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7" r:id="rId2"/>
    <p:sldId id="258" r:id="rId3"/>
    <p:sldId id="259" r:id="rId4"/>
    <p:sldId id="260" r:id="rId5"/>
    <p:sldId id="261" r:id="rId6"/>
    <p:sldId id="262" r:id="rId7"/>
    <p:sldId id="263" r:id="rId8"/>
    <p:sldId id="265" r:id="rId9"/>
    <p:sldId id="266" r:id="rId10"/>
    <p:sldId id="264" r:id="rId11"/>
    <p:sldId id="267" r:id="rId12"/>
    <p:sldId id="268" r:id="rId13"/>
    <p:sldId id="321" r:id="rId14"/>
    <p:sldId id="323" r:id="rId15"/>
    <p:sldId id="270" r:id="rId16"/>
    <p:sldId id="269" r:id="rId17"/>
    <p:sldId id="271" r:id="rId18"/>
    <p:sldId id="272" r:id="rId19"/>
    <p:sldId id="273" r:id="rId20"/>
    <p:sldId id="274" r:id="rId21"/>
    <p:sldId id="275" r:id="rId22"/>
    <p:sldId id="277" r:id="rId23"/>
    <p:sldId id="27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2" r:id="rId37"/>
    <p:sldId id="293" r:id="rId38"/>
    <p:sldId id="294" r:id="rId39"/>
    <p:sldId id="295" r:id="rId40"/>
    <p:sldId id="296" r:id="rId41"/>
    <p:sldId id="297" r:id="rId42"/>
    <p:sldId id="298" r:id="rId43"/>
    <p:sldId id="299" r:id="rId44"/>
    <p:sldId id="300" r:id="rId45"/>
    <p:sldId id="301" r:id="rId46"/>
    <p:sldId id="303" r:id="rId47"/>
    <p:sldId id="305" r:id="rId48"/>
    <p:sldId id="304" r:id="rId49"/>
    <p:sldId id="308" r:id="rId50"/>
    <p:sldId id="306" r:id="rId51"/>
    <p:sldId id="307" r:id="rId52"/>
    <p:sldId id="309" r:id="rId53"/>
    <p:sldId id="310" r:id="rId54"/>
    <p:sldId id="322" r:id="rId55"/>
    <p:sldId id="324" r:id="rId56"/>
    <p:sldId id="326" r:id="rId57"/>
    <p:sldId id="290" r:id="rId58"/>
    <p:sldId id="328" r:id="rId59"/>
    <p:sldId id="329" r:id="rId60"/>
    <p:sldId id="330" r:id="rId61"/>
    <p:sldId id="331" r:id="rId62"/>
    <p:sldId id="333" r:id="rId63"/>
    <p:sldId id="334" r:id="rId64"/>
    <p:sldId id="33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FF2D"/>
    <a:srgbClr val="FFFF66"/>
    <a:srgbClr val="CCFF99"/>
    <a:srgbClr val="0000CC"/>
    <a:srgbClr val="0066FF"/>
    <a:srgbClr val="CCCCFF"/>
    <a:srgbClr val="CCECFF"/>
    <a:srgbClr val="FF9900"/>
    <a:srgbClr val="FFFFC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6" autoAdjust="0"/>
    <p:restoredTop sz="94660"/>
  </p:normalViewPr>
  <p:slideViewPr>
    <p:cSldViewPr snapToGrid="0">
      <p:cViewPr varScale="1">
        <p:scale>
          <a:sx n="70" d="100"/>
          <a:sy n="70" d="100"/>
        </p:scale>
        <p:origin x="90" y="4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EB99C-FF91-4C85-A645-5E4370337AC0}" type="datetimeFigureOut">
              <a:rPr lang="en-US" smtClean="0"/>
              <a:t>9/2/2017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59F98-F383-4BBD-88C8-3CAD997F3F30}" type="slidenum">
              <a:rPr lang="en-US" smtClean="0"/>
              <a:t>‹#›</a:t>
            </a:fld>
            <a:endParaRPr lang="en-US"/>
          </a:p>
        </p:txBody>
      </p:sp>
    </p:spTree>
    <p:extLst>
      <p:ext uri="{BB962C8B-B14F-4D97-AF65-F5344CB8AC3E}">
        <p14:creationId xmlns:p14="http://schemas.microsoft.com/office/powerpoint/2010/main" val="1708496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59F98-F383-4BBD-88C8-3CAD997F3F30}" type="slidenum">
              <a:rPr lang="en-US" smtClean="0"/>
              <a:t>19</a:t>
            </a:fld>
            <a:endParaRPr lang="en-US"/>
          </a:p>
        </p:txBody>
      </p:sp>
    </p:spTree>
    <p:extLst>
      <p:ext uri="{BB962C8B-B14F-4D97-AF65-F5344CB8AC3E}">
        <p14:creationId xmlns:p14="http://schemas.microsoft.com/office/powerpoint/2010/main" val="4098788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72364B-3DDA-4B7A-B00A-69DF9952F9B0}" type="datetimeFigureOut">
              <a:rPr lang="en-US" smtClean="0"/>
              <a:t>9/2/2017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396666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2364B-3DDA-4B7A-B00A-69DF9952F9B0}" type="datetimeFigureOut">
              <a:rPr lang="en-US" smtClean="0"/>
              <a:t>9/2/2017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307958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2364B-3DDA-4B7A-B00A-69DF9952F9B0}" type="datetimeFigureOut">
              <a:rPr lang="en-US" smtClean="0"/>
              <a:t>9/2/2017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139551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72364B-3DDA-4B7A-B00A-69DF9952F9B0}" type="datetimeFigureOut">
              <a:rPr lang="en-US" smtClean="0"/>
              <a:t>9/2/2017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269061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72364B-3DDA-4B7A-B00A-69DF9952F9B0}" type="datetimeFigureOut">
              <a:rPr lang="en-US" smtClean="0"/>
              <a:t>9/2/2017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73084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72364B-3DDA-4B7A-B00A-69DF9952F9B0}" type="datetimeFigureOut">
              <a:rPr lang="en-US" smtClean="0"/>
              <a:t>9/2/2017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2031835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72364B-3DDA-4B7A-B00A-69DF9952F9B0}" type="datetimeFigureOut">
              <a:rPr lang="en-US" smtClean="0"/>
              <a:t>9/2/2017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711402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2364B-3DDA-4B7A-B00A-69DF9952F9B0}" type="datetimeFigureOut">
              <a:rPr lang="en-US" smtClean="0"/>
              <a:t>9/2/2017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289128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72364B-3DDA-4B7A-B00A-69DF9952F9B0}" type="datetimeFigureOut">
              <a:rPr lang="en-US" smtClean="0"/>
              <a:t>9/2/2017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2653688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2364B-3DDA-4B7A-B00A-69DF9952F9B0}" type="datetimeFigureOut">
              <a:rPr lang="en-US" smtClean="0"/>
              <a:t>9/2/2017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252615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72364B-3DDA-4B7A-B00A-69DF9952F9B0}" type="datetimeFigureOut">
              <a:rPr lang="en-US" smtClean="0"/>
              <a:t>9/2/2017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D78FF2-65FF-4483-9EEF-C962A0493D51}" type="slidenum">
              <a:rPr lang="en-US" smtClean="0"/>
              <a:t>‹#›</a:t>
            </a:fld>
            <a:endParaRPr lang="en-US"/>
          </a:p>
        </p:txBody>
      </p:sp>
    </p:spTree>
    <p:extLst>
      <p:ext uri="{BB962C8B-B14F-4D97-AF65-F5344CB8AC3E}">
        <p14:creationId xmlns:p14="http://schemas.microsoft.com/office/powerpoint/2010/main" val="832463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2364B-3DDA-4B7A-B00A-69DF9952F9B0}" type="datetimeFigureOut">
              <a:rPr lang="en-US" smtClean="0"/>
              <a:t>9/2/2017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D78FF2-65FF-4483-9EEF-C962A0493D51}" type="slidenum">
              <a:rPr lang="en-US" smtClean="0"/>
              <a:t>‹#›</a:t>
            </a:fld>
            <a:endParaRPr lang="en-US"/>
          </a:p>
        </p:txBody>
      </p:sp>
    </p:spTree>
    <p:extLst>
      <p:ext uri="{BB962C8B-B14F-4D97-AF65-F5344CB8AC3E}">
        <p14:creationId xmlns:p14="http://schemas.microsoft.com/office/powerpoint/2010/main" val="425344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hyperlink" Target="https://en.wikipedia.org/wiki/Africa" TargetMode="External"/><Relationship Id="rId2" Type="http://schemas.openxmlformats.org/officeDocument/2006/relationships/hyperlink" Target="https://en.wikipedia.org/wiki/Exploration" TargetMode="Externa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gif"/><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haudenschild-com.blogspot.com/2010/02/implications-of-16th-century-calvinism.html"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95986" y="969909"/>
            <a:ext cx="7496013" cy="1370336"/>
          </a:xfrm>
          <a:solidFill>
            <a:srgbClr val="FFFFCC"/>
          </a:solidFill>
        </p:spPr>
        <p:txBody>
          <a:bodyPr>
            <a:normAutofit lnSpcReduction="10000"/>
          </a:bodyPr>
          <a:lstStyle/>
          <a:p>
            <a:pPr algn="r"/>
            <a:r>
              <a:rPr lang="en-US" sz="2800" b="1" dirty="0" smtClean="0"/>
              <a:t>CHAPTER 8:</a:t>
            </a:r>
          </a:p>
          <a:p>
            <a:pPr algn="r"/>
            <a:r>
              <a:rPr lang="en-US" sz="2800" b="1" dirty="0" smtClean="0"/>
              <a:t>1500 – HISTORY’S PIVOT:</a:t>
            </a:r>
          </a:p>
          <a:p>
            <a:pPr algn="r"/>
            <a:r>
              <a:rPr lang="en-US" b="1" dirty="0" smtClean="0"/>
              <a:t>Power Shifts from the Mediterranean to the North Sea</a:t>
            </a:r>
            <a:endParaRPr lang="en-US" b="1" dirty="0"/>
          </a:p>
          <a:p>
            <a:endParaRPr lang="en-US" b="1" dirty="0" smtClean="0"/>
          </a:p>
          <a:p>
            <a:endParaRPr lang="en-US" sz="2800" b="1" dirty="0"/>
          </a:p>
        </p:txBody>
      </p:sp>
      <p:sp>
        <p:nvSpPr>
          <p:cNvPr id="4" name="Title 3"/>
          <p:cNvSpPr>
            <a:spLocks noGrp="1"/>
          </p:cNvSpPr>
          <p:nvPr>
            <p:ph type="ctrTitle"/>
          </p:nvPr>
        </p:nvSpPr>
        <p:spPr>
          <a:xfrm>
            <a:off x="0" y="0"/>
            <a:ext cx="12192000" cy="969908"/>
          </a:xfrm>
          <a:solidFill>
            <a:srgbClr val="FFFF00"/>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b="1" dirty="0"/>
              <a:t/>
            </a:r>
            <a:br>
              <a:rPr lang="en-US" b="1" dirty="0"/>
            </a:br>
            <a:r>
              <a:rPr lang="en-US" sz="4900" b="1" dirty="0" smtClean="0"/>
              <a:t>The </a:t>
            </a:r>
            <a:r>
              <a:rPr lang="en-US" sz="4900" b="1" dirty="0"/>
              <a:t>Lost Science of Money</a:t>
            </a:r>
            <a:br>
              <a:rPr lang="en-US" sz="4900" b="1" dirty="0"/>
            </a:br>
            <a:r>
              <a:rPr lang="en-US" sz="4900" dirty="0"/>
              <a:t>		</a:t>
            </a:r>
            <a:endParaRPr lang="en-US" dirty="0"/>
          </a:p>
        </p:txBody>
      </p:sp>
      <p:pic>
        <p:nvPicPr>
          <p:cNvPr id="1026" name="Picture 2" descr="http://upload.wikimedia.org/wikipedia/commons/4/42/Relief_Map_of_Mediterranean_Se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1139" y="5222930"/>
            <a:ext cx="3328651" cy="163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6/6e/NorthSea395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24" y="942951"/>
            <a:ext cx="3998563" cy="3461672"/>
          </a:xfrm>
          <a:prstGeom prst="rect">
            <a:avLst/>
          </a:prstGeom>
          <a:noFill/>
          <a:extLst>
            <a:ext uri="{909E8E84-426E-40DD-AFC4-6F175D3DCCD1}">
              <a14:hiddenFill xmlns:a14="http://schemas.microsoft.com/office/drawing/2010/main">
                <a:solidFill>
                  <a:srgbClr val="FFFFFF"/>
                </a:solidFill>
              </a14:hiddenFill>
            </a:ext>
          </a:extLst>
        </p:spPr>
      </p:pic>
      <p:sp>
        <p:nvSpPr>
          <p:cNvPr id="5" name="Striped Right Arrow 4"/>
          <p:cNvSpPr/>
          <p:nvPr/>
        </p:nvSpPr>
        <p:spPr>
          <a:xfrm rot="3017099" flipH="1">
            <a:off x="2909901" y="4621121"/>
            <a:ext cx="2384283" cy="484632"/>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11211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9179"/>
          </a:xfrm>
          <a:solidFill>
            <a:srgbClr val="FFFF00"/>
          </a:solidFill>
        </p:spPr>
        <p:txBody>
          <a:bodyPr>
            <a:normAutofit/>
          </a:bodyPr>
          <a:lstStyle/>
          <a:p>
            <a:pPr algn="ctr"/>
            <a:r>
              <a:rPr lang="en-US" sz="2800" dirty="0" smtClean="0"/>
              <a:t>THE COMMERCIAL REVOLUTION OF THE 13</a:t>
            </a:r>
            <a:r>
              <a:rPr lang="en-US" sz="2800" baseline="30000" dirty="0" smtClean="0"/>
              <a:t>TH</a:t>
            </a:r>
            <a:r>
              <a:rPr lang="en-US" sz="2800" dirty="0" smtClean="0"/>
              <a:t> CENTURY: 1160 - 1330</a:t>
            </a:r>
            <a:endParaRPr lang="en-US" sz="2800" dirty="0"/>
          </a:p>
        </p:txBody>
      </p:sp>
      <p:sp>
        <p:nvSpPr>
          <p:cNvPr id="6" name="Content Placeholder 2"/>
          <p:cNvSpPr txBox="1">
            <a:spLocks/>
          </p:cNvSpPr>
          <p:nvPr/>
        </p:nvSpPr>
        <p:spPr>
          <a:xfrm>
            <a:off x="0" y="489179"/>
            <a:ext cx="12192000" cy="1975052"/>
          </a:xfrm>
          <a:prstGeom prst="rect">
            <a:avLst/>
          </a:prstGeom>
          <a:solidFill>
            <a:srgbClr val="FF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3200" dirty="0" smtClean="0"/>
          </a:p>
          <a:p>
            <a:pPr marL="0" indent="0" algn="ctr">
              <a:spcBef>
                <a:spcPts val="0"/>
              </a:spcBef>
              <a:buFont typeface="Arial" panose="020B0604020202020204" pitchFamily="34" charset="0"/>
              <a:buNone/>
            </a:pPr>
            <a:r>
              <a:rPr lang="en-US" sz="3200" dirty="0" smtClean="0"/>
              <a:t>A Change in Attitude to Money:</a:t>
            </a:r>
          </a:p>
          <a:p>
            <a:pPr marL="0" indent="0" algn="ctr">
              <a:spcBef>
                <a:spcPts val="0"/>
              </a:spcBef>
              <a:buFont typeface="Arial" panose="020B0604020202020204" pitchFamily="34" charset="0"/>
              <a:buNone/>
            </a:pPr>
            <a:r>
              <a:rPr lang="en-US" sz="3200" dirty="0" smtClean="0"/>
              <a:t>Resources were judged for money-income</a:t>
            </a:r>
            <a:endParaRPr lang="en-US" sz="3200" dirty="0"/>
          </a:p>
        </p:txBody>
      </p:sp>
      <p:pic>
        <p:nvPicPr>
          <p:cNvPr id="13314" name="Picture 2" descr="http://ts3.mm.bing.net/th?id=H.4531732889011486&amp;pid=15.1&amp;H=120&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9534"/>
            <a:ext cx="2490307" cy="18634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91173" y="3254644"/>
            <a:ext cx="1602746" cy="923330"/>
          </a:xfrm>
          <a:prstGeom prst="rect">
            <a:avLst/>
          </a:prstGeom>
          <a:noFill/>
        </p:spPr>
        <p:txBody>
          <a:bodyPr wrap="none" rtlCol="0">
            <a:spAutoFit/>
          </a:bodyPr>
          <a:lstStyle/>
          <a:p>
            <a:r>
              <a:rPr lang="en-US" dirty="0" smtClean="0"/>
              <a:t>FORESTS -</a:t>
            </a:r>
          </a:p>
          <a:p>
            <a:r>
              <a:rPr lang="en-US" dirty="0" smtClean="0"/>
              <a:t>not for hunting</a:t>
            </a:r>
          </a:p>
          <a:p>
            <a:r>
              <a:rPr lang="en-US" dirty="0" smtClean="0"/>
              <a:t>or food</a:t>
            </a:r>
            <a:endParaRPr lang="en-US" dirty="0"/>
          </a:p>
        </p:txBody>
      </p:sp>
      <p:pic>
        <p:nvPicPr>
          <p:cNvPr id="13316" name="Picture 4" descr="http://ts2.mm.bing.net/th?id=H.4766809337694717&amp;pid=15.1&amp;H=117&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4586"/>
            <a:ext cx="249381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991173" y="5114441"/>
            <a:ext cx="2342629" cy="1200329"/>
          </a:xfrm>
          <a:prstGeom prst="rect">
            <a:avLst/>
          </a:prstGeom>
          <a:noFill/>
        </p:spPr>
        <p:txBody>
          <a:bodyPr wrap="none" rtlCol="0">
            <a:spAutoFit/>
          </a:bodyPr>
          <a:lstStyle/>
          <a:p>
            <a:r>
              <a:rPr lang="en-US" dirty="0" smtClean="0"/>
              <a:t>CULTIVATABLE LAND &amp; </a:t>
            </a:r>
          </a:p>
          <a:p>
            <a:r>
              <a:rPr lang="en-US" dirty="0" smtClean="0"/>
              <a:t>CASH CROPS –</a:t>
            </a:r>
          </a:p>
          <a:p>
            <a:r>
              <a:rPr lang="en-US" dirty="0" smtClean="0"/>
              <a:t>not for eating</a:t>
            </a:r>
          </a:p>
          <a:p>
            <a:r>
              <a:rPr lang="en-US" dirty="0" smtClean="0"/>
              <a:t>or dues</a:t>
            </a:r>
            <a:endParaRPr lang="en-US" dirty="0"/>
          </a:p>
        </p:txBody>
      </p:sp>
      <p:pic>
        <p:nvPicPr>
          <p:cNvPr id="13318" name="Picture 6" descr="http://ts2.mm.bing.net/th?id=H.5004209290873149&amp;pid=15.1&amp;H=133&amp;W=1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801" y="2464231"/>
            <a:ext cx="2638791" cy="19357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282560" y="3254644"/>
            <a:ext cx="2012667" cy="646331"/>
          </a:xfrm>
          <a:prstGeom prst="rect">
            <a:avLst/>
          </a:prstGeom>
          <a:noFill/>
        </p:spPr>
        <p:txBody>
          <a:bodyPr wrap="none" rtlCol="0">
            <a:spAutoFit/>
          </a:bodyPr>
          <a:lstStyle/>
          <a:p>
            <a:r>
              <a:rPr lang="en-US" dirty="0" smtClean="0"/>
              <a:t>WINE PRESS –</a:t>
            </a:r>
          </a:p>
          <a:p>
            <a:r>
              <a:rPr lang="en-US" dirty="0" smtClean="0"/>
              <a:t>to generate income</a:t>
            </a:r>
            <a:endParaRPr lang="en-US" dirty="0"/>
          </a:p>
        </p:txBody>
      </p:sp>
      <p:pic>
        <p:nvPicPr>
          <p:cNvPr id="13320" name="Picture 8" descr="http://ts3.mm.bing.net/th?id=H.4525827316976186&amp;pid=15.1&amp;H=100&amp;W=1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4638190"/>
            <a:ext cx="2682526" cy="167657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8282560" y="4830148"/>
            <a:ext cx="2012667" cy="646331"/>
          </a:xfrm>
          <a:prstGeom prst="rect">
            <a:avLst/>
          </a:prstGeom>
          <a:noFill/>
        </p:spPr>
        <p:txBody>
          <a:bodyPr wrap="none" rtlCol="0">
            <a:spAutoFit/>
          </a:bodyPr>
          <a:lstStyle/>
          <a:p>
            <a:r>
              <a:rPr lang="en-US" dirty="0" smtClean="0"/>
              <a:t>GRAIN MILL –</a:t>
            </a:r>
          </a:p>
          <a:p>
            <a:r>
              <a:rPr lang="en-US" dirty="0" smtClean="0"/>
              <a:t>to generate income</a:t>
            </a:r>
            <a:endParaRPr lang="en-US" dirty="0"/>
          </a:p>
        </p:txBody>
      </p:sp>
    </p:spTree>
    <p:extLst>
      <p:ext uri="{BB962C8B-B14F-4D97-AF65-F5344CB8AC3E}">
        <p14:creationId xmlns:p14="http://schemas.microsoft.com/office/powerpoint/2010/main" val="2275348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aradoxplace.com/Perspectives/Italian%20Images/images/Misc-Pics/Banking-1300s-Style-BR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591241" cy="36240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386020"/>
            <a:ext cx="4851328" cy="369332"/>
          </a:xfrm>
          <a:prstGeom prst="rect">
            <a:avLst/>
          </a:prstGeom>
          <a:noFill/>
        </p:spPr>
        <p:txBody>
          <a:bodyPr wrap="none" rtlCol="0">
            <a:spAutoFit/>
          </a:bodyPr>
          <a:lstStyle/>
          <a:p>
            <a:pPr marL="0" lvl="1"/>
            <a:r>
              <a:rPr lang="en-US" dirty="0"/>
              <a:t>The Money Changers    </a:t>
            </a:r>
            <a:r>
              <a:rPr lang="en-US" dirty="0" smtClean="0"/>
              <a:t>     </a:t>
            </a:r>
            <a:r>
              <a:rPr lang="en-US" u="sng" dirty="0"/>
              <a:t>Local Deposit </a:t>
            </a:r>
            <a:r>
              <a:rPr lang="en-US" u="sng" dirty="0" smtClean="0"/>
              <a:t>Banking</a:t>
            </a:r>
            <a:endParaRPr lang="en-US" dirty="0"/>
          </a:p>
        </p:txBody>
      </p:sp>
      <p:sp>
        <p:nvSpPr>
          <p:cNvPr id="4" name="Title 1"/>
          <p:cNvSpPr txBox="1">
            <a:spLocks/>
          </p:cNvSpPr>
          <p:nvPr/>
        </p:nvSpPr>
        <p:spPr>
          <a:xfrm>
            <a:off x="0" y="0"/>
            <a:ext cx="12192000" cy="489179"/>
          </a:xfrm>
          <a:prstGeom prst="rect">
            <a:avLst/>
          </a:prstGeom>
          <a:solidFill>
            <a:srgbClr val="FFFF00"/>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smtClean="0"/>
              <a:t>THE COMMERCIAL REVOLUTION OF THE 13</a:t>
            </a:r>
            <a:r>
              <a:rPr lang="en-US" sz="2800" baseline="30000" smtClean="0"/>
              <a:t>TH</a:t>
            </a:r>
            <a:r>
              <a:rPr lang="en-US" sz="2800" smtClean="0"/>
              <a:t> CENTURY: 1160 - 1330</a:t>
            </a:r>
            <a:endParaRPr lang="en-US" sz="2800" dirty="0"/>
          </a:p>
        </p:txBody>
      </p:sp>
      <p:pic>
        <p:nvPicPr>
          <p:cNvPr id="5" name="Picture 4" descr="http://img.readtiger.com/wkp/en/Strobel_Guglielmo_Orset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300" y="762000"/>
            <a:ext cx="2199419" cy="2734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fresno.k12.ca.us/divdept/sscience/images/MSCSTReview/camel_carava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3082" y="3769235"/>
            <a:ext cx="2363444" cy="13130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mitchellteachers.org/WorldHistory/RiseofIslam/images/crusadestrans/medievalmerchantsseapor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3589" y="3963135"/>
            <a:ext cx="1890201" cy="289486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1.bp.blogspot.com/-Kh7uUHwL-nY/T75F5NtfZFI/AAAAAAAAAZI/C8ivLVXcMfY/s1600/Bill+of+Exchange+%C2%A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5785" y="1254571"/>
            <a:ext cx="3419970" cy="2241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679230" y="5355081"/>
            <a:ext cx="3467296" cy="646331"/>
          </a:xfrm>
          <a:prstGeom prst="rect">
            <a:avLst/>
          </a:prstGeom>
          <a:noFill/>
        </p:spPr>
        <p:txBody>
          <a:bodyPr wrap="none" rtlCol="0">
            <a:spAutoFit/>
          </a:bodyPr>
          <a:lstStyle/>
          <a:p>
            <a:pPr marL="0" lvl="1"/>
            <a:r>
              <a:rPr lang="en-US" dirty="0"/>
              <a:t>The </a:t>
            </a:r>
            <a:r>
              <a:rPr lang="en-US" dirty="0" smtClean="0"/>
              <a:t>Merchant Bankers</a:t>
            </a:r>
          </a:p>
          <a:p>
            <a:pPr marL="0" lvl="1"/>
            <a:r>
              <a:rPr lang="en-US" dirty="0"/>
              <a:t> </a:t>
            </a:r>
            <a:r>
              <a:rPr lang="en-US" dirty="0" smtClean="0"/>
              <a:t>                       </a:t>
            </a:r>
            <a:r>
              <a:rPr lang="en-US" u="sng" dirty="0" smtClean="0"/>
              <a:t>International Banking</a:t>
            </a:r>
            <a:endParaRPr lang="en-US" u="sng" dirty="0"/>
          </a:p>
        </p:txBody>
      </p:sp>
    </p:spTree>
    <p:extLst>
      <p:ext uri="{BB962C8B-B14F-4D97-AF65-F5344CB8AC3E}">
        <p14:creationId xmlns:p14="http://schemas.microsoft.com/office/powerpoint/2010/main" val="36281461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00B0F0"/>
          </a:solidFill>
        </p:spPr>
        <p:txBody>
          <a:bodyPr/>
          <a:lstStyle/>
          <a:p>
            <a:pPr algn="ctr"/>
            <a:r>
              <a:rPr lang="en-US" dirty="0" smtClean="0"/>
              <a:t>PART 2</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0" indent="0">
              <a:buNone/>
            </a:pPr>
            <a:endParaRPr lang="en-US" dirty="0" smtClean="0"/>
          </a:p>
          <a:p>
            <a:pPr marL="0" indent="0" algn="ctr">
              <a:buNone/>
            </a:pPr>
            <a:r>
              <a:rPr lang="en-US" dirty="0" smtClean="0"/>
              <a:t>CATHOLIC POPES DIVIDE WORLD BETWEEN SPAIN &amp; PORTUGAL</a:t>
            </a:r>
          </a:p>
        </p:txBody>
      </p:sp>
    </p:spTree>
    <p:extLst>
      <p:ext uri="{BB962C8B-B14F-4D97-AF65-F5344CB8AC3E}">
        <p14:creationId xmlns:p14="http://schemas.microsoft.com/office/powerpoint/2010/main" val="1210645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sp>
        <p:nvSpPr>
          <p:cNvPr id="3" name="TextBox 2"/>
          <p:cNvSpPr txBox="1"/>
          <p:nvPr/>
        </p:nvSpPr>
        <p:spPr>
          <a:xfrm>
            <a:off x="7787589" y="2895124"/>
            <a:ext cx="4404411" cy="2246769"/>
          </a:xfrm>
          <a:prstGeom prst="rect">
            <a:avLst/>
          </a:prstGeom>
          <a:solidFill>
            <a:srgbClr val="FFC000"/>
          </a:solidFill>
        </p:spPr>
        <p:txBody>
          <a:bodyPr wrap="none" rtlCol="0">
            <a:spAutoFit/>
          </a:bodyPr>
          <a:lstStyle/>
          <a:p>
            <a:pPr algn="ctr"/>
            <a:r>
              <a:rPr lang="en-US" sz="2800" dirty="0" smtClean="0"/>
              <a:t>CONTROL OF THE</a:t>
            </a:r>
          </a:p>
          <a:p>
            <a:pPr algn="ctr"/>
            <a:r>
              <a:rPr lang="en-US" sz="2800" dirty="0" smtClean="0"/>
              <a:t> </a:t>
            </a:r>
          </a:p>
          <a:p>
            <a:pPr algn="ctr"/>
            <a:r>
              <a:rPr lang="en-US" sz="2800" dirty="0" smtClean="0"/>
              <a:t>GOLD/SILVER METALS TRADE</a:t>
            </a:r>
          </a:p>
          <a:p>
            <a:pPr algn="ctr"/>
            <a:endParaRPr lang="en-US" sz="2800" dirty="0" smtClean="0"/>
          </a:p>
          <a:p>
            <a:pPr algn="ctr"/>
            <a:r>
              <a:rPr lang="en-US" sz="2800" dirty="0" smtClean="0"/>
              <a:t>CREATED SO MUCH DESIRE!</a:t>
            </a:r>
            <a:endParaRPr lang="en-US" sz="2800" dirty="0"/>
          </a:p>
        </p:txBody>
      </p:sp>
      <p:pic>
        <p:nvPicPr>
          <p:cNvPr id="14340" name="Picture 4" descr="http://faculty.cua.edu/Pennington/ChurchHistory220/images/EuropeanExplor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6719"/>
            <a:ext cx="7787589" cy="614128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www.usagold.com/wallpaper/bar_pile_54_xl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6734" y="750754"/>
            <a:ext cx="2275265" cy="1341517"/>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upload.wikimedia.org/wikipedia/commons/8/8a/Silver_coin_hoa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9643" y="5141893"/>
            <a:ext cx="2132357" cy="17161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upload.wikimedia.org/wikipedia/commons/8/8a/Silver_coin_hoa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7590" y="5141893"/>
            <a:ext cx="2272054" cy="17161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usagold.com/wallpaper/bar_pile_54_xl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4529" y="804998"/>
            <a:ext cx="2275265" cy="13415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usagold.com/wallpaper/bar_pile_54_xl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5984" y="1553607"/>
            <a:ext cx="2275265" cy="13415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usagold.com/wallpaper/bar_pile_54_xlg.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1941" y="1553607"/>
            <a:ext cx="2275265" cy="1341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65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pload.wikimedia.org/wikipedia/commons/8/8f/A_rendering_of_the_scene_by_the_Portuguese_painter_Velos_Salga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8118" y="3177893"/>
            <a:ext cx="4803882" cy="368010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sp>
        <p:nvSpPr>
          <p:cNvPr id="4" name="TextBox 3"/>
          <p:cNvSpPr txBox="1"/>
          <p:nvPr/>
        </p:nvSpPr>
        <p:spPr>
          <a:xfrm>
            <a:off x="7821679" y="766251"/>
            <a:ext cx="4404411" cy="2246769"/>
          </a:xfrm>
          <a:prstGeom prst="rect">
            <a:avLst/>
          </a:prstGeom>
          <a:solidFill>
            <a:srgbClr val="FFC000"/>
          </a:solidFill>
        </p:spPr>
        <p:txBody>
          <a:bodyPr wrap="none" rtlCol="0">
            <a:spAutoFit/>
          </a:bodyPr>
          <a:lstStyle/>
          <a:p>
            <a:pPr algn="ctr"/>
            <a:r>
              <a:rPr lang="en-US" sz="2800" dirty="0" smtClean="0"/>
              <a:t>CONTROL OF THE</a:t>
            </a:r>
          </a:p>
          <a:p>
            <a:pPr algn="ctr"/>
            <a:r>
              <a:rPr lang="en-US" sz="2800" dirty="0" smtClean="0"/>
              <a:t> </a:t>
            </a:r>
          </a:p>
          <a:p>
            <a:pPr algn="ctr"/>
            <a:r>
              <a:rPr lang="en-US" sz="2800" dirty="0" smtClean="0"/>
              <a:t>GOLD/SILVER METALS TRADE</a:t>
            </a:r>
          </a:p>
          <a:p>
            <a:pPr algn="ctr"/>
            <a:endParaRPr lang="en-US" sz="2800" dirty="0" smtClean="0"/>
          </a:p>
          <a:p>
            <a:pPr algn="ctr"/>
            <a:r>
              <a:rPr lang="en-US" sz="2800" dirty="0" smtClean="0"/>
              <a:t>CREATED SO MUCH DESIRE!</a:t>
            </a:r>
            <a:endParaRPr lang="en-US" sz="2800" dirty="0"/>
          </a:p>
        </p:txBody>
      </p:sp>
      <p:pic>
        <p:nvPicPr>
          <p:cNvPr id="5" name="Picture 2" descr="http://dts4h52y4acn7.cloudfront.net/47144105633510039EDBB7070DA9224D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021" y="4409130"/>
            <a:ext cx="1959096" cy="244887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http://renaissancebcs6.wikispaces.com/file/view/Christopher_Columbus7.jpg/73424465/Christopher_Columbus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6251"/>
            <a:ext cx="3920479" cy="275762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i.telegraph.co.uk/multimedia/archive/01772/columbus_1772950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 y="3523876"/>
            <a:ext cx="3924259" cy="235610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http://www.lossiantiik.ee/2006/k06-07-02-1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0479" y="766251"/>
            <a:ext cx="2554012" cy="184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9063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sp>
        <p:nvSpPr>
          <p:cNvPr id="5" name="TextBox 4"/>
          <p:cNvSpPr txBox="1"/>
          <p:nvPr/>
        </p:nvSpPr>
        <p:spPr>
          <a:xfrm>
            <a:off x="0" y="4175197"/>
            <a:ext cx="5125249" cy="2308324"/>
          </a:xfrm>
          <a:prstGeom prst="rect">
            <a:avLst/>
          </a:prstGeom>
          <a:noFill/>
        </p:spPr>
        <p:txBody>
          <a:bodyPr wrap="none" rtlCol="0">
            <a:spAutoFit/>
          </a:bodyPr>
          <a:lstStyle/>
          <a:p>
            <a:endParaRPr lang="en-US" dirty="0"/>
          </a:p>
          <a:p>
            <a:r>
              <a:rPr lang="en-US" dirty="0" smtClean="0"/>
              <a:t>On 25 May 1420, Henry gained appointment </a:t>
            </a:r>
          </a:p>
          <a:p>
            <a:r>
              <a:rPr lang="en-US" dirty="0" smtClean="0"/>
              <a:t>as the governor of the very rich Order of Christ,</a:t>
            </a:r>
          </a:p>
          <a:p>
            <a:r>
              <a:rPr lang="en-US" dirty="0" smtClean="0"/>
              <a:t>the Portuguese successor to the Knights Templar...</a:t>
            </a:r>
          </a:p>
          <a:p>
            <a:endParaRPr lang="en-US" dirty="0" smtClean="0"/>
          </a:p>
          <a:p>
            <a:r>
              <a:rPr lang="en-US" dirty="0" smtClean="0"/>
              <a:t>…negotiated with the Pope and offered to propagate</a:t>
            </a:r>
          </a:p>
          <a:p>
            <a:r>
              <a:rPr lang="en-US" dirty="0" smtClean="0"/>
              <a:t>the Christian faith in the new countries. In turn the</a:t>
            </a:r>
          </a:p>
          <a:p>
            <a:r>
              <a:rPr lang="en-US" dirty="0" smtClean="0"/>
              <a:t>Pope promulgated the bull, </a:t>
            </a:r>
            <a:r>
              <a:rPr lang="en-US" b="1" dirty="0" smtClean="0"/>
              <a:t>Dum </a:t>
            </a:r>
            <a:r>
              <a:rPr lang="en-US" b="1" dirty="0" err="1" smtClean="0"/>
              <a:t>Diversas</a:t>
            </a:r>
            <a:r>
              <a:rPr lang="en-US" b="1" dirty="0" smtClean="0"/>
              <a:t>…</a:t>
            </a:r>
            <a:endParaRPr lang="en-US" dirty="0"/>
          </a:p>
        </p:txBody>
      </p:sp>
      <p:sp>
        <p:nvSpPr>
          <p:cNvPr id="6" name="TextBox 5"/>
          <p:cNvSpPr txBox="1"/>
          <p:nvPr/>
        </p:nvSpPr>
        <p:spPr>
          <a:xfrm>
            <a:off x="4386268" y="857470"/>
            <a:ext cx="6518323" cy="2862322"/>
          </a:xfrm>
          <a:prstGeom prst="rect">
            <a:avLst/>
          </a:prstGeom>
          <a:noFill/>
        </p:spPr>
        <p:txBody>
          <a:bodyPr wrap="none" rtlCol="0">
            <a:spAutoFit/>
          </a:bodyPr>
          <a:lstStyle/>
          <a:p>
            <a:r>
              <a:rPr lang="en-US" dirty="0" smtClean="0"/>
              <a:t>PRINCE HENRY, THE NAVIGATOR (1394 – 1460) was Portuguese and </a:t>
            </a:r>
          </a:p>
          <a:p>
            <a:r>
              <a:rPr lang="en-US" dirty="0" smtClean="0"/>
              <a:t>launched expeditions to </a:t>
            </a:r>
            <a:r>
              <a:rPr lang="en-US" dirty="0" smtClean="0">
                <a:hlinkClick r:id="rId2" tooltip="Exploration"/>
              </a:rPr>
              <a:t>explore</a:t>
            </a:r>
            <a:r>
              <a:rPr lang="en-US" dirty="0" smtClean="0"/>
              <a:t> the West Coast of </a:t>
            </a:r>
            <a:r>
              <a:rPr lang="en-US" dirty="0" smtClean="0">
                <a:hlinkClick r:id="rId3" tooltip="Africa"/>
              </a:rPr>
              <a:t>Africa</a:t>
            </a:r>
            <a:r>
              <a:rPr lang="en-US" dirty="0" smtClean="0"/>
              <a:t>.  </a:t>
            </a:r>
          </a:p>
          <a:p>
            <a:r>
              <a:rPr lang="en-US" dirty="0"/>
              <a:t>His objectives included finding the source</a:t>
            </a:r>
          </a:p>
          <a:p>
            <a:r>
              <a:rPr lang="en-US" dirty="0"/>
              <a:t>of the West African gold trade…</a:t>
            </a:r>
          </a:p>
          <a:p>
            <a:endParaRPr lang="en-US" dirty="0" smtClean="0"/>
          </a:p>
          <a:p>
            <a:endParaRPr lang="en-US" dirty="0"/>
          </a:p>
          <a:p>
            <a:r>
              <a:rPr lang="en-US" dirty="0"/>
              <a:t>Under his direction, a new and much lighter ship was </a:t>
            </a:r>
          </a:p>
          <a:p>
            <a:r>
              <a:rPr lang="en-US" dirty="0"/>
              <a:t>developed, the caravel, which could sail further</a:t>
            </a:r>
          </a:p>
          <a:p>
            <a:r>
              <a:rPr lang="en-US" dirty="0"/>
              <a:t>and faster.</a:t>
            </a:r>
          </a:p>
          <a:p>
            <a:endParaRPr lang="en-US" dirty="0"/>
          </a:p>
        </p:txBody>
      </p:sp>
      <p:pic>
        <p:nvPicPr>
          <p:cNvPr id="9220" name="Picture 4" descr="http://nobility.org/wp-content/uploads/2012/11/800px-Esta%C3%A7%C3%A3o_S%C3%A3o_Bento_-_Azulejo_D._Henrique_em_Ceu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6251"/>
            <a:ext cx="4153547" cy="264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ship-modelers-assn.org/wp-content/uploads/2010/3/caravel_santa_mari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7872" y="3184591"/>
            <a:ext cx="2955812" cy="355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3779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ttp://rlv.zcache.se/portratt_av_pope_nicholas_v_peter_paul_rubens_american_mojo_kudde-rfbf20c12af094ecea75eaa188a46ff50_i5fqz_8byvr_5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3266"/>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sp>
        <p:nvSpPr>
          <p:cNvPr id="5" name="TextBox 4"/>
          <p:cNvSpPr txBox="1"/>
          <p:nvPr/>
        </p:nvSpPr>
        <p:spPr>
          <a:xfrm>
            <a:off x="4572000" y="945396"/>
            <a:ext cx="7158178" cy="4801314"/>
          </a:xfrm>
          <a:prstGeom prst="rect">
            <a:avLst/>
          </a:prstGeom>
          <a:noFill/>
        </p:spPr>
        <p:txBody>
          <a:bodyPr wrap="none" rtlCol="0">
            <a:spAutoFit/>
          </a:bodyPr>
          <a:lstStyle/>
          <a:p>
            <a:r>
              <a:rPr lang="en-US" b="1" dirty="0" smtClean="0"/>
              <a:t>Dum </a:t>
            </a:r>
            <a:r>
              <a:rPr lang="en-US" b="1" dirty="0" err="1" smtClean="0"/>
              <a:t>Diversas</a:t>
            </a:r>
            <a:r>
              <a:rPr lang="en-US" b="1" dirty="0" smtClean="0"/>
              <a:t>, 1452</a:t>
            </a:r>
          </a:p>
          <a:p>
            <a:endParaRPr lang="en-US" dirty="0" smtClean="0"/>
          </a:p>
          <a:p>
            <a:endParaRPr lang="en-US" dirty="0"/>
          </a:p>
          <a:p>
            <a:r>
              <a:rPr lang="en-US" dirty="0" smtClean="0"/>
              <a:t>To the dearest son in Christ Alfonse, illustrious King of Portugal</a:t>
            </a:r>
          </a:p>
          <a:p>
            <a:r>
              <a:rPr lang="en-US" dirty="0" smtClean="0"/>
              <a:t>and the Algarbians, Greetings and Apostolic Blessing:</a:t>
            </a:r>
          </a:p>
          <a:p>
            <a:endParaRPr lang="en-US" dirty="0"/>
          </a:p>
          <a:p>
            <a:r>
              <a:rPr lang="en-US" dirty="0" smtClean="0"/>
              <a:t>… we, fortified with divine love, summoned by the charity of Christians </a:t>
            </a:r>
          </a:p>
          <a:p>
            <a:r>
              <a:rPr lang="en-US" dirty="0" smtClean="0"/>
              <a:t>and bound by the duty of our pastoral office…</a:t>
            </a:r>
          </a:p>
          <a:p>
            <a:endParaRPr lang="en-US" dirty="0"/>
          </a:p>
          <a:p>
            <a:r>
              <a:rPr lang="en-US" dirty="0" smtClean="0"/>
              <a:t>… we grant to you full and free power, through the Apostolic authority </a:t>
            </a:r>
          </a:p>
          <a:p>
            <a:r>
              <a:rPr lang="en-US" dirty="0" smtClean="0"/>
              <a:t>by this edict, to invade, conquer, fight, subjugate the Saracens and pagans,</a:t>
            </a:r>
          </a:p>
          <a:p>
            <a:r>
              <a:rPr lang="en-US" dirty="0" smtClean="0"/>
              <a:t>and other infidels and other enemies of Christ…</a:t>
            </a:r>
          </a:p>
          <a:p>
            <a:endParaRPr lang="en-US" dirty="0"/>
          </a:p>
          <a:p>
            <a:r>
              <a:rPr lang="en-US" dirty="0" smtClean="0"/>
              <a:t>… and to lead their persons in perpetual servitude, and to apply and </a:t>
            </a:r>
          </a:p>
          <a:p>
            <a:r>
              <a:rPr lang="en-US" dirty="0" smtClean="0"/>
              <a:t>appropriate realms, duchies, royal palaces, principalities and other </a:t>
            </a:r>
          </a:p>
          <a:p>
            <a:r>
              <a:rPr lang="en-US" dirty="0" smtClean="0"/>
              <a:t>dominions, possessions and goods of this kind to you and your use</a:t>
            </a:r>
          </a:p>
          <a:p>
            <a:r>
              <a:rPr lang="en-US" dirty="0" smtClean="0"/>
              <a:t>and your successors the Kings of Portugal.</a:t>
            </a:r>
            <a:endParaRPr lang="en-US" dirty="0"/>
          </a:p>
        </p:txBody>
      </p:sp>
      <p:sp>
        <p:nvSpPr>
          <p:cNvPr id="6" name="TextBox 5"/>
          <p:cNvSpPr txBox="1"/>
          <p:nvPr/>
        </p:nvSpPr>
        <p:spPr>
          <a:xfrm>
            <a:off x="1193369" y="5306949"/>
            <a:ext cx="1691682" cy="369332"/>
          </a:xfrm>
          <a:prstGeom prst="rect">
            <a:avLst/>
          </a:prstGeom>
          <a:noFill/>
        </p:spPr>
        <p:txBody>
          <a:bodyPr wrap="none" rtlCol="0">
            <a:spAutoFit/>
          </a:bodyPr>
          <a:lstStyle/>
          <a:p>
            <a:r>
              <a:rPr lang="en-US" dirty="0" smtClean="0"/>
              <a:t>Pope Nicholas V</a:t>
            </a:r>
            <a:endParaRPr lang="en-US" dirty="0"/>
          </a:p>
        </p:txBody>
      </p:sp>
    </p:spTree>
    <p:extLst>
      <p:ext uri="{BB962C8B-B14F-4D97-AF65-F5344CB8AC3E}">
        <p14:creationId xmlns:p14="http://schemas.microsoft.com/office/powerpoint/2010/main" val="1898705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pic>
        <p:nvPicPr>
          <p:cNvPr id="10242" name="Picture 2" descr="http://italianhistorical.org/wpimages/wp49d61b88_05_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9" y="1764088"/>
            <a:ext cx="6503550" cy="43898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4458" y="2005989"/>
            <a:ext cx="6279091" cy="369332"/>
          </a:xfrm>
          <a:prstGeom prst="rect">
            <a:avLst/>
          </a:prstGeom>
          <a:solidFill>
            <a:schemeClr val="bg1"/>
          </a:solidFill>
        </p:spPr>
        <p:txBody>
          <a:bodyPr wrap="none" rtlCol="0">
            <a:spAutoFit/>
          </a:bodyPr>
          <a:lstStyle/>
          <a:p>
            <a:r>
              <a:rPr lang="en-US" dirty="0" smtClean="0"/>
              <a:t>COLUMBUS ‘DISCOVERS’ A NEW LAND FOR THE SPANISH CROWN</a:t>
            </a:r>
            <a:endParaRPr lang="en-US" dirty="0"/>
          </a:p>
        </p:txBody>
      </p:sp>
      <p:sp>
        <p:nvSpPr>
          <p:cNvPr id="3" name="TextBox 2"/>
          <p:cNvSpPr txBox="1"/>
          <p:nvPr/>
        </p:nvSpPr>
        <p:spPr>
          <a:xfrm>
            <a:off x="6786407" y="3327740"/>
            <a:ext cx="5207131" cy="2031325"/>
          </a:xfrm>
          <a:prstGeom prst="rect">
            <a:avLst/>
          </a:prstGeom>
          <a:noFill/>
        </p:spPr>
        <p:txBody>
          <a:bodyPr wrap="none" rtlCol="0">
            <a:spAutoFit/>
          </a:bodyPr>
          <a:lstStyle/>
          <a:p>
            <a:r>
              <a:rPr lang="en-US" dirty="0" smtClean="0"/>
              <a:t>The King of Portugal asserted that the discovery was </a:t>
            </a:r>
          </a:p>
          <a:p>
            <a:r>
              <a:rPr lang="en-US" dirty="0" smtClean="0"/>
              <a:t>within the bounds set forth in the papal bulls </a:t>
            </a:r>
          </a:p>
          <a:p>
            <a:r>
              <a:rPr lang="en-US" dirty="0" smtClean="0"/>
              <a:t>of 1452 (Dum </a:t>
            </a:r>
            <a:r>
              <a:rPr lang="en-US" dirty="0" err="1" smtClean="0"/>
              <a:t>diversas</a:t>
            </a:r>
            <a:r>
              <a:rPr lang="en-US" dirty="0" smtClean="0"/>
              <a:t>)…</a:t>
            </a:r>
          </a:p>
          <a:p>
            <a:endParaRPr lang="en-US" dirty="0"/>
          </a:p>
          <a:p>
            <a:r>
              <a:rPr lang="en-US" dirty="0" smtClean="0"/>
              <a:t>Spain, therefore, urged Pope Alexander VI, a Spaniard</a:t>
            </a:r>
          </a:p>
          <a:p>
            <a:r>
              <a:rPr lang="en-US" dirty="0" smtClean="0"/>
              <a:t> native…  and a friend of the Spanish King, to issue a</a:t>
            </a:r>
          </a:p>
          <a:p>
            <a:r>
              <a:rPr lang="en-US" dirty="0" smtClean="0"/>
              <a:t>new bull favorable to Spain.</a:t>
            </a:r>
            <a:endParaRPr lang="en-US" dirty="0"/>
          </a:p>
        </p:txBody>
      </p:sp>
    </p:spTree>
    <p:extLst>
      <p:ext uri="{BB962C8B-B14F-4D97-AF65-F5344CB8AC3E}">
        <p14:creationId xmlns:p14="http://schemas.microsoft.com/office/powerpoint/2010/main" val="2370820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sp>
        <p:nvSpPr>
          <p:cNvPr id="5" name="TextBox 4"/>
          <p:cNvSpPr txBox="1"/>
          <p:nvPr/>
        </p:nvSpPr>
        <p:spPr>
          <a:xfrm>
            <a:off x="4227602" y="1100379"/>
            <a:ext cx="7825604" cy="5355312"/>
          </a:xfrm>
          <a:prstGeom prst="rect">
            <a:avLst/>
          </a:prstGeom>
          <a:noFill/>
        </p:spPr>
        <p:txBody>
          <a:bodyPr wrap="none" rtlCol="0">
            <a:spAutoFit/>
          </a:bodyPr>
          <a:lstStyle/>
          <a:p>
            <a:r>
              <a:rPr lang="en-US" b="1" dirty="0" smtClean="0"/>
              <a:t>Inter </a:t>
            </a:r>
            <a:r>
              <a:rPr lang="en-US" b="1" dirty="0" err="1" smtClean="0"/>
              <a:t>Caetera</a:t>
            </a:r>
            <a:r>
              <a:rPr lang="en-US" b="1" dirty="0" smtClean="0"/>
              <a:t> Bull, 1493</a:t>
            </a:r>
          </a:p>
          <a:p>
            <a:endParaRPr lang="en-US" dirty="0" smtClean="0"/>
          </a:p>
          <a:p>
            <a:r>
              <a:rPr lang="en-US" dirty="0" smtClean="0"/>
              <a:t>… to the illustrious sovereigns, our very dear son in Christ, Ferdinand, king, </a:t>
            </a:r>
          </a:p>
          <a:p>
            <a:r>
              <a:rPr lang="en-US" dirty="0" smtClean="0"/>
              <a:t>and our very dear daughter in Christ, Isabella, queen of Castile, Leon, Aragon, </a:t>
            </a:r>
          </a:p>
          <a:p>
            <a:r>
              <a:rPr lang="en-US" dirty="0" smtClean="0"/>
              <a:t>Sicily, and Granada…</a:t>
            </a:r>
          </a:p>
          <a:p>
            <a:endParaRPr lang="en-US" dirty="0"/>
          </a:p>
          <a:p>
            <a:r>
              <a:rPr lang="en-US" dirty="0" smtClean="0"/>
              <a:t>… chose our beloved son, Christopher Columbus, a man assuredly worthy </a:t>
            </a:r>
          </a:p>
          <a:p>
            <a:r>
              <a:rPr lang="en-US" dirty="0" smtClean="0"/>
              <a:t>and of the highest recommendations and fitted for so great an undertaking, </a:t>
            </a:r>
          </a:p>
          <a:p>
            <a:r>
              <a:rPr lang="en-US" dirty="0" smtClean="0"/>
              <a:t>whom you furnished with ships and men equipped for like designs, </a:t>
            </a:r>
          </a:p>
          <a:p>
            <a:r>
              <a:rPr lang="en-US" dirty="0" smtClean="0"/>
              <a:t>not without the greatest hardships, dangers, and expenses…</a:t>
            </a:r>
          </a:p>
          <a:p>
            <a:endParaRPr lang="en-US" dirty="0"/>
          </a:p>
          <a:p>
            <a:r>
              <a:rPr lang="en-US" dirty="0" smtClean="0"/>
              <a:t>…give, grant, and assign to you and your heirs and successors… forever, together </a:t>
            </a:r>
          </a:p>
          <a:p>
            <a:r>
              <a:rPr lang="en-US" dirty="0" smtClean="0"/>
              <a:t>with all their dominions, cities, camps, places, and villages, and all rights, </a:t>
            </a:r>
          </a:p>
          <a:p>
            <a:r>
              <a:rPr lang="en-US" dirty="0" smtClean="0"/>
              <a:t>jurisdictions, and appurtenances, all islands and </a:t>
            </a:r>
            <a:r>
              <a:rPr lang="en-US" dirty="0" err="1" smtClean="0"/>
              <a:t>mainlands</a:t>
            </a:r>
            <a:r>
              <a:rPr lang="en-US" dirty="0" smtClean="0"/>
              <a:t>…</a:t>
            </a:r>
          </a:p>
          <a:p>
            <a:endParaRPr lang="en-US" dirty="0"/>
          </a:p>
          <a:p>
            <a:r>
              <a:rPr lang="en-US" dirty="0" smtClean="0"/>
              <a:t>… we strictly forbid all persons of whatsoever rank, even imperial and royal, </a:t>
            </a:r>
          </a:p>
          <a:p>
            <a:r>
              <a:rPr lang="en-US" dirty="0" smtClean="0"/>
              <a:t>or of whatsoever estate, degree, order, or condition, to dare, without your </a:t>
            </a:r>
          </a:p>
          <a:p>
            <a:r>
              <a:rPr lang="en-US" dirty="0" smtClean="0"/>
              <a:t>special permit…  to go for the purpose of trade or any other reason to the islands </a:t>
            </a:r>
          </a:p>
          <a:p>
            <a:r>
              <a:rPr lang="en-US" dirty="0" smtClean="0"/>
              <a:t>or </a:t>
            </a:r>
            <a:r>
              <a:rPr lang="en-US" dirty="0" err="1" smtClean="0"/>
              <a:t>mainlands</a:t>
            </a:r>
            <a:r>
              <a:rPr lang="en-US" dirty="0" smtClean="0"/>
              <a:t>, found and to be found, discovered and to be discovered…</a:t>
            </a:r>
            <a:endParaRPr lang="en-US" dirty="0"/>
          </a:p>
        </p:txBody>
      </p:sp>
      <p:sp>
        <p:nvSpPr>
          <p:cNvPr id="6" name="TextBox 5"/>
          <p:cNvSpPr txBox="1"/>
          <p:nvPr/>
        </p:nvSpPr>
        <p:spPr>
          <a:xfrm>
            <a:off x="743918" y="5746710"/>
            <a:ext cx="1895647" cy="369332"/>
          </a:xfrm>
          <a:prstGeom prst="rect">
            <a:avLst/>
          </a:prstGeom>
          <a:noFill/>
        </p:spPr>
        <p:txBody>
          <a:bodyPr wrap="none" rtlCol="0">
            <a:spAutoFit/>
          </a:bodyPr>
          <a:lstStyle/>
          <a:p>
            <a:r>
              <a:rPr lang="en-US" dirty="0" smtClean="0"/>
              <a:t>Pope Alexander VI</a:t>
            </a:r>
            <a:endParaRPr lang="en-US" dirty="0"/>
          </a:p>
        </p:txBody>
      </p:sp>
      <p:pic>
        <p:nvPicPr>
          <p:cNvPr id="11266" name="Picture 2" descr="http://upload.wikimedia.org/wikipedia/commons/6/6c/Pope_Alexander_V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6251"/>
            <a:ext cx="3749998" cy="4960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7587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reformation.org/inter-caetera-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66" y="1982303"/>
            <a:ext cx="7258496" cy="376756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0"/>
            <a:ext cx="12192000" cy="766251"/>
          </a:xfrm>
          <a:prstGeom prst="rect">
            <a:avLst/>
          </a:prstGeom>
          <a:solidFill>
            <a:srgbClr val="00B0F0"/>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t>CATHOLIC POPES DIVIDE WORLD BETWEEN SPAIN &amp; PORTUGAL</a:t>
            </a:r>
          </a:p>
        </p:txBody>
      </p:sp>
      <p:pic>
        <p:nvPicPr>
          <p:cNvPr id="12292" name="Picture 4" descr="http://upload.wikimedia.org/wikipedia/commons/thumb/4/48/S%C3%BCdamerika1650.png/250px-S%C3%BCdamerika16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754" y="1176392"/>
            <a:ext cx="4075463" cy="4825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435767" y="6012029"/>
            <a:ext cx="2927533" cy="646331"/>
          </a:xfrm>
          <a:prstGeom prst="rect">
            <a:avLst/>
          </a:prstGeom>
          <a:noFill/>
        </p:spPr>
        <p:txBody>
          <a:bodyPr wrap="none" rtlCol="0">
            <a:spAutoFit/>
          </a:bodyPr>
          <a:lstStyle/>
          <a:p>
            <a:r>
              <a:rPr lang="en-US" b="1" dirty="0" smtClean="0"/>
              <a:t>Treaty of </a:t>
            </a:r>
            <a:r>
              <a:rPr lang="en-US" b="1" dirty="0" err="1" smtClean="0"/>
              <a:t>Tordesillas</a:t>
            </a:r>
            <a:r>
              <a:rPr lang="en-US" b="1" dirty="0" smtClean="0"/>
              <a:t>, 1494 </a:t>
            </a:r>
          </a:p>
          <a:p>
            <a:r>
              <a:rPr lang="en-US" b="1" dirty="0" smtClean="0"/>
              <a:t>between Spain and Portugal</a:t>
            </a:r>
            <a:r>
              <a:rPr lang="en-US" dirty="0" smtClean="0"/>
              <a:t> </a:t>
            </a:r>
            <a:endParaRPr lang="en-US" dirty="0"/>
          </a:p>
        </p:txBody>
      </p:sp>
      <p:sp>
        <p:nvSpPr>
          <p:cNvPr id="4" name="TextBox 3"/>
          <p:cNvSpPr txBox="1"/>
          <p:nvPr/>
        </p:nvSpPr>
        <p:spPr>
          <a:xfrm>
            <a:off x="1270861" y="5827363"/>
            <a:ext cx="3482364" cy="369332"/>
          </a:xfrm>
          <a:prstGeom prst="rect">
            <a:avLst/>
          </a:prstGeom>
          <a:noFill/>
        </p:spPr>
        <p:txBody>
          <a:bodyPr wrap="none" rtlCol="0">
            <a:spAutoFit/>
          </a:bodyPr>
          <a:lstStyle/>
          <a:p>
            <a:r>
              <a:rPr lang="en-US" b="1" dirty="0" smtClean="0"/>
              <a:t>Papal Bull, Inter </a:t>
            </a:r>
            <a:r>
              <a:rPr lang="en-US" b="1" dirty="0" err="1" smtClean="0"/>
              <a:t>Caetera</a:t>
            </a:r>
            <a:r>
              <a:rPr lang="en-US" b="1" dirty="0" smtClean="0"/>
              <a:t> Bull, 1493</a:t>
            </a:r>
            <a:endParaRPr lang="en-US" b="1" dirty="0"/>
          </a:p>
        </p:txBody>
      </p:sp>
      <p:cxnSp>
        <p:nvCxnSpPr>
          <p:cNvPr id="7" name="Straight Arrow Connector 6"/>
          <p:cNvCxnSpPr/>
          <p:nvPr/>
        </p:nvCxnSpPr>
        <p:spPr>
          <a:xfrm flipV="1">
            <a:off x="8435767" y="4649493"/>
            <a:ext cx="2134077" cy="154720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262034" y="3254644"/>
            <a:ext cx="2529667" cy="707886"/>
          </a:xfrm>
          <a:prstGeom prst="rect">
            <a:avLst/>
          </a:prstGeom>
          <a:noFill/>
        </p:spPr>
        <p:txBody>
          <a:bodyPr wrap="none" rtlCol="0">
            <a:spAutoFit/>
          </a:bodyPr>
          <a:lstStyle/>
          <a:p>
            <a:r>
              <a:rPr lang="en-US" sz="4000" b="1" dirty="0" smtClean="0"/>
              <a:t>PORTUGAL</a:t>
            </a:r>
            <a:endParaRPr lang="en-US" sz="4000" b="1" dirty="0"/>
          </a:p>
        </p:txBody>
      </p:sp>
    </p:spTree>
    <p:extLst>
      <p:ext uri="{BB962C8B-B14F-4D97-AF65-F5344CB8AC3E}">
        <p14:creationId xmlns:p14="http://schemas.microsoft.com/office/powerpoint/2010/main" val="1569070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0" y="2430059"/>
            <a:ext cx="9998990" cy="3397304"/>
          </a:xfrm>
          <a:solidFill>
            <a:schemeClr val="accent2">
              <a:lumMod val="20000"/>
              <a:lumOff val="80000"/>
            </a:schemeClr>
          </a:solidFill>
        </p:spPr>
        <p:txBody>
          <a:bodyPr>
            <a:normAutofit/>
          </a:bodyPr>
          <a:lstStyle/>
          <a:p>
            <a:pPr marL="514350" indent="-514350">
              <a:buFont typeface="+mj-lt"/>
              <a:buAutoNum type="arabicPeriod"/>
            </a:pPr>
            <a:r>
              <a:rPr lang="en-US" sz="2400" dirty="0" smtClean="0"/>
              <a:t>Primary importance of the money power</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a:t>
            </a:r>
            <a:r>
              <a:rPr lang="en-US" sz="2400" dirty="0" err="1" smtClean="0"/>
              <a:t>vs</a:t>
            </a:r>
            <a:r>
              <a:rPr lang="en-US" sz="2400" dirty="0" smtClean="0"/>
              <a:t> private</a:t>
            </a:r>
          </a:p>
          <a:p>
            <a:pPr marL="514350" indent="-514350">
              <a:buFont typeface="+mj-lt"/>
              <a:buAutoNum type="arabicPeriod"/>
            </a:pPr>
            <a:endParaRPr lang="en-US" sz="2400" dirty="0"/>
          </a:p>
        </p:txBody>
      </p:sp>
    </p:spTree>
    <p:extLst>
      <p:ext uri="{BB962C8B-B14F-4D97-AF65-F5344CB8AC3E}">
        <p14:creationId xmlns:p14="http://schemas.microsoft.com/office/powerpoint/2010/main" val="869001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FFC000"/>
          </a:solidFill>
        </p:spPr>
        <p:txBody>
          <a:bodyPr/>
          <a:lstStyle/>
          <a:p>
            <a:pPr algn="ctr"/>
            <a:r>
              <a:rPr lang="en-US" dirty="0" smtClean="0"/>
              <a:t>PART 3</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0" indent="0" algn="ctr">
              <a:buNone/>
            </a:pPr>
            <a:endParaRPr lang="en-US" dirty="0" smtClean="0"/>
          </a:p>
          <a:p>
            <a:pPr marL="0" indent="0" algn="ctr">
              <a:buNone/>
            </a:pPr>
            <a:endParaRPr lang="en-US" dirty="0"/>
          </a:p>
          <a:p>
            <a:pPr marL="0" indent="0" algn="ctr">
              <a:buNone/>
            </a:pPr>
            <a:r>
              <a:rPr lang="en-US" dirty="0" smtClean="0"/>
              <a:t>SPAIN:  PLUNDER OF AMERICA</a:t>
            </a:r>
          </a:p>
        </p:txBody>
      </p:sp>
    </p:spTree>
    <p:extLst>
      <p:ext uri="{BB962C8B-B14F-4D97-AF65-F5344CB8AC3E}">
        <p14:creationId xmlns:p14="http://schemas.microsoft.com/office/powerpoint/2010/main" val="2108410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C000"/>
          </a:solidFill>
        </p:spPr>
        <p:txBody>
          <a:bodyPr>
            <a:normAutofit fontScale="90000"/>
          </a:bodyPr>
          <a:lstStyle/>
          <a:p>
            <a:pPr algn="ctr"/>
            <a:r>
              <a:rPr lang="en-US" sz="3600" dirty="0" smtClean="0"/>
              <a:t>SPAIN:  PLUNDER OF AMERICA</a:t>
            </a:r>
          </a:p>
        </p:txBody>
      </p:sp>
      <p:sp>
        <p:nvSpPr>
          <p:cNvPr id="5" name="TextBox 4"/>
          <p:cNvSpPr txBox="1"/>
          <p:nvPr/>
        </p:nvSpPr>
        <p:spPr>
          <a:xfrm>
            <a:off x="1100380" y="805912"/>
            <a:ext cx="10337253" cy="830997"/>
          </a:xfrm>
          <a:prstGeom prst="rect">
            <a:avLst/>
          </a:prstGeom>
          <a:noFill/>
        </p:spPr>
        <p:txBody>
          <a:bodyPr wrap="none" rtlCol="0">
            <a:spAutoFit/>
          </a:bodyPr>
          <a:lstStyle/>
          <a:p>
            <a:r>
              <a:rPr lang="en-US" sz="2400" dirty="0" smtClean="0"/>
              <a:t>A letter of King Ferdinand to the colonists of Hispaniola is thus fairly paraphrased:</a:t>
            </a:r>
          </a:p>
          <a:p>
            <a:pPr algn="ctr"/>
            <a:r>
              <a:rPr lang="en-US" sz="2400" dirty="0" smtClean="0"/>
              <a:t>“Get gold:  humanely if you can; but at all hazards get gold… “</a:t>
            </a:r>
            <a:endParaRPr lang="en-US" sz="2400" dirty="0"/>
          </a:p>
        </p:txBody>
      </p:sp>
      <p:pic>
        <p:nvPicPr>
          <p:cNvPr id="13316" name="Picture 4" descr="http://upload.wikimedia.org/wikipedia/commons/6/6b/Christopher_Columbus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4944"/>
            <a:ext cx="6276222" cy="47830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41763" y="3347634"/>
            <a:ext cx="5168466" cy="923330"/>
          </a:xfrm>
          <a:prstGeom prst="rect">
            <a:avLst/>
          </a:prstGeom>
          <a:noFill/>
        </p:spPr>
        <p:txBody>
          <a:bodyPr wrap="none" rtlCol="0">
            <a:spAutoFit/>
          </a:bodyPr>
          <a:lstStyle/>
          <a:p>
            <a:r>
              <a:rPr lang="en-US" dirty="0" smtClean="0"/>
              <a:t>No sooner had Columbus taken formal possession of</a:t>
            </a:r>
          </a:p>
          <a:p>
            <a:r>
              <a:rPr lang="en-US" dirty="0" smtClean="0"/>
              <a:t>the island of Hispaniola than he asked the wondering</a:t>
            </a:r>
          </a:p>
          <a:p>
            <a:r>
              <a:rPr lang="en-US" dirty="0" smtClean="0"/>
              <a:t>natives for gold.</a:t>
            </a:r>
            <a:endParaRPr lang="en-US" dirty="0"/>
          </a:p>
        </p:txBody>
      </p:sp>
    </p:spTree>
    <p:extLst>
      <p:ext uri="{BB962C8B-B14F-4D97-AF65-F5344CB8AC3E}">
        <p14:creationId xmlns:p14="http://schemas.microsoft.com/office/powerpoint/2010/main" val="26564860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C000"/>
          </a:solidFill>
        </p:spPr>
        <p:txBody>
          <a:bodyPr>
            <a:normAutofit fontScale="90000"/>
          </a:bodyPr>
          <a:lstStyle/>
          <a:p>
            <a:pPr algn="ctr"/>
            <a:r>
              <a:rPr lang="en-US" sz="3600" dirty="0" smtClean="0"/>
              <a:t>SPAIN:  PLUNDER OF AMERICA</a:t>
            </a:r>
          </a:p>
        </p:txBody>
      </p:sp>
      <p:sp>
        <p:nvSpPr>
          <p:cNvPr id="5" name="TextBox 4"/>
          <p:cNvSpPr txBox="1"/>
          <p:nvPr/>
        </p:nvSpPr>
        <p:spPr>
          <a:xfrm>
            <a:off x="1038387" y="480447"/>
            <a:ext cx="10847137" cy="1938992"/>
          </a:xfrm>
          <a:prstGeom prst="rect">
            <a:avLst/>
          </a:prstGeom>
          <a:noFill/>
        </p:spPr>
        <p:txBody>
          <a:bodyPr wrap="none" rtlCol="0">
            <a:spAutoFit/>
          </a:bodyPr>
          <a:lstStyle/>
          <a:p>
            <a:r>
              <a:rPr lang="en-US" sz="2400" dirty="0" smtClean="0"/>
              <a:t>“Columbus starts upon another expedition, at the head of 400 cavalry, clad in steel,</a:t>
            </a:r>
          </a:p>
          <a:p>
            <a:r>
              <a:rPr lang="en-US" sz="2400" dirty="0" smtClean="0"/>
              <a:t>armed with </a:t>
            </a:r>
            <a:r>
              <a:rPr lang="en-US" sz="2400" dirty="0" err="1" smtClean="0"/>
              <a:t>arquebuses</a:t>
            </a:r>
            <a:r>
              <a:rPr lang="en-US" sz="2400" dirty="0" smtClean="0"/>
              <a:t>, and attended by bloodhounds.  He is opposed by 100,000</a:t>
            </a:r>
          </a:p>
          <a:p>
            <a:r>
              <a:rPr lang="en-US" sz="2400" dirty="0" err="1" smtClean="0"/>
              <a:t>Indios</a:t>
            </a:r>
            <a:r>
              <a:rPr lang="en-US" sz="2400" dirty="0" smtClean="0"/>
              <a:t>.   Their soft and naked bodies not being proof against horses, fire-arms, or</a:t>
            </a:r>
          </a:p>
          <a:p>
            <a:r>
              <a:rPr lang="en-US" sz="2400" dirty="0" smtClean="0"/>
              <a:t>ferocious dogs, a horrible carnage ensues, and another bloody installment is paid</a:t>
            </a:r>
          </a:p>
          <a:p>
            <a:r>
              <a:rPr lang="en-US" sz="2400" dirty="0" smtClean="0"/>
              <a:t>towards the cost of gold.”     </a:t>
            </a:r>
            <a:r>
              <a:rPr lang="en-US" sz="2000" i="1" dirty="0" smtClean="0"/>
              <a:t>Alexander Del Mar, </a:t>
            </a:r>
            <a:r>
              <a:rPr lang="en-US" sz="2000" i="1" u="sng" dirty="0" smtClean="0"/>
              <a:t>The History of Money in America</a:t>
            </a:r>
            <a:r>
              <a:rPr lang="en-US" sz="2000" i="1" dirty="0" smtClean="0"/>
              <a:t>, p. 8</a:t>
            </a:r>
            <a:endParaRPr lang="en-US" sz="2000" dirty="0"/>
          </a:p>
        </p:txBody>
      </p:sp>
      <p:pic>
        <p:nvPicPr>
          <p:cNvPr id="15362" name="Picture 2" descr="http://historienet.dk/files/bonnier-his/imagecache/630x420/pictures/140718_01_0203_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821" y="2425879"/>
            <a:ext cx="6648181" cy="443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155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americanstatehypocrisy.files.wordpress.com/2013/10/bartolome_las_casas-bil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431" y="533400"/>
            <a:ext cx="8508569" cy="6324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0"/>
            <a:ext cx="12192000" cy="480447"/>
          </a:xfrm>
          <a:prstGeom prst="rect">
            <a:avLst/>
          </a:prstGeom>
          <a:solidFill>
            <a:srgbClr val="FFC000"/>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SPAIN:  PLUNDER OF AMERICA</a:t>
            </a:r>
            <a:endParaRPr lang="en-US" sz="3600" dirty="0"/>
          </a:p>
        </p:txBody>
      </p:sp>
      <p:sp>
        <p:nvSpPr>
          <p:cNvPr id="5" name="TextBox 4"/>
          <p:cNvSpPr txBox="1"/>
          <p:nvPr/>
        </p:nvSpPr>
        <p:spPr>
          <a:xfrm>
            <a:off x="-15498" y="4153546"/>
            <a:ext cx="3807517" cy="2031325"/>
          </a:xfrm>
          <a:prstGeom prst="rect">
            <a:avLst/>
          </a:prstGeom>
          <a:noFill/>
        </p:spPr>
        <p:txBody>
          <a:bodyPr wrap="none" rtlCol="0">
            <a:spAutoFit/>
          </a:bodyPr>
          <a:lstStyle/>
          <a:p>
            <a:r>
              <a:rPr lang="en-US" dirty="0" err="1" smtClean="0"/>
              <a:t>Bartolomé</a:t>
            </a:r>
            <a:r>
              <a:rPr lang="en-US" dirty="0" smtClean="0"/>
              <a:t> de </a:t>
            </a:r>
            <a:r>
              <a:rPr lang="en-US" dirty="0" err="1" smtClean="0"/>
              <a:t>las</a:t>
            </a:r>
            <a:r>
              <a:rPr lang="en-US" dirty="0" smtClean="0"/>
              <a:t> Casas spent 50 years </a:t>
            </a:r>
          </a:p>
          <a:p>
            <a:r>
              <a:rPr lang="en-US" dirty="0" smtClean="0"/>
              <a:t>of his life actively fighting slavery and </a:t>
            </a:r>
          </a:p>
          <a:p>
            <a:r>
              <a:rPr lang="en-US" dirty="0" smtClean="0"/>
              <a:t>the violent colonial abuse of </a:t>
            </a:r>
          </a:p>
          <a:p>
            <a:r>
              <a:rPr lang="en-US" dirty="0" smtClean="0"/>
              <a:t>indigenous peoples, especially by </a:t>
            </a:r>
          </a:p>
          <a:p>
            <a:r>
              <a:rPr lang="en-US" dirty="0" smtClean="0"/>
              <a:t>trying to convince the Spanish court </a:t>
            </a:r>
          </a:p>
          <a:p>
            <a:r>
              <a:rPr lang="en-US" dirty="0" smtClean="0"/>
              <a:t>to adopt a more humane policy of </a:t>
            </a:r>
          </a:p>
          <a:p>
            <a:r>
              <a:rPr lang="en-US" dirty="0" smtClean="0"/>
              <a:t>colonization.</a:t>
            </a:r>
            <a:endParaRPr lang="en-US" dirty="0"/>
          </a:p>
        </p:txBody>
      </p:sp>
      <p:pic>
        <p:nvPicPr>
          <p:cNvPr id="14342" name="Picture 6" descr="http://images.fineartamerica.com/images-medium-large/2-bartolome-de-las-casas-gran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99" y="533400"/>
            <a:ext cx="3403136" cy="3301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7185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2000" cy="480447"/>
          </a:xfrm>
          <a:prstGeom prst="rect">
            <a:avLst/>
          </a:prstGeom>
          <a:solidFill>
            <a:srgbClr val="FFC000"/>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SPAIN:  PLUNDER OF AMERICA</a:t>
            </a:r>
            <a:endParaRPr lang="en-US" sz="3600" dirty="0"/>
          </a:p>
        </p:txBody>
      </p:sp>
      <p:sp>
        <p:nvSpPr>
          <p:cNvPr id="3" name="TextBox 2"/>
          <p:cNvSpPr txBox="1"/>
          <p:nvPr/>
        </p:nvSpPr>
        <p:spPr>
          <a:xfrm>
            <a:off x="650929" y="790413"/>
            <a:ext cx="10652788" cy="1200329"/>
          </a:xfrm>
          <a:prstGeom prst="rect">
            <a:avLst/>
          </a:prstGeom>
          <a:noFill/>
        </p:spPr>
        <p:txBody>
          <a:bodyPr wrap="none" rtlCol="0">
            <a:spAutoFit/>
          </a:bodyPr>
          <a:lstStyle/>
          <a:p>
            <a:r>
              <a:rPr lang="en-US" dirty="0" smtClean="0"/>
              <a:t>“It must not be supposed that these atrocities were peculiar to the Spaniards… similar cruelties have been</a:t>
            </a:r>
          </a:p>
          <a:p>
            <a:r>
              <a:rPr lang="en-US" dirty="0"/>
              <a:t>r</a:t>
            </a:r>
            <a:r>
              <a:rPr lang="en-US" dirty="0" smtClean="0"/>
              <a:t>elated of the ancients… </a:t>
            </a:r>
            <a:r>
              <a:rPr lang="en-US" dirty="0" err="1" smtClean="0"/>
              <a:t>Portugese</a:t>
            </a:r>
            <a:r>
              <a:rPr lang="en-US" dirty="0" smtClean="0"/>
              <a:t>, the English, the French, as well as the Americans.   They are narrated here</a:t>
            </a:r>
          </a:p>
          <a:p>
            <a:r>
              <a:rPr lang="en-US" dirty="0" smtClean="0"/>
              <a:t>of the Spaniards simply because these instances are connected with the greatest supply of the precious metals</a:t>
            </a:r>
          </a:p>
          <a:p>
            <a:r>
              <a:rPr lang="en-US" dirty="0" smtClean="0"/>
              <a:t>known to history.”     </a:t>
            </a:r>
            <a:r>
              <a:rPr lang="en-US" i="1" dirty="0" smtClean="0"/>
              <a:t>Alexander Del Mar,  </a:t>
            </a:r>
            <a:r>
              <a:rPr lang="en-US" i="1" u="sng" dirty="0" smtClean="0"/>
              <a:t>History of Money in America</a:t>
            </a:r>
            <a:r>
              <a:rPr lang="en-US" i="1" dirty="0" smtClean="0"/>
              <a:t>,  p 14</a:t>
            </a:r>
            <a:endParaRPr lang="en-US" dirty="0"/>
          </a:p>
        </p:txBody>
      </p:sp>
      <p:sp>
        <p:nvSpPr>
          <p:cNvPr id="4" name="TextBox 3"/>
          <p:cNvSpPr txBox="1"/>
          <p:nvPr/>
        </p:nvSpPr>
        <p:spPr>
          <a:xfrm>
            <a:off x="650929" y="2230175"/>
            <a:ext cx="11009809" cy="923330"/>
          </a:xfrm>
          <a:prstGeom prst="rect">
            <a:avLst/>
          </a:prstGeom>
          <a:noFill/>
        </p:spPr>
        <p:txBody>
          <a:bodyPr wrap="none" rtlCol="0">
            <a:spAutoFit/>
          </a:bodyPr>
          <a:lstStyle/>
          <a:p>
            <a:r>
              <a:rPr lang="en-US" dirty="0" smtClean="0"/>
              <a:t>Before setting up mining operations, the Spaniards seized 8 million pounds worth of existing gold and silver objects.</a:t>
            </a:r>
            <a:endParaRPr lang="en-US" dirty="0"/>
          </a:p>
          <a:p>
            <a:pPr lvl="4"/>
            <a:r>
              <a:rPr lang="en-US" dirty="0" smtClean="0"/>
              <a:t>Between 1493 and 1690 (200 years), the total loot was:             1,230  tons of gold</a:t>
            </a:r>
          </a:p>
          <a:p>
            <a:pPr lvl="6" algn="ctr"/>
            <a:r>
              <a:rPr lang="en-US" dirty="0"/>
              <a:t> </a:t>
            </a:r>
            <a:r>
              <a:rPr lang="en-US" dirty="0" smtClean="0"/>
              <a:t>                                                                 60,440  tons of silver</a:t>
            </a:r>
            <a:endParaRPr lang="en-US" dirty="0"/>
          </a:p>
        </p:txBody>
      </p:sp>
      <p:pic>
        <p:nvPicPr>
          <p:cNvPr id="16386" name="Picture 2" descr="http://3.bp.blogspot.com/_zLYDH1KfaG8/TASMXwF9V6I/AAAAAAAAAh0/-UgKZUPSy7E/s640/conquistador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6707"/>
            <a:ext cx="5098942" cy="375285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clio.missouristate.edu/chuchiak/New%20Webpage%20Images/PopLa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739" y="3101013"/>
            <a:ext cx="5233261" cy="3758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9283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FF99FF"/>
          </a:solidFill>
        </p:spPr>
        <p:txBody>
          <a:bodyPr/>
          <a:lstStyle/>
          <a:p>
            <a:pPr algn="ctr"/>
            <a:r>
              <a:rPr lang="en-US" dirty="0" smtClean="0"/>
              <a:t>PART 4</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0" indent="0" algn="ctr">
              <a:buNone/>
            </a:pPr>
            <a:endParaRPr lang="en-US" dirty="0" smtClean="0"/>
          </a:p>
          <a:p>
            <a:pPr marL="0" indent="0" algn="ctr">
              <a:buNone/>
            </a:pPr>
            <a:endParaRPr lang="en-US" dirty="0"/>
          </a:p>
          <a:p>
            <a:pPr marL="0" indent="0" algn="ctr">
              <a:buNone/>
            </a:pPr>
            <a:r>
              <a:rPr lang="en-US" dirty="0" smtClean="0"/>
              <a:t>RENAISSANCE OF THE NORTH</a:t>
            </a:r>
          </a:p>
        </p:txBody>
      </p:sp>
    </p:spTree>
    <p:extLst>
      <p:ext uri="{BB962C8B-B14F-4D97-AF65-F5344CB8AC3E}">
        <p14:creationId xmlns:p14="http://schemas.microsoft.com/office/powerpoint/2010/main" val="36690264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99FF"/>
          </a:solidFill>
        </p:spPr>
        <p:txBody>
          <a:bodyPr>
            <a:normAutofit fontScale="90000"/>
          </a:bodyPr>
          <a:lstStyle/>
          <a:p>
            <a:pPr algn="ctr"/>
            <a:r>
              <a:rPr lang="en-US" sz="3200" dirty="0" smtClean="0"/>
              <a:t>RENAISSANCE OF THE NORTH</a:t>
            </a:r>
          </a:p>
        </p:txBody>
      </p:sp>
      <p:sp>
        <p:nvSpPr>
          <p:cNvPr id="4" name="TextBox 3"/>
          <p:cNvSpPr txBox="1"/>
          <p:nvPr/>
        </p:nvSpPr>
        <p:spPr>
          <a:xfrm>
            <a:off x="0" y="480447"/>
            <a:ext cx="12192000" cy="1200329"/>
          </a:xfrm>
          <a:prstGeom prst="rect">
            <a:avLst/>
          </a:prstGeom>
          <a:noFill/>
        </p:spPr>
        <p:txBody>
          <a:bodyPr wrap="square" rtlCol="0">
            <a:spAutoFit/>
          </a:bodyPr>
          <a:lstStyle/>
          <a:p>
            <a:pPr lvl="3"/>
            <a:r>
              <a:rPr lang="en-US" dirty="0" smtClean="0"/>
              <a:t>While Spain did the “dirty work” on the ground, England and Holland adopted a simpler strategy –</a:t>
            </a:r>
          </a:p>
          <a:p>
            <a:pPr lvl="3"/>
            <a:r>
              <a:rPr lang="en-US" dirty="0" smtClean="0"/>
              <a:t>they hijacked the Spanish ships bringing the gold and silver back to Europe.</a:t>
            </a:r>
          </a:p>
          <a:p>
            <a:pPr lvl="3"/>
            <a:endParaRPr lang="en-US" dirty="0"/>
          </a:p>
          <a:p>
            <a:pPr lvl="3"/>
            <a:r>
              <a:rPr lang="en-US" dirty="0" smtClean="0"/>
              <a:t>Judging from the rise in prices in England and Holland, very large amounts of metals were intercepted.</a:t>
            </a:r>
            <a:endParaRPr lang="en-US" dirty="0"/>
          </a:p>
        </p:txBody>
      </p:sp>
      <p:pic>
        <p:nvPicPr>
          <p:cNvPr id="17410" name="Picture 2" descr="http://digitalbard.lmc.gatech.edu/wiki/images/thumb/f/fa/Spanish_fight.jpg/250px-Spanish_figh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5" y="2189921"/>
            <a:ext cx="7159625" cy="4668079"/>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fineart-china.com/upload1/file-admin/images/new16/Monamy,%20Peter-3455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4095"/>
            <a:ext cx="4876800" cy="380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431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99FF"/>
          </a:solidFill>
        </p:spPr>
        <p:txBody>
          <a:bodyPr>
            <a:normAutofit fontScale="90000"/>
          </a:bodyPr>
          <a:lstStyle/>
          <a:p>
            <a:pPr algn="ctr"/>
            <a:r>
              <a:rPr lang="en-US" sz="3200" dirty="0" smtClean="0"/>
              <a:t>RENAISSANCE OF THE NORTH</a:t>
            </a:r>
          </a:p>
        </p:txBody>
      </p:sp>
      <p:sp>
        <p:nvSpPr>
          <p:cNvPr id="4" name="TextBox 3"/>
          <p:cNvSpPr txBox="1"/>
          <p:nvPr/>
        </p:nvSpPr>
        <p:spPr>
          <a:xfrm>
            <a:off x="0" y="480447"/>
            <a:ext cx="12192000" cy="646331"/>
          </a:xfrm>
          <a:prstGeom prst="rect">
            <a:avLst/>
          </a:prstGeom>
          <a:solidFill>
            <a:srgbClr val="FFFFCC"/>
          </a:solidFill>
        </p:spPr>
        <p:txBody>
          <a:bodyPr wrap="square" rtlCol="0">
            <a:spAutoFit/>
          </a:bodyPr>
          <a:lstStyle/>
          <a:p>
            <a:pPr lvl="3"/>
            <a:r>
              <a:rPr lang="en-US" dirty="0" smtClean="0"/>
              <a:t>                            The English Crown gave charters to pirates, calling them PRIVATEERS.</a:t>
            </a:r>
          </a:p>
          <a:p>
            <a:pPr lvl="3"/>
            <a:r>
              <a:rPr lang="en-US" dirty="0" smtClean="0"/>
              <a:t>During Queen Elizabeth’s reign, she "encouraged the development of this supplementary navy."</a:t>
            </a:r>
            <a:endParaRPr lang="en-US" dirty="0"/>
          </a:p>
        </p:txBody>
      </p:sp>
      <p:pic>
        <p:nvPicPr>
          <p:cNvPr id="18436" name="Picture 4" descr="http://www.melfisher.org/exhibitions/henriettamarie/tradero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4440" y="3224293"/>
            <a:ext cx="3533614" cy="343938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media-cache-ec0.pinimg.com/736x/69/c3/5b/69c35b05c39b8f8abad3e803fd3b28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3560"/>
            <a:ext cx="2256564" cy="27631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84163" y="1844298"/>
            <a:ext cx="8718028" cy="1200329"/>
          </a:xfrm>
          <a:prstGeom prst="rect">
            <a:avLst/>
          </a:prstGeom>
          <a:noFill/>
        </p:spPr>
        <p:txBody>
          <a:bodyPr wrap="none" rtlCol="0">
            <a:spAutoFit/>
          </a:bodyPr>
          <a:lstStyle/>
          <a:p>
            <a:r>
              <a:rPr lang="en-US" dirty="0" smtClean="0"/>
              <a:t>Sir John Hawkins was a privateer and slave trader.  He later devised the naval blockade </a:t>
            </a:r>
          </a:p>
          <a:p>
            <a:r>
              <a:rPr lang="en-US" dirty="0" smtClean="0"/>
              <a:t>to intercept Spanish treasure ships.   One of the foremost seamen of 16th-century England,</a:t>
            </a:r>
          </a:p>
          <a:p>
            <a:r>
              <a:rPr lang="en-US" dirty="0" smtClean="0"/>
              <a:t>he was the chief architect of the Elizabethan navy.  In the battle in which the Spanish </a:t>
            </a:r>
          </a:p>
          <a:p>
            <a:r>
              <a:rPr lang="en-US" dirty="0" smtClean="0"/>
              <a:t>Armada was defeated in 1588, Hawkins served as a vice admiral.</a:t>
            </a:r>
            <a:endParaRPr lang="en-US" dirty="0"/>
          </a:p>
        </p:txBody>
      </p:sp>
    </p:spTree>
    <p:extLst>
      <p:ext uri="{BB962C8B-B14F-4D97-AF65-F5344CB8AC3E}">
        <p14:creationId xmlns:p14="http://schemas.microsoft.com/office/powerpoint/2010/main" val="10373461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artistsharbour.com/catalog/images/products/hondius_jodocus/sir_francis_dra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42" y="-182108"/>
            <a:ext cx="5524500" cy="5715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6" name="Rectangle 5"/>
          <p:cNvSpPr>
            <a:spLocks noChangeArrowheads="1"/>
          </p:cNvSpPr>
          <p:nvPr/>
        </p:nvSpPr>
        <p:spPr bwMode="auto">
          <a:xfrm>
            <a:off x="4470615" y="493269"/>
            <a:ext cx="6545510" cy="2308324"/>
          </a:xfrm>
          <a:prstGeom prst="rect">
            <a:avLst/>
          </a:prstGeom>
          <a:solidFill>
            <a:srgbClr val="FFFFCC"/>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Arial" panose="020B0604020202020204" pitchFamily="34" charset="0"/>
              </a:rPr>
              <a:t>Sir Francis Drake </a:t>
            </a:r>
            <a:r>
              <a:rPr kumimoji="0" lang="en-US" sz="1800" b="0" i="0" u="none" strike="noStrike" cap="none" normalizeH="0" baseline="0" dirty="0" smtClean="0">
                <a:ln>
                  <a:noFill/>
                </a:ln>
                <a:solidFill>
                  <a:schemeClr val="tx1"/>
                </a:solidFill>
                <a:effectLst/>
                <a:latin typeface="Arial" panose="020B0604020202020204" pitchFamily="34" charset="0"/>
              </a:rPr>
              <a:t>was an English sea captain, privateer,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navigator, slaver, and politician.   Drake carried out the second</a:t>
            </a: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Arial" panose="020B0604020202020204" pitchFamily="34" charset="0"/>
              </a:rPr>
              <a:t>circumnavigation </a:t>
            </a:r>
            <a:r>
              <a:rPr kumimoji="0" lang="en-US" sz="1800" b="0" i="0" u="none" strike="noStrike" cap="none" normalizeH="0" baseline="0" dirty="0" smtClean="0">
                <a:ln>
                  <a:noFill/>
                </a:ln>
                <a:solidFill>
                  <a:schemeClr val="tx1"/>
                </a:solidFill>
                <a:effectLst/>
                <a:latin typeface="Arial" panose="020B0604020202020204" pitchFamily="34" charset="0"/>
              </a:rPr>
              <a:t> of the world, from 1577 to 1580.</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Elizabeth I of England awarded Drake a knighthood in 1581.</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He was second-in-command of the English fleet against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The Spanish Armada in 1588. </a:t>
            </a:r>
          </a:p>
        </p:txBody>
      </p:sp>
      <p:pic>
        <p:nvPicPr>
          <p:cNvPr id="19465" name="Picture 9" descr="http://upload.wikimedia.org/wikipedia/commons/6/60/The_demise_of_the_Spanish_Armada_-_Classis_Hispanica_celeberrima_quae_anno_celeberrimo_MDLXXXVIII_inter_Galliam_Britaniamq_venit_%26_pery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570" y="2814415"/>
            <a:ext cx="5322430" cy="40435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037204" y="5733781"/>
            <a:ext cx="5832366" cy="923330"/>
          </a:xfrm>
          <a:prstGeom prst="rect">
            <a:avLst/>
          </a:prstGeom>
          <a:noFill/>
        </p:spPr>
        <p:txBody>
          <a:bodyPr wrap="none" rtlCol="0">
            <a:spAutoFit/>
          </a:bodyPr>
          <a:lstStyle/>
          <a:p>
            <a:r>
              <a:rPr lang="en-US" b="1" u="sng" dirty="0" smtClean="0"/>
              <a:t>The Spanish Armada</a:t>
            </a:r>
            <a:r>
              <a:rPr lang="en-US" dirty="0" smtClean="0"/>
              <a:t>:  The goal had been to overthrow </a:t>
            </a:r>
          </a:p>
          <a:p>
            <a:r>
              <a:rPr lang="en-US" dirty="0" smtClean="0"/>
              <a:t>Queen Elizabeth to end her involvement in the Spanish </a:t>
            </a:r>
          </a:p>
          <a:p>
            <a:r>
              <a:rPr lang="en-US" dirty="0" smtClean="0"/>
              <a:t>Netherlands and her privateering in the Atlantic and Pacific.</a:t>
            </a:r>
            <a:endParaRPr lang="en-US" dirty="0"/>
          </a:p>
        </p:txBody>
      </p:sp>
    </p:spTree>
    <p:extLst>
      <p:ext uri="{BB962C8B-B14F-4D97-AF65-F5344CB8AC3E}">
        <p14:creationId xmlns:p14="http://schemas.microsoft.com/office/powerpoint/2010/main" val="2030088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2" name="TextBox 1"/>
          <p:cNvSpPr txBox="1"/>
          <p:nvPr/>
        </p:nvSpPr>
        <p:spPr>
          <a:xfrm>
            <a:off x="480520" y="852406"/>
            <a:ext cx="9408730" cy="3477875"/>
          </a:xfrm>
          <a:prstGeom prst="rect">
            <a:avLst/>
          </a:prstGeom>
          <a:noFill/>
        </p:spPr>
        <p:txBody>
          <a:bodyPr wrap="none" rtlCol="0">
            <a:spAutoFit/>
          </a:bodyPr>
          <a:lstStyle/>
          <a:p>
            <a:r>
              <a:rPr lang="en-US" sz="2000" dirty="0" smtClean="0"/>
              <a:t>The </a:t>
            </a:r>
            <a:r>
              <a:rPr lang="en-US" sz="2000" b="1" u="sng" dirty="0" smtClean="0"/>
              <a:t>Dutch West India Company </a:t>
            </a:r>
            <a:r>
              <a:rPr lang="en-US" sz="2000" dirty="0" smtClean="0"/>
              <a:t>was established in 1623 specifically to rob the Spaniards.</a:t>
            </a:r>
          </a:p>
          <a:p>
            <a:endParaRPr lang="en-US" sz="2000" dirty="0"/>
          </a:p>
          <a:p>
            <a:r>
              <a:rPr lang="en-US" sz="2000" dirty="0" smtClean="0"/>
              <a:t>The Company’s initial capital was 7 million Florins:</a:t>
            </a:r>
          </a:p>
          <a:p>
            <a:r>
              <a:rPr lang="en-US" sz="2000" dirty="0"/>
              <a:t> </a:t>
            </a:r>
            <a:r>
              <a:rPr lang="en-US" sz="2000" dirty="0" smtClean="0"/>
              <a:t>         .5 million from the King and Queen</a:t>
            </a:r>
          </a:p>
          <a:p>
            <a:r>
              <a:rPr lang="en-US" sz="2000" dirty="0"/>
              <a:t> </a:t>
            </a:r>
            <a:r>
              <a:rPr lang="en-US" sz="2000" dirty="0" smtClean="0"/>
              <a:t>      3.0 million held in Amsterdam</a:t>
            </a:r>
          </a:p>
          <a:p>
            <a:r>
              <a:rPr lang="en-US" sz="2000" dirty="0"/>
              <a:t> </a:t>
            </a:r>
            <a:r>
              <a:rPr lang="en-US" sz="2000" dirty="0" smtClean="0"/>
              <a:t>      3.5 million throughout Holland</a:t>
            </a:r>
          </a:p>
          <a:p>
            <a:endParaRPr lang="en-US" sz="2000" dirty="0"/>
          </a:p>
          <a:p>
            <a:r>
              <a:rPr lang="en-US" sz="2000" dirty="0" smtClean="0"/>
              <a:t>The largest success in its history</a:t>
            </a:r>
          </a:p>
          <a:p>
            <a:r>
              <a:rPr lang="en-US" sz="2000" dirty="0" smtClean="0"/>
              <a:t>was the seizure of the Spanish silver fleet, </a:t>
            </a:r>
          </a:p>
          <a:p>
            <a:r>
              <a:rPr lang="en-US" sz="2000" dirty="0" smtClean="0"/>
              <a:t>which carried silver from Spanish colonies to Spain in 1628;</a:t>
            </a:r>
          </a:p>
          <a:p>
            <a:r>
              <a:rPr lang="en-US" sz="2000" dirty="0" smtClean="0"/>
              <a:t>privateering was at first the most profitable activity.</a:t>
            </a:r>
            <a:endParaRPr lang="en-US" sz="2000" dirty="0"/>
          </a:p>
        </p:txBody>
      </p:sp>
      <p:pic>
        <p:nvPicPr>
          <p:cNvPr id="20482" name="Picture 2" descr="http://www.robinsonlibrary.com/social/communities/classes/slavery/graphics/wicma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247" y="1930801"/>
            <a:ext cx="5310753" cy="4927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315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93" y="0"/>
            <a:ext cx="10515600"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VENICE BEFORE 1500:  gold/silver ratio trade &amp; spice trade</a:t>
            </a:r>
          </a:p>
          <a:p>
            <a:pPr marL="514350" indent="-514350">
              <a:buFont typeface="+mj-lt"/>
              <a:buAutoNum type="arabicPeriod"/>
            </a:pPr>
            <a:r>
              <a:rPr lang="en-US" dirty="0" smtClean="0"/>
              <a:t>CATHOLIC POPES DIVIDE WORLD BETWEEN SPAIN &amp; PORTUGAL</a:t>
            </a:r>
          </a:p>
          <a:p>
            <a:pPr marL="514350" indent="-514350">
              <a:buFont typeface="+mj-lt"/>
              <a:buAutoNum type="arabicPeriod"/>
            </a:pPr>
            <a:r>
              <a:rPr lang="en-US" dirty="0" smtClean="0"/>
              <a:t>SPAIN:  PLUNDER OF AMERICA</a:t>
            </a:r>
          </a:p>
          <a:p>
            <a:pPr marL="514350" indent="-514350">
              <a:buFont typeface="+mj-lt"/>
              <a:buAutoNum type="arabicPeriod"/>
            </a:pPr>
            <a:r>
              <a:rPr lang="en-US" dirty="0" smtClean="0"/>
              <a:t>RENAISSANCE OF THE NORTH</a:t>
            </a:r>
          </a:p>
          <a:p>
            <a:pPr marL="514350" indent="-514350">
              <a:buFont typeface="+mj-lt"/>
              <a:buAutoNum type="arabicPeriod"/>
            </a:pPr>
            <a:r>
              <a:rPr lang="en-US" dirty="0" smtClean="0"/>
              <a:t>PORTUGAL:  CAPE ROUTE SHATTERS TRADE RELATIONS</a:t>
            </a:r>
          </a:p>
          <a:p>
            <a:pPr marL="514350" indent="-514350">
              <a:buFont typeface="+mj-lt"/>
              <a:buAutoNum type="arabicPeriod"/>
            </a:pPr>
            <a:r>
              <a:rPr lang="en-US" dirty="0" smtClean="0"/>
              <a:t>RISE OF ANTWERP</a:t>
            </a:r>
          </a:p>
          <a:p>
            <a:pPr marL="514350" indent="-514350">
              <a:buFont typeface="+mj-lt"/>
              <a:buAutoNum type="arabicPeriod"/>
            </a:pPr>
            <a:r>
              <a:rPr lang="en-US" dirty="0" smtClean="0"/>
              <a:t>RISE OF AMSTERDAM </a:t>
            </a:r>
          </a:p>
        </p:txBody>
      </p:sp>
    </p:spTree>
    <p:extLst>
      <p:ext uri="{BB962C8B-B14F-4D97-AF65-F5344CB8AC3E}">
        <p14:creationId xmlns:p14="http://schemas.microsoft.com/office/powerpoint/2010/main" val="16096460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2" name="TextBox 1"/>
          <p:cNvSpPr txBox="1"/>
          <p:nvPr/>
        </p:nvSpPr>
        <p:spPr>
          <a:xfrm>
            <a:off x="0" y="480447"/>
            <a:ext cx="12192000" cy="707886"/>
          </a:xfrm>
          <a:prstGeom prst="rect">
            <a:avLst/>
          </a:prstGeom>
          <a:solidFill>
            <a:srgbClr val="FFFFCC"/>
          </a:solidFill>
        </p:spPr>
        <p:txBody>
          <a:bodyPr wrap="square" rtlCol="0">
            <a:spAutoFit/>
          </a:bodyPr>
          <a:lstStyle/>
          <a:p>
            <a:pPr algn="ctr"/>
            <a:r>
              <a:rPr lang="en-US" sz="2000" dirty="0" smtClean="0"/>
              <a:t>The </a:t>
            </a:r>
            <a:r>
              <a:rPr lang="en-US" sz="2000" b="1" u="sng" dirty="0" smtClean="0"/>
              <a:t>Dutch West India Company </a:t>
            </a:r>
            <a:r>
              <a:rPr lang="en-US" sz="2000" dirty="0" smtClean="0"/>
              <a:t>became an important factor in the slave trade to the Spanish colonies</a:t>
            </a:r>
          </a:p>
          <a:p>
            <a:pPr algn="ctr"/>
            <a:r>
              <a:rPr lang="en-US" sz="2000" dirty="0" smtClean="0"/>
              <a:t>of North America.</a:t>
            </a:r>
            <a:endParaRPr lang="en-US" sz="2000" dirty="0"/>
          </a:p>
        </p:txBody>
      </p:sp>
      <p:pic>
        <p:nvPicPr>
          <p:cNvPr id="21506" name="Picture 2" descr="http://entoen.nu/media/24_AfricanSlavesTranspo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7299"/>
            <a:ext cx="9525000" cy="56007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68539" y="2340244"/>
            <a:ext cx="2381101" cy="2308324"/>
          </a:xfrm>
          <a:prstGeom prst="rect">
            <a:avLst/>
          </a:prstGeom>
          <a:solidFill>
            <a:srgbClr val="FFFFCC"/>
          </a:solidFill>
        </p:spPr>
        <p:txBody>
          <a:bodyPr wrap="none" rtlCol="0">
            <a:spAutoFit/>
          </a:bodyPr>
          <a:lstStyle/>
          <a:p>
            <a:r>
              <a:rPr lang="en-US" dirty="0" smtClean="0"/>
              <a:t>From 1650 to 1700,</a:t>
            </a:r>
          </a:p>
          <a:p>
            <a:r>
              <a:rPr lang="en-US" dirty="0" smtClean="0"/>
              <a:t>Amsterdam seems to</a:t>
            </a:r>
          </a:p>
          <a:p>
            <a:r>
              <a:rPr lang="en-US" dirty="0" smtClean="0"/>
              <a:t>have been the business</a:t>
            </a:r>
          </a:p>
          <a:p>
            <a:r>
              <a:rPr lang="en-US" dirty="0" smtClean="0"/>
              <a:t>headquarters of the</a:t>
            </a:r>
          </a:p>
          <a:p>
            <a:r>
              <a:rPr lang="en-US" dirty="0" smtClean="0"/>
              <a:t>slave trade:</a:t>
            </a:r>
          </a:p>
          <a:p>
            <a:endParaRPr lang="en-US" dirty="0"/>
          </a:p>
          <a:p>
            <a:r>
              <a:rPr lang="en-US" dirty="0" smtClean="0"/>
              <a:t>   7-18 million to S.A.</a:t>
            </a:r>
          </a:p>
          <a:p>
            <a:r>
              <a:rPr lang="en-US" dirty="0" smtClean="0"/>
              <a:t>  400-500,000 to N.A.</a:t>
            </a:r>
            <a:endParaRPr lang="en-US" dirty="0"/>
          </a:p>
        </p:txBody>
      </p:sp>
    </p:spTree>
    <p:extLst>
      <p:ext uri="{BB962C8B-B14F-4D97-AF65-F5344CB8AC3E}">
        <p14:creationId xmlns:p14="http://schemas.microsoft.com/office/powerpoint/2010/main" val="24237332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845637" y="681925"/>
            <a:ext cx="8500725" cy="1477328"/>
          </a:xfrm>
          <a:prstGeom prst="rect">
            <a:avLst/>
          </a:prstGeom>
          <a:solidFill>
            <a:srgbClr val="FFFFCC"/>
          </a:solidFill>
        </p:spPr>
        <p:txBody>
          <a:bodyPr wrap="none" rtlCol="0">
            <a:spAutoFit/>
          </a:bodyPr>
          <a:lstStyle/>
          <a:p>
            <a:r>
              <a:rPr lang="en-US" dirty="0" smtClean="0"/>
              <a:t>As gold and silver from America flooded northern Europe, it caused a structural change.  </a:t>
            </a:r>
          </a:p>
          <a:p>
            <a:endParaRPr lang="en-US" dirty="0"/>
          </a:p>
          <a:p>
            <a:r>
              <a:rPr lang="en-US" dirty="0" smtClean="0"/>
              <a:t>Power shifted forever from the Italian city states to northern Europe.</a:t>
            </a:r>
          </a:p>
          <a:p>
            <a:endParaRPr lang="en-US" dirty="0"/>
          </a:p>
          <a:p>
            <a:r>
              <a:rPr lang="en-US" dirty="0" smtClean="0"/>
              <a:t>This was the “Renaissance of the North”. </a:t>
            </a:r>
            <a:endParaRPr lang="en-US" dirty="0"/>
          </a:p>
        </p:txBody>
      </p:sp>
      <p:sp>
        <p:nvSpPr>
          <p:cNvPr id="6" name="TextBox 5"/>
          <p:cNvSpPr txBox="1"/>
          <p:nvPr/>
        </p:nvSpPr>
        <p:spPr>
          <a:xfrm>
            <a:off x="495946" y="2944678"/>
            <a:ext cx="2924198" cy="1477328"/>
          </a:xfrm>
          <a:prstGeom prst="rect">
            <a:avLst/>
          </a:prstGeom>
          <a:solidFill>
            <a:srgbClr val="FFFF66"/>
          </a:solidFill>
        </p:spPr>
        <p:txBody>
          <a:bodyPr wrap="none" rtlCol="0">
            <a:spAutoFit/>
          </a:bodyPr>
          <a:lstStyle/>
          <a:p>
            <a:r>
              <a:rPr lang="en-US" dirty="0" smtClean="0"/>
              <a:t>EUROPE’S MONEY SUPPLY:</a:t>
            </a:r>
          </a:p>
          <a:p>
            <a:endParaRPr lang="en-US" dirty="0"/>
          </a:p>
          <a:p>
            <a:pPr marL="342900" indent="-342900">
              <a:buAutoNum type="arabicPlain" startAt="1492"/>
            </a:pPr>
            <a:r>
              <a:rPr lang="en-US" dirty="0" smtClean="0"/>
              <a:t>          35 million pounds</a:t>
            </a:r>
          </a:p>
          <a:p>
            <a:pPr marL="342900" indent="-342900">
              <a:buAutoNum type="arabicPlain" startAt="1599"/>
            </a:pPr>
            <a:r>
              <a:rPr lang="en-US" dirty="0" smtClean="0"/>
              <a:t>          87 million pounds</a:t>
            </a:r>
          </a:p>
          <a:p>
            <a:pPr marL="342900" indent="-342900">
              <a:buAutoNum type="arabicPlain" startAt="1699"/>
            </a:pPr>
            <a:r>
              <a:rPr lang="en-US" dirty="0" smtClean="0"/>
              <a:t>        287 million pounds</a:t>
            </a:r>
            <a:endParaRPr lang="en-US" dirty="0"/>
          </a:p>
        </p:txBody>
      </p:sp>
      <p:pic>
        <p:nvPicPr>
          <p:cNvPr id="22530" name="Picture 2" descr="http://farm1.static.flickr.com/181/422420744_ea798117e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356" y="2131017"/>
            <a:ext cx="6302644" cy="47269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391621" y="6199322"/>
            <a:ext cx="2497735" cy="369332"/>
          </a:xfrm>
          <a:prstGeom prst="rect">
            <a:avLst/>
          </a:prstGeom>
          <a:solidFill>
            <a:srgbClr val="FFFFCC"/>
          </a:solidFill>
        </p:spPr>
        <p:txBody>
          <a:bodyPr wrap="none" rtlCol="0">
            <a:spAutoFit/>
          </a:bodyPr>
          <a:lstStyle/>
          <a:p>
            <a:r>
              <a:rPr lang="en-US" dirty="0" smtClean="0"/>
              <a:t>RENAISSANCE ANTWERP</a:t>
            </a:r>
            <a:endParaRPr lang="en-US" dirty="0"/>
          </a:p>
        </p:txBody>
      </p:sp>
    </p:spTree>
    <p:extLst>
      <p:ext uri="{BB962C8B-B14F-4D97-AF65-F5344CB8AC3E}">
        <p14:creationId xmlns:p14="http://schemas.microsoft.com/office/powerpoint/2010/main" val="2019689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675156" y="480447"/>
            <a:ext cx="9775305" cy="954107"/>
          </a:xfrm>
          <a:prstGeom prst="rect">
            <a:avLst/>
          </a:prstGeom>
          <a:solidFill>
            <a:srgbClr val="FFFFCC"/>
          </a:solidFill>
        </p:spPr>
        <p:txBody>
          <a:bodyPr wrap="none" rtlCol="0">
            <a:spAutoFit/>
          </a:bodyPr>
          <a:lstStyle/>
          <a:p>
            <a:pPr algn="ctr"/>
            <a:r>
              <a:rPr lang="en-US" sz="2800" dirty="0" smtClean="0"/>
              <a:t>THIS MONEY CAUSED DRAMATIC EFFECTS IN NORTHERN EUROPE:</a:t>
            </a:r>
          </a:p>
          <a:p>
            <a:pPr algn="ctr"/>
            <a:r>
              <a:rPr lang="en-US" sz="2800" dirty="0" smtClean="0"/>
              <a:t>COMMERCE INCREASED AS NEVER BEFORE</a:t>
            </a:r>
            <a:endParaRPr lang="en-US" sz="2800" dirty="0"/>
          </a:p>
        </p:txBody>
      </p:sp>
      <p:pic>
        <p:nvPicPr>
          <p:cNvPr id="23554" name="Picture 2" descr="http://ts4.mm.bing.net/th?id=H.4910123809572159&amp;pid=15.1&amp;H=105&amp;W=1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4554"/>
            <a:ext cx="3576430" cy="234703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http://www.traditioninaction.org/OrganicSociety/Images_1-100/A_038_Antwer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624" y="1434554"/>
            <a:ext cx="2653905" cy="368892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ttp://www.amsterdam.info/canals/harbo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23482"/>
            <a:ext cx="12192000" cy="1734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69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675156" y="480447"/>
            <a:ext cx="9775305" cy="954107"/>
          </a:xfrm>
          <a:prstGeom prst="rect">
            <a:avLst/>
          </a:prstGeom>
          <a:solidFill>
            <a:srgbClr val="FFFFCC"/>
          </a:solidFill>
        </p:spPr>
        <p:txBody>
          <a:bodyPr wrap="none" rtlCol="0">
            <a:spAutoFit/>
          </a:bodyPr>
          <a:lstStyle/>
          <a:p>
            <a:pPr algn="ctr"/>
            <a:r>
              <a:rPr lang="en-US" sz="2800" dirty="0" smtClean="0"/>
              <a:t>THIS MONEY CAUSED DRAMATIC EFFECTS IN NORTHERN EUROPE:</a:t>
            </a:r>
          </a:p>
          <a:p>
            <a:pPr algn="ctr"/>
            <a:r>
              <a:rPr lang="en-US" sz="2800" dirty="0" smtClean="0"/>
              <a:t>INDUSTRY THRIVED</a:t>
            </a:r>
            <a:endParaRPr lang="en-US" sz="2800" dirty="0"/>
          </a:p>
        </p:txBody>
      </p:sp>
      <p:pic>
        <p:nvPicPr>
          <p:cNvPr id="24578" name="Picture 2" descr="http://blog.smu.edu/quarternotes/files/2012/08/1998-9-3_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986" y="1379584"/>
            <a:ext cx="7248364" cy="5478416"/>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ttp://upload.wikimedia.org/wikipedia/commons/thumb/5/55/Fotothek_df_tg_0006690_Mechanik_%5E_Wasserf%C3%B6rderung_%5E_Pumpe.jpg/150px-Fotothek_df_tg_0006690_Mechanik_%5E_Wasserf%C3%B6rderung_%5E_Pum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3251" y="2378531"/>
            <a:ext cx="3393537" cy="44794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33251" y="1732200"/>
            <a:ext cx="3858749" cy="646331"/>
          </a:xfrm>
          <a:prstGeom prst="rect">
            <a:avLst/>
          </a:prstGeom>
          <a:noFill/>
        </p:spPr>
        <p:txBody>
          <a:bodyPr wrap="none" rtlCol="0">
            <a:spAutoFit/>
          </a:bodyPr>
          <a:lstStyle/>
          <a:p>
            <a:r>
              <a:rPr lang="en-US" dirty="0" smtClean="0"/>
              <a:t>Cranks and connecting rods become an</a:t>
            </a:r>
          </a:p>
          <a:p>
            <a:r>
              <a:rPr lang="en-US" dirty="0" smtClean="0"/>
              <a:t>integral part of machine design.</a:t>
            </a:r>
            <a:endParaRPr lang="en-US" dirty="0"/>
          </a:p>
        </p:txBody>
      </p:sp>
    </p:spTree>
    <p:extLst>
      <p:ext uri="{BB962C8B-B14F-4D97-AF65-F5344CB8AC3E}">
        <p14:creationId xmlns:p14="http://schemas.microsoft.com/office/powerpoint/2010/main" val="14090625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675156" y="480447"/>
            <a:ext cx="9775305" cy="954107"/>
          </a:xfrm>
          <a:prstGeom prst="rect">
            <a:avLst/>
          </a:prstGeom>
          <a:solidFill>
            <a:srgbClr val="FFFFCC"/>
          </a:solidFill>
        </p:spPr>
        <p:txBody>
          <a:bodyPr wrap="none" rtlCol="0">
            <a:spAutoFit/>
          </a:bodyPr>
          <a:lstStyle/>
          <a:p>
            <a:pPr algn="ctr"/>
            <a:r>
              <a:rPr lang="en-US" sz="2800" dirty="0" smtClean="0"/>
              <a:t>THIS MONEY CAUSED DRAMATIC EFFECTS IN NORTHERN EUROPE:</a:t>
            </a:r>
          </a:p>
          <a:p>
            <a:pPr algn="ctr"/>
            <a:r>
              <a:rPr lang="en-US" sz="2800" dirty="0" smtClean="0"/>
              <a:t>POPULATION GREW DRAMATICALLY</a:t>
            </a:r>
            <a:endParaRPr lang="en-US" sz="2800" dirty="0"/>
          </a:p>
        </p:txBody>
      </p:sp>
      <p:pic>
        <p:nvPicPr>
          <p:cNvPr id="25602" name="Picture 2" descr="http://www.luminarium.org/renlit/agasmap1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500"/>
            <a:ext cx="5548393" cy="37545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0930" y="1890459"/>
            <a:ext cx="1543756" cy="369332"/>
          </a:xfrm>
          <a:prstGeom prst="rect">
            <a:avLst/>
          </a:prstGeom>
          <a:noFill/>
        </p:spPr>
        <p:txBody>
          <a:bodyPr wrap="none" rtlCol="0">
            <a:spAutoFit/>
          </a:bodyPr>
          <a:lstStyle/>
          <a:p>
            <a:r>
              <a:rPr lang="en-US" dirty="0" smtClean="0"/>
              <a:t>1600 LONDON</a:t>
            </a:r>
            <a:endParaRPr lang="en-US" dirty="0"/>
          </a:p>
        </p:txBody>
      </p:sp>
      <p:pic>
        <p:nvPicPr>
          <p:cNvPr id="25604" name="Picture 4" descr="http://www.amsterdam.info/canals/harbou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62574"/>
            <a:ext cx="12192000" cy="14954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90930" y="4213678"/>
            <a:ext cx="6576609" cy="1200329"/>
          </a:xfrm>
          <a:prstGeom prst="rect">
            <a:avLst/>
          </a:prstGeom>
          <a:noFill/>
        </p:spPr>
        <p:txBody>
          <a:bodyPr wrap="none" rtlCol="0">
            <a:spAutoFit/>
          </a:bodyPr>
          <a:lstStyle/>
          <a:p>
            <a:r>
              <a:rPr lang="en-US" dirty="0" smtClean="0"/>
              <a:t>AMSTERDAM:  </a:t>
            </a:r>
            <a:r>
              <a:rPr lang="en-US" dirty="0"/>
              <a:t>In 1432, Holland became part of </a:t>
            </a:r>
            <a:r>
              <a:rPr lang="en-US" dirty="0" smtClean="0"/>
              <a:t>the </a:t>
            </a:r>
            <a:r>
              <a:rPr lang="en-US" dirty="0" err="1" smtClean="0"/>
              <a:t>Burgundian</a:t>
            </a:r>
            <a:endParaRPr lang="en-US" dirty="0" smtClean="0"/>
          </a:p>
          <a:p>
            <a:r>
              <a:rPr lang="en-US" dirty="0" smtClean="0"/>
              <a:t>Netherlands </a:t>
            </a:r>
            <a:r>
              <a:rPr lang="en-US" dirty="0"/>
              <a:t>and since 1477 of </a:t>
            </a:r>
            <a:r>
              <a:rPr lang="en-US" dirty="0" smtClean="0"/>
              <a:t>the Habsburg Seventeen provinces.</a:t>
            </a:r>
          </a:p>
          <a:p>
            <a:r>
              <a:rPr lang="en-US" dirty="0" smtClean="0"/>
              <a:t>In </a:t>
            </a:r>
            <a:r>
              <a:rPr lang="en-US" dirty="0"/>
              <a:t>the 16th century the county became the most </a:t>
            </a:r>
            <a:r>
              <a:rPr lang="en-US" dirty="0" smtClean="0"/>
              <a:t>densely urbanized</a:t>
            </a:r>
          </a:p>
          <a:p>
            <a:r>
              <a:rPr lang="en-US" dirty="0" smtClean="0"/>
              <a:t>region </a:t>
            </a:r>
            <a:r>
              <a:rPr lang="en-US" dirty="0"/>
              <a:t>in Europe, with the majority of the population living in cities.</a:t>
            </a:r>
          </a:p>
        </p:txBody>
      </p:sp>
    </p:spTree>
    <p:extLst>
      <p:ext uri="{BB962C8B-B14F-4D97-AF65-F5344CB8AC3E}">
        <p14:creationId xmlns:p14="http://schemas.microsoft.com/office/powerpoint/2010/main" val="26466870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549897" y="480447"/>
            <a:ext cx="10025823" cy="1384995"/>
          </a:xfrm>
          <a:prstGeom prst="rect">
            <a:avLst/>
          </a:prstGeom>
          <a:solidFill>
            <a:srgbClr val="FFFFCC"/>
          </a:solidFill>
        </p:spPr>
        <p:txBody>
          <a:bodyPr wrap="none" rtlCol="0">
            <a:spAutoFit/>
          </a:bodyPr>
          <a:lstStyle/>
          <a:p>
            <a:pPr algn="ctr"/>
            <a:r>
              <a:rPr lang="en-US" sz="2800" dirty="0" smtClean="0"/>
              <a:t>THIS MONEY CAUSED DRAMATIC EFFECTS IN NORTHERN EUROPE:</a:t>
            </a:r>
          </a:p>
          <a:p>
            <a:pPr algn="ctr"/>
            <a:r>
              <a:rPr lang="en-US" sz="2800" dirty="0" smtClean="0"/>
              <a:t>WAGES ROSE FASTER THAN PRICES –</a:t>
            </a:r>
          </a:p>
          <a:p>
            <a:pPr algn="ctr"/>
            <a:r>
              <a:rPr lang="en-US" sz="2800" dirty="0" smtClean="0"/>
              <a:t>MONEY &amp; WEALTH WAS DISTRIBUTED OVER A LARGER POPULATION</a:t>
            </a:r>
            <a:endParaRPr lang="en-US" sz="2800" dirty="0"/>
          </a:p>
        </p:txBody>
      </p:sp>
      <p:pic>
        <p:nvPicPr>
          <p:cNvPr id="3074" name="Picture 2" descr="http://faculty.etsu.edu/kortumr/16highmiddleages/adobejpgimages/02street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922" y="1971077"/>
            <a:ext cx="6896155" cy="488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623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 y="480447"/>
            <a:ext cx="12192000" cy="1815882"/>
          </a:xfrm>
          <a:prstGeom prst="rect">
            <a:avLst/>
          </a:prstGeom>
          <a:solidFill>
            <a:srgbClr val="FFFFCC"/>
          </a:solidFill>
        </p:spPr>
        <p:txBody>
          <a:bodyPr wrap="square" rtlCol="0">
            <a:spAutoFit/>
          </a:bodyPr>
          <a:lstStyle/>
          <a:p>
            <a:pPr algn="ctr"/>
            <a:r>
              <a:rPr lang="en-US" sz="2800" dirty="0" smtClean="0"/>
              <a:t>IN SPAIN, THE GOLD AND SILVER WAS NOT USED TO CREATE WEALTH –</a:t>
            </a:r>
          </a:p>
          <a:p>
            <a:pPr algn="ctr"/>
            <a:r>
              <a:rPr lang="en-US" sz="2800" dirty="0" smtClean="0"/>
              <a:t>INSTEAD, IT WAS USED FOR FINANCIAL INSTRUMENTS &amp; GOLD/SILVER PLATE –</a:t>
            </a:r>
          </a:p>
          <a:p>
            <a:pPr algn="ctr"/>
            <a:endParaRPr lang="en-US" sz="2800" dirty="0"/>
          </a:p>
          <a:p>
            <a:pPr algn="ctr"/>
            <a:r>
              <a:rPr lang="en-US" sz="2800" dirty="0" smtClean="0"/>
              <a:t>ALL CONCENTRATED IN THE ARISTOCRACY</a:t>
            </a:r>
            <a:endParaRPr lang="en-US" sz="2800" dirty="0"/>
          </a:p>
        </p:txBody>
      </p:sp>
      <p:pic>
        <p:nvPicPr>
          <p:cNvPr id="4098" name="Picture 2" descr="http://travelphotobase.com/i/USFL/FLTH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6775"/>
            <a:ext cx="5579390" cy="37195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blogs.artinfo.com/lacmonfire/files/2013/09/Ew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640" y="3095536"/>
            <a:ext cx="4334359" cy="376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66827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 y="480447"/>
            <a:ext cx="12192000" cy="2000548"/>
          </a:xfrm>
          <a:prstGeom prst="rect">
            <a:avLst/>
          </a:prstGeom>
          <a:solidFill>
            <a:srgbClr val="FFFFCC"/>
          </a:solidFill>
        </p:spPr>
        <p:txBody>
          <a:bodyPr wrap="square" rtlCol="0">
            <a:spAutoFit/>
          </a:bodyPr>
          <a:lstStyle/>
          <a:p>
            <a:pPr algn="ctr"/>
            <a:endParaRPr lang="en-US" sz="2800" dirty="0" smtClean="0"/>
          </a:p>
          <a:p>
            <a:pPr algn="ctr"/>
            <a:r>
              <a:rPr lang="en-US" sz="2800" dirty="0" smtClean="0"/>
              <a:t>IN SPAIN:   </a:t>
            </a:r>
            <a:r>
              <a:rPr lang="en-US" sz="2400" dirty="0" smtClean="0"/>
              <a:t>NO MONEY DISTRIBUTION     +    NO WEALTH DISTRIBUTION</a:t>
            </a:r>
          </a:p>
          <a:p>
            <a:pPr algn="ctr"/>
            <a:endParaRPr lang="en-US" sz="2800" dirty="0"/>
          </a:p>
          <a:p>
            <a:pPr algn="ctr"/>
            <a:r>
              <a:rPr lang="en-US" sz="2000" b="1" u="sng" dirty="0" smtClean="0"/>
              <a:t>IN NORTH EUROPE:   WEALTH WAS CREATED BY THE LABOR UPON MATERIALS FROM THE LAND</a:t>
            </a:r>
          </a:p>
          <a:p>
            <a:pPr algn="ctr"/>
            <a:endParaRPr lang="en-US" sz="2000" b="1" u="sng" dirty="0" smtClean="0"/>
          </a:p>
        </p:txBody>
      </p:sp>
      <p:pic>
        <p:nvPicPr>
          <p:cNvPr id="5122" name="Picture 2" descr="http://www.oneonta.edu/faculty/farberas/arth/Images/ARTH_214images/Petrus_Christus/goldsmith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9" y="2571750"/>
            <a:ext cx="3723799"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oneonta.edu/faculty/farberas/arth/Images/ARTH_214images/Manuscripts/15_century/Boccaccio/Boccaccio_ga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412" y="2571750"/>
            <a:ext cx="254317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oneonta.edu/faculty/farberas/arth/Images/ARTH_214images/Manuscripts/15_century/Presentation/Salmon_instruct_de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127" y="2571750"/>
            <a:ext cx="3571873"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976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480447"/>
          </a:xfrm>
          <a:prstGeom prst="rect">
            <a:avLst/>
          </a:prstGeom>
          <a:solidFill>
            <a:srgbClr val="FF99FF"/>
          </a:solidFill>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t>RENAISSANCE OF THE NORTH</a:t>
            </a:r>
            <a:endParaRPr lang="en-US" sz="3200" dirty="0"/>
          </a:p>
        </p:txBody>
      </p:sp>
      <p:sp>
        <p:nvSpPr>
          <p:cNvPr id="5" name="TextBox 4"/>
          <p:cNvSpPr txBox="1"/>
          <p:nvPr/>
        </p:nvSpPr>
        <p:spPr>
          <a:xfrm>
            <a:off x="1" y="480447"/>
            <a:ext cx="12192000" cy="1384995"/>
          </a:xfrm>
          <a:prstGeom prst="rect">
            <a:avLst/>
          </a:prstGeom>
          <a:solidFill>
            <a:srgbClr val="FFFFCC"/>
          </a:solidFill>
        </p:spPr>
        <p:txBody>
          <a:bodyPr wrap="square" rtlCol="0">
            <a:spAutoFit/>
          </a:bodyPr>
          <a:lstStyle/>
          <a:p>
            <a:pPr algn="ctr"/>
            <a:r>
              <a:rPr lang="en-US" sz="2800" dirty="0" smtClean="0"/>
              <a:t>THE FLOOD OF GOLD AND SILVER MONEY</a:t>
            </a:r>
          </a:p>
          <a:p>
            <a:pPr algn="ctr"/>
            <a:endParaRPr lang="en-US" sz="2800" dirty="0"/>
          </a:p>
          <a:p>
            <a:pPr algn="ctr"/>
            <a:r>
              <a:rPr lang="en-US" sz="2800" dirty="0" smtClean="0"/>
              <a:t>MADE COMMODITY MONEY THE DEFINITION OF MONEY</a:t>
            </a:r>
          </a:p>
        </p:txBody>
      </p:sp>
      <p:pic>
        <p:nvPicPr>
          <p:cNvPr id="6148" name="Picture 4" descr="http://daytonketteringcoinclub.org/wp-content/uploads/2011/10/spanish-g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7625"/>
            <a:ext cx="5809514" cy="43803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96000" y="3363132"/>
            <a:ext cx="4955780" cy="1200329"/>
          </a:xfrm>
          <a:prstGeom prst="rect">
            <a:avLst/>
          </a:prstGeom>
          <a:noFill/>
        </p:spPr>
        <p:txBody>
          <a:bodyPr wrap="none" rtlCol="0">
            <a:spAutoFit/>
          </a:bodyPr>
          <a:lstStyle/>
          <a:p>
            <a:r>
              <a:rPr lang="en-US" sz="2400" dirty="0" smtClean="0"/>
              <a:t>THE CLASSICAL DEFINITION – </a:t>
            </a:r>
          </a:p>
          <a:p>
            <a:r>
              <a:rPr lang="en-US" sz="2400" dirty="0" smtClean="0"/>
              <a:t>AN ABSTRACT INSTITUTION OF LAW – </a:t>
            </a:r>
          </a:p>
          <a:p>
            <a:r>
              <a:rPr lang="en-US" sz="2400" dirty="0" smtClean="0"/>
              <a:t>WAS LEFT OUT.</a:t>
            </a:r>
            <a:endParaRPr lang="en-US" sz="2400" dirty="0"/>
          </a:p>
        </p:txBody>
      </p:sp>
      <p:pic>
        <p:nvPicPr>
          <p:cNvPr id="6150" name="Picture 6" descr="http://ts3.mm.bing.net/th?id=H.4774046365386350&amp;pid=15.1&amp;H=104&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471488"/>
            <a:ext cx="1524000" cy="99060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blog.studylink.com/wp-content/uploads/2011/04/la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9119" y="4194129"/>
            <a:ext cx="3648032"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9399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CC99FF"/>
          </a:solidFill>
        </p:spPr>
        <p:txBody>
          <a:bodyPr/>
          <a:lstStyle/>
          <a:p>
            <a:pPr algn="ctr"/>
            <a:r>
              <a:rPr lang="en-US" dirty="0" smtClean="0"/>
              <a:t>PART 5</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PORTUGAL:  CAPE ROUTE SHATTERS TRADE RELATIONS</a:t>
            </a:r>
          </a:p>
        </p:txBody>
      </p:sp>
    </p:spTree>
    <p:extLst>
      <p:ext uri="{BB962C8B-B14F-4D97-AF65-F5344CB8AC3E}">
        <p14:creationId xmlns:p14="http://schemas.microsoft.com/office/powerpoint/2010/main" val="2785915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FFFF00"/>
          </a:solidFill>
        </p:spPr>
        <p:txBody>
          <a:bodyPr/>
          <a:lstStyle/>
          <a:p>
            <a:pPr algn="ctr"/>
            <a:r>
              <a:rPr lang="en-US" dirty="0" smtClean="0"/>
              <a:t>PART 1</a:t>
            </a:r>
            <a:endParaRPr lang="en-US" dirty="0"/>
          </a:p>
        </p:txBody>
      </p:sp>
      <p:sp>
        <p:nvSpPr>
          <p:cNvPr id="3" name="Content Placeholder 2"/>
          <p:cNvSpPr>
            <a:spLocks noGrp="1"/>
          </p:cNvSpPr>
          <p:nvPr>
            <p:ph idx="1"/>
          </p:nvPr>
        </p:nvSpPr>
        <p:spPr>
          <a:xfrm>
            <a:off x="838200" y="835078"/>
            <a:ext cx="10515600" cy="5727539"/>
          </a:xfrm>
          <a:solidFill>
            <a:schemeClr val="bg1"/>
          </a:solidFill>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endParaRPr lang="en-US" dirty="0"/>
          </a:p>
          <a:p>
            <a:pPr marL="0" indent="0" algn="ctr">
              <a:buNone/>
            </a:pPr>
            <a:r>
              <a:rPr lang="en-US" dirty="0" smtClean="0"/>
              <a:t>VENICE IN 1500:</a:t>
            </a:r>
          </a:p>
          <a:p>
            <a:pPr marL="0" indent="0" algn="ctr">
              <a:buNone/>
            </a:pPr>
            <a:r>
              <a:rPr lang="en-US" dirty="0" smtClean="0"/>
              <a:t>  gold/silver ratio trade &amp; spice trade</a:t>
            </a:r>
          </a:p>
        </p:txBody>
      </p:sp>
    </p:spTree>
    <p:extLst>
      <p:ext uri="{BB962C8B-B14F-4D97-AF65-F5344CB8AC3E}">
        <p14:creationId xmlns:p14="http://schemas.microsoft.com/office/powerpoint/2010/main" val="25506504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3" name="Content Placeholder 2"/>
          <p:cNvSpPr>
            <a:spLocks noGrp="1"/>
          </p:cNvSpPr>
          <p:nvPr>
            <p:ph idx="1"/>
          </p:nvPr>
        </p:nvSpPr>
        <p:spPr>
          <a:xfrm>
            <a:off x="0" y="657763"/>
            <a:ext cx="12192000" cy="6200237"/>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0" indent="0">
              <a:buNone/>
            </a:pPr>
            <a:endParaRPr lang="en-US" dirty="0" smtClean="0"/>
          </a:p>
          <a:p>
            <a:pPr marL="0" indent="0">
              <a:buNone/>
            </a:pPr>
            <a:endParaRPr lang="en-US" dirty="0"/>
          </a:p>
          <a:p>
            <a:pPr marL="0" indent="0">
              <a:buNone/>
            </a:pPr>
            <a:endParaRPr lang="en-US" dirty="0" smtClean="0"/>
          </a:p>
        </p:txBody>
      </p:sp>
      <p:pic>
        <p:nvPicPr>
          <p:cNvPr id="7172" name="Picture 4" descr="http://storage0.dms.mpinteractiv.ro/media/401/321/5106/4059553/9/vasco-da-gama.jpg?width=400&amp;ampheight=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0" y="657762"/>
            <a:ext cx="4131543" cy="515410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lettreshg.ac-orleans-tours.fr/fileadmin/user_upload/lhg/TICE_Orient/vasco_de_gama_peri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133" y="657763"/>
            <a:ext cx="7913597" cy="51541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63471" y="6199322"/>
            <a:ext cx="11833048" cy="369332"/>
          </a:xfrm>
          <a:prstGeom prst="rect">
            <a:avLst/>
          </a:prstGeom>
          <a:solidFill>
            <a:srgbClr val="99CCFF"/>
          </a:solidFill>
        </p:spPr>
        <p:txBody>
          <a:bodyPr wrap="none" rtlCol="0">
            <a:spAutoFit/>
          </a:bodyPr>
          <a:lstStyle/>
          <a:p>
            <a:r>
              <a:rPr lang="en-US" dirty="0" smtClean="0"/>
              <a:t>VASCO DA </a:t>
            </a:r>
            <a:r>
              <a:rPr lang="en-US" dirty="0"/>
              <a:t>GAMA -  </a:t>
            </a:r>
            <a:r>
              <a:rPr lang="en-US" dirty="0" smtClean="0"/>
              <a:t>a Portuguese explorer and the commander </a:t>
            </a:r>
            <a:r>
              <a:rPr lang="en-US" dirty="0"/>
              <a:t>of the first ships to sail directly </a:t>
            </a:r>
            <a:r>
              <a:rPr lang="en-US" dirty="0" smtClean="0"/>
              <a:t>from Europe to India in 1498.</a:t>
            </a:r>
            <a:endParaRPr lang="en-US" dirty="0"/>
          </a:p>
        </p:txBody>
      </p:sp>
      <p:sp>
        <p:nvSpPr>
          <p:cNvPr id="10" name="TextBox 9"/>
          <p:cNvSpPr txBox="1"/>
          <p:nvPr/>
        </p:nvSpPr>
        <p:spPr>
          <a:xfrm>
            <a:off x="10678333" y="669195"/>
            <a:ext cx="1120820" cy="646331"/>
          </a:xfrm>
          <a:prstGeom prst="rect">
            <a:avLst/>
          </a:prstGeom>
          <a:noFill/>
        </p:spPr>
        <p:txBody>
          <a:bodyPr wrap="none" rtlCol="0">
            <a:spAutoFit/>
          </a:bodyPr>
          <a:lstStyle/>
          <a:p>
            <a:r>
              <a:rPr lang="en-US" sz="3600" dirty="0" smtClean="0"/>
              <a:t>1498</a:t>
            </a:r>
            <a:endParaRPr lang="en-US" sz="3600" dirty="0"/>
          </a:p>
        </p:txBody>
      </p:sp>
    </p:spTree>
    <p:extLst>
      <p:ext uri="{BB962C8B-B14F-4D97-AF65-F5344CB8AC3E}">
        <p14:creationId xmlns:p14="http://schemas.microsoft.com/office/powerpoint/2010/main" val="40637753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3" name="Content Placeholder 2"/>
          <p:cNvSpPr>
            <a:spLocks noGrp="1"/>
          </p:cNvSpPr>
          <p:nvPr>
            <p:ph idx="1"/>
          </p:nvPr>
        </p:nvSpPr>
        <p:spPr>
          <a:xfrm>
            <a:off x="-681925" y="254807"/>
            <a:ext cx="12192000" cy="6200237"/>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0" indent="0">
              <a:buNone/>
            </a:pPr>
            <a:endParaRPr lang="en-US" dirty="0" smtClean="0"/>
          </a:p>
          <a:p>
            <a:pPr marL="0" indent="0">
              <a:buNone/>
            </a:pPr>
            <a:endParaRPr lang="en-US" dirty="0"/>
          </a:p>
          <a:p>
            <a:pPr marL="0" indent="0">
              <a:buNone/>
            </a:pPr>
            <a:endParaRPr lang="en-US" dirty="0" smtClean="0"/>
          </a:p>
        </p:txBody>
      </p:sp>
      <p:sp>
        <p:nvSpPr>
          <p:cNvPr id="7" name="TextBox 6"/>
          <p:cNvSpPr txBox="1"/>
          <p:nvPr/>
        </p:nvSpPr>
        <p:spPr>
          <a:xfrm>
            <a:off x="0" y="674592"/>
            <a:ext cx="12192000" cy="707886"/>
          </a:xfrm>
          <a:prstGeom prst="rect">
            <a:avLst/>
          </a:prstGeom>
          <a:solidFill>
            <a:srgbClr val="99CCFF"/>
          </a:solidFill>
        </p:spPr>
        <p:txBody>
          <a:bodyPr wrap="square" rtlCol="0">
            <a:spAutoFit/>
          </a:bodyPr>
          <a:lstStyle/>
          <a:p>
            <a:r>
              <a:rPr lang="en-US" sz="2000" dirty="0" smtClean="0"/>
              <a:t>After </a:t>
            </a:r>
            <a:r>
              <a:rPr lang="en-US" sz="2000" dirty="0"/>
              <a:t>decades of sailors trying to reach India with thousands of lives and dozens of vessels lost in shipwrecks </a:t>
            </a:r>
            <a:r>
              <a:rPr lang="en-US" sz="2000" dirty="0" smtClean="0"/>
              <a:t>and</a:t>
            </a:r>
          </a:p>
          <a:p>
            <a:r>
              <a:rPr lang="en-US" sz="2000" dirty="0" smtClean="0"/>
              <a:t>attacks, </a:t>
            </a:r>
            <a:r>
              <a:rPr lang="en-US" sz="2000" b="1" u="sng" dirty="0" smtClean="0"/>
              <a:t>da Gama</a:t>
            </a:r>
            <a:r>
              <a:rPr lang="en-US" sz="2000" dirty="0" smtClean="0"/>
              <a:t> </a:t>
            </a:r>
            <a:r>
              <a:rPr lang="en-US" sz="2000" dirty="0"/>
              <a:t>landed </a:t>
            </a:r>
            <a:r>
              <a:rPr lang="en-US" sz="2000" dirty="0" smtClean="0"/>
              <a:t>in Calicut </a:t>
            </a:r>
            <a:r>
              <a:rPr lang="en-US" sz="2000" dirty="0"/>
              <a:t>on 20 May 1498. </a:t>
            </a:r>
          </a:p>
        </p:txBody>
      </p:sp>
      <p:pic>
        <p:nvPicPr>
          <p:cNvPr id="8194" name="Picture 2" descr="http://upload.wikimedia.org/wikipedia/commons/b/b5/Calicut_15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93" y="2469287"/>
            <a:ext cx="9269476" cy="43887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upload.wikimedia.org/wikipedia/commons/thumb/7/7c/Vascodagama.JPG/170px-Vascodaga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9407" y="2469287"/>
            <a:ext cx="2268873" cy="44042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495" y="1431490"/>
            <a:ext cx="12348252" cy="923330"/>
          </a:xfrm>
          <a:prstGeom prst="rect">
            <a:avLst/>
          </a:prstGeom>
          <a:solidFill>
            <a:srgbClr val="CCECFF"/>
          </a:solidFill>
        </p:spPr>
        <p:txBody>
          <a:bodyPr wrap="none" rtlCol="0">
            <a:spAutoFit/>
          </a:bodyPr>
          <a:lstStyle/>
          <a:p>
            <a:r>
              <a:rPr lang="en-US" dirty="0"/>
              <a:t>From time immemorial, the city has attracted travellers with its prosperity. It has traded in spices like black pepper and </a:t>
            </a:r>
            <a:r>
              <a:rPr lang="en-US" dirty="0" smtClean="0"/>
              <a:t>cardamom</a:t>
            </a:r>
          </a:p>
          <a:p>
            <a:r>
              <a:rPr lang="en-US" dirty="0" smtClean="0"/>
              <a:t>with </a:t>
            </a:r>
            <a:r>
              <a:rPr lang="en-US" dirty="0"/>
              <a:t>Jews, Arabs, Phoenicians, and Chinese for more than 500 </a:t>
            </a:r>
            <a:r>
              <a:rPr lang="en-US" dirty="0" smtClean="0"/>
              <a:t>years</a:t>
            </a:r>
            <a:r>
              <a:rPr lang="en-US" dirty="0"/>
              <a:t>. The city's first recorded contact with Europe was </a:t>
            </a:r>
            <a:r>
              <a:rPr lang="en-US" dirty="0" smtClean="0"/>
              <a:t>when</a:t>
            </a:r>
          </a:p>
          <a:p>
            <a:r>
              <a:rPr lang="en-US" dirty="0" smtClean="0"/>
              <a:t>Vasco da Gama landed.</a:t>
            </a:r>
            <a:endParaRPr lang="en-US" dirty="0"/>
          </a:p>
        </p:txBody>
      </p:sp>
    </p:spTree>
    <p:extLst>
      <p:ext uri="{BB962C8B-B14F-4D97-AF65-F5344CB8AC3E}">
        <p14:creationId xmlns:p14="http://schemas.microsoft.com/office/powerpoint/2010/main" val="15691780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0" y="674592"/>
            <a:ext cx="12192000" cy="1015663"/>
          </a:xfrm>
          <a:prstGeom prst="rect">
            <a:avLst/>
          </a:prstGeom>
          <a:solidFill>
            <a:srgbClr val="99CCFF"/>
          </a:solidFill>
        </p:spPr>
        <p:txBody>
          <a:bodyPr wrap="square" rtlCol="0">
            <a:spAutoFit/>
          </a:bodyPr>
          <a:lstStyle/>
          <a:p>
            <a:r>
              <a:rPr lang="en-US" sz="2000" b="1" u="sng" dirty="0" smtClean="0"/>
              <a:t>Pedro </a:t>
            </a:r>
            <a:r>
              <a:rPr lang="en-US" sz="2000" b="1" u="sng" dirty="0" err="1" smtClean="0"/>
              <a:t>Alvares</a:t>
            </a:r>
            <a:r>
              <a:rPr lang="en-US" sz="2000" b="1" u="sng" dirty="0"/>
              <a:t> Cabral </a:t>
            </a:r>
            <a:r>
              <a:rPr lang="en-US" sz="2000" dirty="0"/>
              <a:t>-- </a:t>
            </a:r>
            <a:r>
              <a:rPr lang="en-US" sz="2000" dirty="0" smtClean="0"/>
              <a:t>was </a:t>
            </a:r>
            <a:r>
              <a:rPr lang="en-US" sz="2000" dirty="0"/>
              <a:t>appointed to head an </a:t>
            </a:r>
            <a:r>
              <a:rPr lang="en-US" sz="2000" u="sng" dirty="0"/>
              <a:t>expedition to India in 1500</a:t>
            </a:r>
            <a:r>
              <a:rPr lang="en-US" sz="2000" dirty="0"/>
              <a:t>, </a:t>
            </a:r>
            <a:r>
              <a:rPr lang="en-US" sz="2000" dirty="0" smtClean="0"/>
              <a:t>following Vasco da Gama’s newly</a:t>
            </a:r>
          </a:p>
          <a:p>
            <a:r>
              <a:rPr lang="en-US" sz="2000" dirty="0" smtClean="0"/>
              <a:t>opened route around </a:t>
            </a:r>
            <a:r>
              <a:rPr lang="en-US" sz="2000" dirty="0"/>
              <a:t>Africa. </a:t>
            </a:r>
            <a:r>
              <a:rPr lang="en-US" sz="2000" dirty="0" smtClean="0"/>
              <a:t> He was to return </a:t>
            </a:r>
            <a:r>
              <a:rPr lang="en-US" sz="2000" dirty="0"/>
              <a:t>with valuable spices and to </a:t>
            </a:r>
            <a:r>
              <a:rPr lang="en-US" sz="2000" dirty="0" smtClean="0"/>
              <a:t>establish trade </a:t>
            </a:r>
            <a:r>
              <a:rPr lang="en-US" sz="2000" dirty="0"/>
              <a:t>relations in India—bypassing the monopoly on the spice trade then in the hands of Arab, Turkish and Italian merchants.</a:t>
            </a:r>
          </a:p>
        </p:txBody>
      </p:sp>
      <p:sp>
        <p:nvSpPr>
          <p:cNvPr id="6" name="TextBox 5"/>
          <p:cNvSpPr txBox="1"/>
          <p:nvPr/>
        </p:nvSpPr>
        <p:spPr>
          <a:xfrm>
            <a:off x="3316637" y="1789844"/>
            <a:ext cx="8322589" cy="1477328"/>
          </a:xfrm>
          <a:prstGeom prst="rect">
            <a:avLst/>
          </a:prstGeom>
          <a:solidFill>
            <a:srgbClr val="CCECFF"/>
          </a:solidFill>
        </p:spPr>
        <p:txBody>
          <a:bodyPr wrap="square" rtlCol="0">
            <a:spAutoFit/>
          </a:bodyPr>
          <a:lstStyle/>
          <a:p>
            <a:r>
              <a:rPr lang="en-US" dirty="0"/>
              <a:t>His fleet of 13 ships sailed far into the </a:t>
            </a:r>
            <a:r>
              <a:rPr lang="en-US" dirty="0" smtClean="0"/>
              <a:t>western Atlantic Ocean, perhaps </a:t>
            </a:r>
            <a:r>
              <a:rPr lang="en-US" dirty="0"/>
              <a:t>intentionally, where he made landfall on </a:t>
            </a:r>
            <a:r>
              <a:rPr lang="en-US" dirty="0" smtClean="0"/>
              <a:t>new </a:t>
            </a:r>
            <a:r>
              <a:rPr lang="en-US" dirty="0"/>
              <a:t>land </a:t>
            </a:r>
            <a:r>
              <a:rPr lang="en-US" dirty="0" smtClean="0"/>
              <a:t>within </a:t>
            </a:r>
            <a:r>
              <a:rPr lang="en-US" dirty="0"/>
              <a:t>the Portuguese sphere according to the </a:t>
            </a:r>
            <a:r>
              <a:rPr lang="en-US" dirty="0" smtClean="0"/>
              <a:t>Treaty of Tordesillas.   The </a:t>
            </a:r>
            <a:r>
              <a:rPr lang="en-US" dirty="0"/>
              <a:t>continent was South America, and the land he had claimed for Portugal later came to be known as Brazil. </a:t>
            </a:r>
            <a:r>
              <a:rPr lang="en-US" dirty="0" smtClean="0"/>
              <a:t> The </a:t>
            </a:r>
            <a:r>
              <a:rPr lang="en-US" dirty="0"/>
              <a:t>fleet </a:t>
            </a:r>
            <a:r>
              <a:rPr lang="en-US" dirty="0" err="1"/>
              <a:t>reprovisioned</a:t>
            </a:r>
            <a:r>
              <a:rPr lang="en-US" dirty="0"/>
              <a:t> and then turned eastward to resume the journey to India.</a:t>
            </a:r>
          </a:p>
        </p:txBody>
      </p:sp>
      <p:pic>
        <p:nvPicPr>
          <p:cNvPr id="9218" name="Picture 2" descr="http://upload.wikimedia.org/wikipedia/commons/6/6a/Pedro_Alvares_Cabr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70596"/>
            <a:ext cx="2960176" cy="438740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upload.wikimedia.org/wikipedia/commons/c/ca/Cabral_voyage_1500_P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8017" y="3366761"/>
            <a:ext cx="5299828" cy="3536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518406" y="3706862"/>
            <a:ext cx="1120820" cy="646331"/>
          </a:xfrm>
          <a:prstGeom prst="rect">
            <a:avLst/>
          </a:prstGeom>
          <a:noFill/>
        </p:spPr>
        <p:txBody>
          <a:bodyPr wrap="none" rtlCol="0">
            <a:spAutoFit/>
          </a:bodyPr>
          <a:lstStyle/>
          <a:p>
            <a:r>
              <a:rPr lang="en-US" sz="3600" dirty="0" smtClean="0"/>
              <a:t>1500</a:t>
            </a:r>
            <a:endParaRPr lang="en-US" sz="3600" dirty="0"/>
          </a:p>
        </p:txBody>
      </p:sp>
    </p:spTree>
    <p:extLst>
      <p:ext uri="{BB962C8B-B14F-4D97-AF65-F5344CB8AC3E}">
        <p14:creationId xmlns:p14="http://schemas.microsoft.com/office/powerpoint/2010/main" val="3622127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0" y="905274"/>
            <a:ext cx="12192000" cy="1015663"/>
          </a:xfrm>
          <a:prstGeom prst="rect">
            <a:avLst/>
          </a:prstGeom>
          <a:solidFill>
            <a:srgbClr val="99CCFF"/>
          </a:solidFill>
        </p:spPr>
        <p:txBody>
          <a:bodyPr wrap="square" rtlCol="0">
            <a:spAutoFit/>
          </a:bodyPr>
          <a:lstStyle/>
          <a:p>
            <a:pPr algn="ctr"/>
            <a:endParaRPr lang="en-US" sz="2000" b="1" u="sng" dirty="0" smtClean="0"/>
          </a:p>
          <a:p>
            <a:pPr algn="ctr"/>
            <a:r>
              <a:rPr lang="en-US" sz="2000" b="1" u="sng" dirty="0" smtClean="0"/>
              <a:t>Portugal used force to break the trading relations of the Arabs with India.</a:t>
            </a:r>
          </a:p>
          <a:p>
            <a:pPr algn="ctr"/>
            <a:endParaRPr lang="en-US" sz="2000" dirty="0"/>
          </a:p>
        </p:txBody>
      </p:sp>
      <p:sp>
        <p:nvSpPr>
          <p:cNvPr id="3" name="TextBox 2"/>
          <p:cNvSpPr txBox="1"/>
          <p:nvPr/>
        </p:nvSpPr>
        <p:spPr>
          <a:xfrm>
            <a:off x="247973" y="1983783"/>
            <a:ext cx="184731" cy="369332"/>
          </a:xfrm>
          <a:prstGeom prst="rect">
            <a:avLst/>
          </a:prstGeom>
          <a:noFill/>
        </p:spPr>
        <p:txBody>
          <a:bodyPr wrap="none" rtlCol="0">
            <a:spAutoFit/>
          </a:bodyPr>
          <a:lstStyle/>
          <a:p>
            <a:endParaRPr lang="en-US" dirty="0"/>
          </a:p>
        </p:txBody>
      </p:sp>
      <p:sp>
        <p:nvSpPr>
          <p:cNvPr id="4" name="TextBox 3"/>
          <p:cNvSpPr txBox="1"/>
          <p:nvPr/>
        </p:nvSpPr>
        <p:spPr>
          <a:xfrm>
            <a:off x="0" y="2168449"/>
            <a:ext cx="12396535" cy="4247317"/>
          </a:xfrm>
          <a:prstGeom prst="rect">
            <a:avLst/>
          </a:prstGeom>
          <a:noFill/>
        </p:spPr>
        <p:txBody>
          <a:bodyPr wrap="none" rtlCol="0">
            <a:spAutoFit/>
          </a:bodyPr>
          <a:lstStyle/>
          <a:p>
            <a:r>
              <a:rPr lang="en-US" b="1" dirty="0" smtClean="0"/>
              <a:t>Massacre </a:t>
            </a:r>
            <a:r>
              <a:rPr lang="en-US" b="1" dirty="0"/>
              <a:t>in Calicut</a:t>
            </a:r>
          </a:p>
          <a:p>
            <a:r>
              <a:rPr lang="en-US" dirty="0"/>
              <a:t>The fleet </a:t>
            </a:r>
            <a:r>
              <a:rPr lang="en-US" dirty="0" smtClean="0"/>
              <a:t>arrived </a:t>
            </a:r>
            <a:r>
              <a:rPr lang="en-US" dirty="0"/>
              <a:t>in Calicut on 13 </a:t>
            </a:r>
            <a:r>
              <a:rPr lang="en-US" dirty="0" smtClean="0"/>
              <a:t>September.  </a:t>
            </a:r>
            <a:r>
              <a:rPr lang="en-US" dirty="0"/>
              <a:t>Cabral successfully negotiated with the </a:t>
            </a:r>
            <a:r>
              <a:rPr lang="en-US" dirty="0" smtClean="0"/>
              <a:t>ruler </a:t>
            </a:r>
            <a:r>
              <a:rPr lang="en-US" dirty="0"/>
              <a:t>of </a:t>
            </a:r>
            <a:r>
              <a:rPr lang="en-US" dirty="0" smtClean="0"/>
              <a:t>Calicut </a:t>
            </a:r>
            <a:r>
              <a:rPr lang="en-US" dirty="0"/>
              <a:t>and obtained </a:t>
            </a:r>
            <a:r>
              <a:rPr lang="en-US" dirty="0" smtClean="0"/>
              <a:t>permission</a:t>
            </a:r>
          </a:p>
          <a:p>
            <a:r>
              <a:rPr lang="en-US" dirty="0" smtClean="0"/>
              <a:t> </a:t>
            </a:r>
            <a:r>
              <a:rPr lang="en-US" dirty="0"/>
              <a:t>to establish a factory and a </a:t>
            </a:r>
            <a:r>
              <a:rPr lang="en-US" dirty="0" smtClean="0"/>
              <a:t>warehouse.   However, the </a:t>
            </a:r>
            <a:r>
              <a:rPr lang="en-US" dirty="0"/>
              <a:t>factory suffered a surprise attack by some </a:t>
            </a:r>
            <a:r>
              <a:rPr lang="en-US" dirty="0" smtClean="0"/>
              <a:t>300 (perhaps </a:t>
            </a:r>
            <a:r>
              <a:rPr lang="en-US" dirty="0"/>
              <a:t>as many </a:t>
            </a:r>
            <a:r>
              <a:rPr lang="en-US" dirty="0" smtClean="0"/>
              <a:t>as</a:t>
            </a:r>
          </a:p>
          <a:p>
            <a:r>
              <a:rPr lang="en-US" dirty="0" smtClean="0"/>
              <a:t>several thousand) </a:t>
            </a:r>
            <a:r>
              <a:rPr lang="en-US" dirty="0"/>
              <a:t>Muslim Arabs and Hindu Indians. Despite a desperate defense by crossbowmen</a:t>
            </a:r>
            <a:r>
              <a:rPr lang="en-US" dirty="0" smtClean="0"/>
              <a:t>,</a:t>
            </a:r>
          </a:p>
          <a:p>
            <a:r>
              <a:rPr lang="en-US" dirty="0" smtClean="0"/>
              <a:t>more </a:t>
            </a:r>
            <a:r>
              <a:rPr lang="en-US" dirty="0"/>
              <a:t>than 50 Portuguese were </a:t>
            </a:r>
            <a:r>
              <a:rPr lang="en-US" dirty="0" smtClean="0"/>
              <a:t>killed.  </a:t>
            </a:r>
            <a:r>
              <a:rPr lang="en-US" dirty="0"/>
              <a:t>The remaining defenders retreated to the ships, some by </a:t>
            </a:r>
            <a:r>
              <a:rPr lang="en-US" dirty="0" smtClean="0"/>
              <a:t>swimming.</a:t>
            </a:r>
          </a:p>
          <a:p>
            <a:endParaRPr lang="en-US" dirty="0"/>
          </a:p>
          <a:p>
            <a:r>
              <a:rPr lang="en-US" dirty="0" smtClean="0"/>
              <a:t>Cabral </a:t>
            </a:r>
            <a:r>
              <a:rPr lang="en-US" dirty="0"/>
              <a:t>waited 24 hours for an </a:t>
            </a:r>
            <a:r>
              <a:rPr lang="en-US" dirty="0" smtClean="0"/>
              <a:t>explanation from </a:t>
            </a:r>
            <a:r>
              <a:rPr lang="en-US" dirty="0"/>
              <a:t>the ruler of Calicut, but no apology was </a:t>
            </a:r>
            <a:r>
              <a:rPr lang="en-US" dirty="0" smtClean="0"/>
              <a:t>forthcoming.</a:t>
            </a:r>
          </a:p>
          <a:p>
            <a:r>
              <a:rPr lang="en-US" dirty="0" smtClean="0"/>
              <a:t>The </a:t>
            </a:r>
            <a:r>
              <a:rPr lang="en-US" dirty="0"/>
              <a:t>Portuguese </a:t>
            </a:r>
            <a:r>
              <a:rPr lang="en-US" dirty="0" smtClean="0"/>
              <a:t>seized </a:t>
            </a:r>
            <a:r>
              <a:rPr lang="en-US" dirty="0"/>
              <a:t>10 Arab merchant ships at anchor in the harbor. </a:t>
            </a:r>
            <a:r>
              <a:rPr lang="en-US" dirty="0" smtClean="0"/>
              <a:t> Around </a:t>
            </a:r>
            <a:r>
              <a:rPr lang="en-US" dirty="0"/>
              <a:t>600 of their </a:t>
            </a:r>
            <a:r>
              <a:rPr lang="en-US" dirty="0" smtClean="0"/>
              <a:t>crews</a:t>
            </a:r>
          </a:p>
          <a:p>
            <a:r>
              <a:rPr lang="en-US" dirty="0" smtClean="0"/>
              <a:t>were </a:t>
            </a:r>
            <a:r>
              <a:rPr lang="en-US" dirty="0"/>
              <a:t>killed and the cargoes confiscated before the merchantmen were set </a:t>
            </a:r>
            <a:r>
              <a:rPr lang="en-US" dirty="0" smtClean="0"/>
              <a:t>afire.   </a:t>
            </a:r>
            <a:r>
              <a:rPr lang="en-US" dirty="0"/>
              <a:t>Cabral also ordered his ships to </a:t>
            </a:r>
            <a:r>
              <a:rPr lang="en-US" dirty="0" smtClean="0"/>
              <a:t>bombard</a:t>
            </a:r>
          </a:p>
          <a:p>
            <a:r>
              <a:rPr lang="en-US" dirty="0" smtClean="0"/>
              <a:t>Calicut </a:t>
            </a:r>
            <a:r>
              <a:rPr lang="en-US" dirty="0"/>
              <a:t>for an entire day in reprisal for the violation of the </a:t>
            </a:r>
            <a:r>
              <a:rPr lang="en-US" dirty="0" smtClean="0"/>
              <a:t>agreement. </a:t>
            </a:r>
          </a:p>
          <a:p>
            <a:endParaRPr lang="en-US" dirty="0"/>
          </a:p>
          <a:p>
            <a:r>
              <a:rPr lang="en-US" dirty="0" smtClean="0"/>
              <a:t>The </a:t>
            </a:r>
            <a:r>
              <a:rPr lang="en-US" dirty="0"/>
              <a:t>Portuguese were determined to dominate the spice trade and had no intention </a:t>
            </a:r>
            <a:r>
              <a:rPr lang="en-US" dirty="0" smtClean="0"/>
              <a:t>of allowing </a:t>
            </a:r>
            <a:r>
              <a:rPr lang="en-US" dirty="0"/>
              <a:t>competition to flourish</a:t>
            </a:r>
            <a:r>
              <a:rPr lang="en-US" dirty="0" smtClean="0"/>
              <a:t>.</a:t>
            </a:r>
          </a:p>
          <a:p>
            <a:r>
              <a:rPr lang="en-US" dirty="0" smtClean="0"/>
              <a:t>The </a:t>
            </a:r>
            <a:r>
              <a:rPr lang="en-US" dirty="0"/>
              <a:t>Arabs also had no desire to allow the Portuguese to break their monopoly on </a:t>
            </a:r>
            <a:r>
              <a:rPr lang="en-US" dirty="0" smtClean="0"/>
              <a:t>access to </a:t>
            </a:r>
            <a:r>
              <a:rPr lang="en-US" dirty="0"/>
              <a:t>spices. The Portuguese had started </a:t>
            </a:r>
            <a:r>
              <a:rPr lang="en-US" dirty="0" smtClean="0"/>
              <a:t>out</a:t>
            </a:r>
          </a:p>
          <a:p>
            <a:r>
              <a:rPr lang="en-US" dirty="0" smtClean="0"/>
              <a:t>by </a:t>
            </a:r>
            <a:r>
              <a:rPr lang="en-US" dirty="0"/>
              <a:t>insisting on being given preferential treatment in every aspect of the trade</a:t>
            </a:r>
            <a:r>
              <a:rPr lang="en-US" dirty="0" smtClean="0"/>
              <a:t>.    The </a:t>
            </a:r>
            <a:r>
              <a:rPr lang="en-US" dirty="0"/>
              <a:t>letter from King Manuel I brought by </a:t>
            </a:r>
            <a:r>
              <a:rPr lang="en-US" dirty="0" smtClean="0"/>
              <a:t>Cabral</a:t>
            </a:r>
          </a:p>
          <a:p>
            <a:r>
              <a:rPr lang="en-US" dirty="0" smtClean="0"/>
              <a:t>to </a:t>
            </a:r>
            <a:r>
              <a:rPr lang="en-US" dirty="0"/>
              <a:t>the ruler of Calicut, which was translated by the ruler's Arab interpreters</a:t>
            </a:r>
            <a:r>
              <a:rPr lang="en-US" dirty="0" smtClean="0"/>
              <a:t>, sought </a:t>
            </a:r>
            <a:r>
              <a:rPr lang="en-US" dirty="0"/>
              <a:t>the exclusion of Arab traders. </a:t>
            </a:r>
          </a:p>
        </p:txBody>
      </p:sp>
    </p:spTree>
    <p:extLst>
      <p:ext uri="{BB962C8B-B14F-4D97-AF65-F5344CB8AC3E}">
        <p14:creationId xmlns:p14="http://schemas.microsoft.com/office/powerpoint/2010/main" val="29925418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pic>
        <p:nvPicPr>
          <p:cNvPr id="10242" name="Picture 2" descr="http://www.operationworld.org/files/ow/maps/lginset/cape-LMAP-m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2984" y="1983715"/>
            <a:ext cx="4028967" cy="403504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hellenicaworld.com/Images/Exploration/AmerigoVespucc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8131"/>
            <a:ext cx="4041608" cy="49240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04090"/>
            <a:ext cx="12192000" cy="923330"/>
          </a:xfrm>
          <a:prstGeom prst="rect">
            <a:avLst/>
          </a:prstGeom>
          <a:noFill/>
        </p:spPr>
        <p:txBody>
          <a:bodyPr wrap="square" rtlCol="0">
            <a:spAutoFit/>
          </a:bodyPr>
          <a:lstStyle/>
          <a:p>
            <a:pPr algn="ctr"/>
            <a:r>
              <a:rPr lang="en-US" b="1" dirty="0" smtClean="0"/>
              <a:t>Vespucci was on the Cape Verde Islands when Cabral’s remaining ships returned from India. </a:t>
            </a:r>
          </a:p>
          <a:p>
            <a:pPr algn="ctr"/>
            <a:endParaRPr lang="en-US" b="1" dirty="0"/>
          </a:p>
          <a:p>
            <a:pPr algn="ctr"/>
            <a:r>
              <a:rPr lang="en-US" b="1" dirty="0" smtClean="0"/>
              <a:t>He saw the significance immediately and wrote a letter to his former Employer, Pietro Di Medici, the Florentine banker. </a:t>
            </a:r>
            <a:endParaRPr lang="en-US" b="1" dirty="0"/>
          </a:p>
        </p:txBody>
      </p:sp>
      <p:sp>
        <p:nvSpPr>
          <p:cNvPr id="7" name="TextBox 6"/>
          <p:cNvSpPr txBox="1"/>
          <p:nvPr/>
        </p:nvSpPr>
        <p:spPr>
          <a:xfrm>
            <a:off x="0" y="6163792"/>
            <a:ext cx="12192000" cy="707886"/>
          </a:xfrm>
          <a:prstGeom prst="rect">
            <a:avLst/>
          </a:prstGeom>
          <a:solidFill>
            <a:srgbClr val="99CCFF"/>
          </a:solidFill>
        </p:spPr>
        <p:txBody>
          <a:bodyPr wrap="square" rtlCol="0">
            <a:spAutoFit/>
          </a:bodyPr>
          <a:lstStyle/>
          <a:p>
            <a:r>
              <a:rPr lang="en-US" sz="2000" b="1" u="sng" dirty="0" err="1" smtClean="0"/>
              <a:t>Amerigo</a:t>
            </a:r>
            <a:r>
              <a:rPr lang="en-US" sz="2000" b="1" u="sng" dirty="0" smtClean="0"/>
              <a:t> Vespucci </a:t>
            </a:r>
            <a:r>
              <a:rPr lang="en-US" sz="2000" dirty="0" smtClean="0"/>
              <a:t>–  ”You will soon hear great news … now spices will go from Portugal to Alexandria</a:t>
            </a:r>
          </a:p>
          <a:p>
            <a:r>
              <a:rPr lang="en-US" sz="2000" dirty="0" smtClean="0"/>
              <a:t>Instead of as hitherto from Alexandria to Portugal.” </a:t>
            </a:r>
            <a:endParaRPr lang="en-US" sz="2000" dirty="0"/>
          </a:p>
        </p:txBody>
      </p:sp>
      <p:sp>
        <p:nvSpPr>
          <p:cNvPr id="12" name="TextBox 11"/>
          <p:cNvSpPr txBox="1"/>
          <p:nvPr/>
        </p:nvSpPr>
        <p:spPr>
          <a:xfrm>
            <a:off x="4378834" y="2867817"/>
            <a:ext cx="4860177" cy="646331"/>
          </a:xfrm>
          <a:prstGeom prst="rect">
            <a:avLst/>
          </a:prstGeom>
          <a:noFill/>
        </p:spPr>
        <p:txBody>
          <a:bodyPr wrap="none" rtlCol="0">
            <a:spAutoFit/>
          </a:bodyPr>
          <a:lstStyle/>
          <a:p>
            <a:r>
              <a:rPr lang="en-US" sz="3600" dirty="0" smtClean="0"/>
              <a:t>1501, Cape Verde islands</a:t>
            </a:r>
            <a:endParaRPr lang="en-US" sz="3600" dirty="0"/>
          </a:p>
        </p:txBody>
      </p:sp>
    </p:spTree>
    <p:extLst>
      <p:ext uri="{BB962C8B-B14F-4D97-AF65-F5344CB8AC3E}">
        <p14:creationId xmlns:p14="http://schemas.microsoft.com/office/powerpoint/2010/main" val="241123041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0" y="816876"/>
            <a:ext cx="12192000" cy="1200329"/>
          </a:xfrm>
          <a:prstGeom prst="rect">
            <a:avLst/>
          </a:prstGeom>
          <a:solidFill>
            <a:srgbClr val="99CCFF"/>
          </a:solidFill>
        </p:spPr>
        <p:txBody>
          <a:bodyPr wrap="square" rtlCol="0">
            <a:spAutoFit/>
          </a:bodyPr>
          <a:lstStyle/>
          <a:p>
            <a:pPr algn="ctr"/>
            <a:endParaRPr lang="en-US" sz="2400" b="1" u="sng" dirty="0" smtClean="0"/>
          </a:p>
          <a:p>
            <a:pPr algn="ctr"/>
            <a:r>
              <a:rPr lang="en-US" sz="2400" b="1" u="sng" dirty="0" smtClean="0"/>
              <a:t>Portugal dominated the spice trade from the beginning of the 1500’s.</a:t>
            </a:r>
          </a:p>
          <a:p>
            <a:pPr algn="ctr"/>
            <a:endParaRPr lang="en-US" sz="2400" b="1" u="sng" dirty="0"/>
          </a:p>
        </p:txBody>
      </p:sp>
      <p:pic>
        <p:nvPicPr>
          <p:cNvPr id="12294" name="Picture 6" descr="http://static.bbci.co.uk/programmeimages/512xn/supporting/8257baf879e0b3dd686853ab1a08aac2330c5bd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712" y="3317806"/>
            <a:ext cx="4473844" cy="32302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91868" y="2473293"/>
            <a:ext cx="2741841" cy="461665"/>
          </a:xfrm>
          <a:prstGeom prst="rect">
            <a:avLst/>
          </a:prstGeom>
          <a:noFill/>
        </p:spPr>
        <p:txBody>
          <a:bodyPr wrap="none" rtlCol="0">
            <a:spAutoFit/>
          </a:bodyPr>
          <a:lstStyle/>
          <a:p>
            <a:r>
              <a:rPr lang="en-US" sz="2400" dirty="0" smtClean="0"/>
              <a:t>VOYAGE TO CALICUT</a:t>
            </a:r>
            <a:endParaRPr lang="en-US" sz="2400" dirty="0"/>
          </a:p>
        </p:txBody>
      </p:sp>
      <p:pic>
        <p:nvPicPr>
          <p:cNvPr id="8" name="Picture 2" descr="http://www.nauticareport.it/public/images/A_chegada_de_Vasco_da_Gama_a_Calicute_em_14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946" y="3270141"/>
            <a:ext cx="4624403" cy="32778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843420" y="2473293"/>
            <a:ext cx="3200428" cy="461665"/>
          </a:xfrm>
          <a:prstGeom prst="rect">
            <a:avLst/>
          </a:prstGeom>
          <a:noFill/>
        </p:spPr>
        <p:txBody>
          <a:bodyPr wrap="none" rtlCol="0">
            <a:spAutoFit/>
          </a:bodyPr>
          <a:lstStyle/>
          <a:p>
            <a:r>
              <a:rPr lang="en-US" sz="2400" dirty="0" smtClean="0"/>
              <a:t>SPICES &amp; (GOLD/SILVER)</a:t>
            </a:r>
            <a:endParaRPr lang="en-US" sz="2400" dirty="0"/>
          </a:p>
        </p:txBody>
      </p:sp>
      <p:pic>
        <p:nvPicPr>
          <p:cNvPr id="12298" name="Picture 10" descr="http://www.saudiaramcoworld.com/issue/200504/images/sin_1504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877" y="2017205"/>
            <a:ext cx="2619375"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140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0" y="692981"/>
            <a:ext cx="12192000" cy="1200329"/>
          </a:xfrm>
          <a:prstGeom prst="rect">
            <a:avLst/>
          </a:prstGeom>
          <a:solidFill>
            <a:srgbClr val="99CCFF"/>
          </a:solidFill>
        </p:spPr>
        <p:txBody>
          <a:bodyPr wrap="square" rtlCol="0">
            <a:spAutoFit/>
          </a:bodyPr>
          <a:lstStyle/>
          <a:p>
            <a:pPr algn="ctr"/>
            <a:endParaRPr lang="en-US" sz="2400" b="1" u="sng" dirty="0" smtClean="0"/>
          </a:p>
          <a:p>
            <a:pPr algn="ctr"/>
            <a:r>
              <a:rPr lang="en-US" sz="2400" b="1" u="sng" dirty="0" smtClean="0"/>
              <a:t>PORTUGAL dominated the GOLD &amp; SILVER RATIO TRADE </a:t>
            </a:r>
            <a:r>
              <a:rPr lang="en-US" sz="2400" b="1" u="sng" smtClean="0"/>
              <a:t>from 1500 +.</a:t>
            </a:r>
            <a:endParaRPr lang="en-US" sz="2400" b="1" u="sng" dirty="0" smtClean="0"/>
          </a:p>
          <a:p>
            <a:pPr algn="ctr"/>
            <a:r>
              <a:rPr lang="en-US" sz="2400" b="1" u="sng" dirty="0" smtClean="0"/>
              <a:t>PORTUGAL becomes paramount in the West.</a:t>
            </a:r>
            <a:endParaRPr lang="en-US" sz="2400" b="1" u="sng" dirty="0"/>
          </a:p>
        </p:txBody>
      </p:sp>
      <p:pic>
        <p:nvPicPr>
          <p:cNvPr id="13314" name="Picture 2" descr="http://09explorationperiod8.pbworks.com/f/1255481551/1255481551/1255481551/1255481551/1255481551/VascoDaGamaRoute.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787" y="1931879"/>
            <a:ext cx="6593157" cy="30402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18915" y="2174807"/>
            <a:ext cx="1285929" cy="1077218"/>
          </a:xfrm>
          <a:prstGeom prst="rect">
            <a:avLst/>
          </a:prstGeom>
          <a:noFill/>
        </p:spPr>
        <p:txBody>
          <a:bodyPr wrap="none" rtlCol="0">
            <a:spAutoFit/>
          </a:bodyPr>
          <a:lstStyle/>
          <a:p>
            <a:r>
              <a:rPr lang="en-US" sz="3200" b="1" dirty="0" smtClean="0"/>
              <a:t>INDIA</a:t>
            </a:r>
          </a:p>
          <a:p>
            <a:r>
              <a:rPr lang="en-US" sz="3200" b="1" dirty="0" smtClean="0"/>
              <a:t>6/8 : 1</a:t>
            </a:r>
            <a:endParaRPr lang="en-US" sz="3200" b="1" dirty="0"/>
          </a:p>
        </p:txBody>
      </p:sp>
      <p:sp>
        <p:nvSpPr>
          <p:cNvPr id="9" name="TextBox 8"/>
          <p:cNvSpPr txBox="1"/>
          <p:nvPr/>
        </p:nvSpPr>
        <p:spPr>
          <a:xfrm>
            <a:off x="492919" y="2174807"/>
            <a:ext cx="1702710" cy="1077218"/>
          </a:xfrm>
          <a:prstGeom prst="rect">
            <a:avLst/>
          </a:prstGeom>
          <a:noFill/>
        </p:spPr>
        <p:txBody>
          <a:bodyPr wrap="none" rtlCol="0">
            <a:spAutoFit/>
          </a:bodyPr>
          <a:lstStyle/>
          <a:p>
            <a:r>
              <a:rPr lang="en-US" sz="3200" b="1" dirty="0" smtClean="0"/>
              <a:t>EUROPE</a:t>
            </a:r>
          </a:p>
          <a:p>
            <a:r>
              <a:rPr lang="en-US" sz="3200" b="1" dirty="0" smtClean="0"/>
              <a:t>10/14 : 1</a:t>
            </a:r>
            <a:endParaRPr lang="en-US" sz="3200" b="1" dirty="0"/>
          </a:p>
        </p:txBody>
      </p:sp>
      <p:sp>
        <p:nvSpPr>
          <p:cNvPr id="4" name="TextBox 3"/>
          <p:cNvSpPr txBox="1"/>
          <p:nvPr/>
        </p:nvSpPr>
        <p:spPr>
          <a:xfrm>
            <a:off x="0" y="4972166"/>
            <a:ext cx="12192000" cy="1938992"/>
          </a:xfrm>
          <a:prstGeom prst="rect">
            <a:avLst/>
          </a:prstGeom>
          <a:solidFill>
            <a:srgbClr val="FFFF66"/>
          </a:solidFill>
        </p:spPr>
        <p:txBody>
          <a:bodyPr wrap="square" rtlCol="0">
            <a:spAutoFit/>
          </a:bodyPr>
          <a:lstStyle/>
          <a:p>
            <a:r>
              <a:rPr lang="en-US" sz="2400" dirty="0" smtClean="0"/>
              <a:t>The massive amount of America’s silver flowed East for 225 year - - 1492 to 1724.</a:t>
            </a:r>
          </a:p>
          <a:p>
            <a:r>
              <a:rPr lang="en-US" sz="2400" dirty="0" smtClean="0"/>
              <a:t>To India, the Levant, China.  It is estimated from between 40 to 65% of the metals went east.</a:t>
            </a:r>
          </a:p>
          <a:p>
            <a:endParaRPr lang="en-US" sz="2400" dirty="0"/>
          </a:p>
          <a:p>
            <a:r>
              <a:rPr lang="en-US" sz="2400" dirty="0" smtClean="0"/>
              <a:t>However, there was still enough gold/silver money in Europe to stimulate trade,</a:t>
            </a:r>
          </a:p>
          <a:p>
            <a:r>
              <a:rPr lang="en-US" sz="2400" dirty="0" smtClean="0"/>
              <a:t>development, creation of capital, and production of local goods.</a:t>
            </a:r>
            <a:endParaRPr lang="en-US" sz="2400" dirty="0"/>
          </a:p>
        </p:txBody>
      </p:sp>
    </p:spTree>
    <p:extLst>
      <p:ext uri="{BB962C8B-B14F-4D97-AF65-F5344CB8AC3E}">
        <p14:creationId xmlns:p14="http://schemas.microsoft.com/office/powerpoint/2010/main" val="23869567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0" y="692981"/>
            <a:ext cx="12192000" cy="830997"/>
          </a:xfrm>
          <a:prstGeom prst="rect">
            <a:avLst/>
          </a:prstGeom>
          <a:solidFill>
            <a:srgbClr val="99CCFF"/>
          </a:solidFill>
        </p:spPr>
        <p:txBody>
          <a:bodyPr wrap="square" rtlCol="0">
            <a:spAutoFit/>
          </a:bodyPr>
          <a:lstStyle/>
          <a:p>
            <a:pPr algn="ctr"/>
            <a:r>
              <a:rPr lang="en-US" sz="2400" b="1" u="sng" dirty="0" smtClean="0"/>
              <a:t>PORTUGAL could not close the Red Sea</a:t>
            </a:r>
          </a:p>
          <a:p>
            <a:pPr algn="ctr"/>
            <a:r>
              <a:rPr lang="en-US" sz="2400" b="1" u="sng" dirty="0" smtClean="0"/>
              <a:t> but used brute force to break trading relations of Arabs and India.</a:t>
            </a:r>
            <a:endParaRPr lang="en-US" sz="2400" b="1" u="sng" dirty="0"/>
          </a:p>
        </p:txBody>
      </p:sp>
      <p:sp>
        <p:nvSpPr>
          <p:cNvPr id="3" name="TextBox 2"/>
          <p:cNvSpPr txBox="1"/>
          <p:nvPr/>
        </p:nvSpPr>
        <p:spPr>
          <a:xfrm>
            <a:off x="10135892" y="3280851"/>
            <a:ext cx="1285929" cy="1077218"/>
          </a:xfrm>
          <a:prstGeom prst="rect">
            <a:avLst/>
          </a:prstGeom>
          <a:noFill/>
        </p:spPr>
        <p:txBody>
          <a:bodyPr wrap="none" rtlCol="0">
            <a:spAutoFit/>
          </a:bodyPr>
          <a:lstStyle/>
          <a:p>
            <a:r>
              <a:rPr lang="en-US" sz="3200" b="1" dirty="0" smtClean="0"/>
              <a:t>INDIA</a:t>
            </a:r>
          </a:p>
          <a:p>
            <a:r>
              <a:rPr lang="en-US" sz="3200" b="1" dirty="0" smtClean="0"/>
              <a:t>6/8 : 1</a:t>
            </a:r>
            <a:endParaRPr lang="en-US" sz="3200" b="1" dirty="0"/>
          </a:p>
        </p:txBody>
      </p:sp>
      <p:sp>
        <p:nvSpPr>
          <p:cNvPr id="9" name="TextBox 8"/>
          <p:cNvSpPr txBox="1"/>
          <p:nvPr/>
        </p:nvSpPr>
        <p:spPr>
          <a:xfrm>
            <a:off x="709896" y="3280851"/>
            <a:ext cx="1702710" cy="1077218"/>
          </a:xfrm>
          <a:prstGeom prst="rect">
            <a:avLst/>
          </a:prstGeom>
          <a:noFill/>
        </p:spPr>
        <p:txBody>
          <a:bodyPr wrap="none" rtlCol="0">
            <a:spAutoFit/>
          </a:bodyPr>
          <a:lstStyle/>
          <a:p>
            <a:r>
              <a:rPr lang="en-US" sz="3200" b="1" dirty="0" smtClean="0"/>
              <a:t>EUROPE</a:t>
            </a:r>
          </a:p>
          <a:p>
            <a:r>
              <a:rPr lang="en-US" sz="3200" b="1" dirty="0" smtClean="0"/>
              <a:t>10/14 : 1</a:t>
            </a:r>
            <a:endParaRPr lang="en-US" sz="3200" b="1" dirty="0"/>
          </a:p>
        </p:txBody>
      </p:sp>
      <p:sp>
        <p:nvSpPr>
          <p:cNvPr id="4" name="TextBox 3"/>
          <p:cNvSpPr txBox="1"/>
          <p:nvPr/>
        </p:nvSpPr>
        <p:spPr>
          <a:xfrm>
            <a:off x="0" y="1884845"/>
            <a:ext cx="12192000" cy="461665"/>
          </a:xfrm>
          <a:prstGeom prst="rect">
            <a:avLst/>
          </a:prstGeom>
          <a:solidFill>
            <a:srgbClr val="FFFF66"/>
          </a:solidFill>
        </p:spPr>
        <p:txBody>
          <a:bodyPr wrap="square" rtlCol="0">
            <a:spAutoFit/>
          </a:bodyPr>
          <a:lstStyle/>
          <a:p>
            <a:pPr algn="ctr"/>
            <a:r>
              <a:rPr lang="en-US" sz="2400" dirty="0" smtClean="0"/>
              <a:t>Venice lost 3/4</a:t>
            </a:r>
            <a:r>
              <a:rPr lang="en-US" sz="2400" baseline="30000" dirty="0" smtClean="0"/>
              <a:t>th</a:t>
            </a:r>
            <a:r>
              <a:rPr lang="en-US" sz="2400" dirty="0" smtClean="0"/>
              <a:t> of the pepper trade and its gold/silver ratio trade was restricted.</a:t>
            </a:r>
            <a:endParaRPr lang="en-US" sz="2400" dirty="0"/>
          </a:p>
        </p:txBody>
      </p:sp>
      <p:pic>
        <p:nvPicPr>
          <p:cNvPr id="16386" name="Picture 2" descr="http://etc.usf.edu/maps/pages/7600/7678/7678.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7806" y="2930104"/>
            <a:ext cx="4772886" cy="3741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1231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0" y="5657671"/>
            <a:ext cx="12192000" cy="1200329"/>
          </a:xfrm>
          <a:prstGeom prst="rect">
            <a:avLst/>
          </a:prstGeom>
          <a:solidFill>
            <a:srgbClr val="99CCFF"/>
          </a:solidFill>
        </p:spPr>
        <p:txBody>
          <a:bodyPr wrap="square" rtlCol="0">
            <a:spAutoFit/>
          </a:bodyPr>
          <a:lstStyle/>
          <a:p>
            <a:pPr algn="ctr"/>
            <a:endParaRPr lang="en-US" sz="2400" b="1" u="sng" dirty="0" smtClean="0"/>
          </a:p>
          <a:p>
            <a:pPr algn="ctr"/>
            <a:r>
              <a:rPr lang="en-US" sz="2400" b="1" u="sng" dirty="0" smtClean="0"/>
              <a:t>PORTUGAL stripped Japan of gold (1565 – 1625)</a:t>
            </a:r>
          </a:p>
          <a:p>
            <a:pPr algn="ctr"/>
            <a:endParaRPr lang="en-US" sz="2400" b="1" u="sng" dirty="0"/>
          </a:p>
        </p:txBody>
      </p:sp>
      <p:sp>
        <p:nvSpPr>
          <p:cNvPr id="3" name="TextBox 2"/>
          <p:cNvSpPr txBox="1"/>
          <p:nvPr/>
        </p:nvSpPr>
        <p:spPr>
          <a:xfrm>
            <a:off x="9918915" y="2174807"/>
            <a:ext cx="1285929" cy="1077218"/>
          </a:xfrm>
          <a:prstGeom prst="rect">
            <a:avLst/>
          </a:prstGeom>
          <a:noFill/>
        </p:spPr>
        <p:txBody>
          <a:bodyPr wrap="none" rtlCol="0">
            <a:spAutoFit/>
          </a:bodyPr>
          <a:lstStyle/>
          <a:p>
            <a:r>
              <a:rPr lang="en-US" sz="3200" b="1" dirty="0" smtClean="0"/>
              <a:t>JAPAN</a:t>
            </a:r>
          </a:p>
          <a:p>
            <a:r>
              <a:rPr lang="en-US" sz="3200" b="1" dirty="0" smtClean="0"/>
              <a:t>6 : 1</a:t>
            </a:r>
            <a:endParaRPr lang="en-US" sz="3200" b="1" dirty="0"/>
          </a:p>
        </p:txBody>
      </p:sp>
      <p:sp>
        <p:nvSpPr>
          <p:cNvPr id="9" name="TextBox 8"/>
          <p:cNvSpPr txBox="1"/>
          <p:nvPr/>
        </p:nvSpPr>
        <p:spPr>
          <a:xfrm>
            <a:off x="492919" y="2174807"/>
            <a:ext cx="1575239" cy="1077218"/>
          </a:xfrm>
          <a:prstGeom prst="rect">
            <a:avLst/>
          </a:prstGeom>
          <a:noFill/>
        </p:spPr>
        <p:txBody>
          <a:bodyPr wrap="none" rtlCol="0">
            <a:spAutoFit/>
          </a:bodyPr>
          <a:lstStyle/>
          <a:p>
            <a:r>
              <a:rPr lang="en-US" sz="3200" b="1" dirty="0" smtClean="0"/>
              <a:t>EUROPE</a:t>
            </a:r>
          </a:p>
          <a:p>
            <a:r>
              <a:rPr lang="en-US" sz="3200" b="1" dirty="0" smtClean="0"/>
              <a:t>15 : 1</a:t>
            </a:r>
            <a:endParaRPr lang="en-US" sz="3200" b="1" dirty="0"/>
          </a:p>
        </p:txBody>
      </p:sp>
      <p:pic>
        <p:nvPicPr>
          <p:cNvPr id="14338" name="Picture 2" descr="http://www.kline.co.jp/en/service/tanker/__icsFiles/artimage/2011/09/15/cjser305/route_l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117" y="2174807"/>
            <a:ext cx="5206839" cy="3289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98511"/>
            <a:ext cx="12192000" cy="923330"/>
          </a:xfrm>
          <a:prstGeom prst="rect">
            <a:avLst/>
          </a:prstGeom>
          <a:solidFill>
            <a:srgbClr val="FFFF66"/>
          </a:solidFill>
        </p:spPr>
        <p:txBody>
          <a:bodyPr wrap="square" rtlCol="0">
            <a:spAutoFit/>
          </a:bodyPr>
          <a:lstStyle/>
          <a:p>
            <a:pPr lvl="1"/>
            <a:r>
              <a:rPr lang="en-US" dirty="0" smtClean="0"/>
              <a:t>“</a:t>
            </a:r>
            <a:r>
              <a:rPr lang="en-US" b="1" u="sng" dirty="0" smtClean="0"/>
              <a:t>The gold of South Africa, of the East Indies, or Japan, and presently of Brazil, came pouring into Portugal’s lap</a:t>
            </a:r>
            <a:r>
              <a:rPr lang="en-US" dirty="0" smtClean="0"/>
              <a:t>,</a:t>
            </a:r>
          </a:p>
          <a:p>
            <a:pPr lvl="1"/>
            <a:r>
              <a:rPr lang="en-US" dirty="0" smtClean="0"/>
              <a:t>and after she seceded from Spain in the 17</a:t>
            </a:r>
            <a:r>
              <a:rPr lang="en-US" baseline="30000" dirty="0" smtClean="0"/>
              <a:t>th</a:t>
            </a:r>
            <a:r>
              <a:rPr lang="en-US" dirty="0" smtClean="0"/>
              <a:t> century, this little kingdom of some 3 millions of inhabitants became</a:t>
            </a:r>
          </a:p>
          <a:p>
            <a:pPr lvl="1"/>
            <a:r>
              <a:rPr lang="en-US" dirty="0" smtClean="0"/>
              <a:t>one of the leading nations of the world.”   Alexander Del Mar, A HISTORY OF MONEY IN MODERN COUNTRIES, p 128. </a:t>
            </a:r>
            <a:endParaRPr lang="en-US" dirty="0"/>
          </a:p>
        </p:txBody>
      </p:sp>
    </p:spTree>
    <p:extLst>
      <p:ext uri="{BB962C8B-B14F-4D97-AF65-F5344CB8AC3E}">
        <p14:creationId xmlns:p14="http://schemas.microsoft.com/office/powerpoint/2010/main" val="10570952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57763"/>
          </a:xfrm>
          <a:solidFill>
            <a:srgbClr val="CC99FF"/>
          </a:solidFill>
        </p:spPr>
        <p:txBody>
          <a:bodyPr>
            <a:normAutofit fontScale="90000"/>
          </a:bodyPr>
          <a:lstStyle/>
          <a:p>
            <a:pPr algn="ctr"/>
            <a:r>
              <a:rPr lang="en-US" dirty="0" smtClean="0"/>
              <a:t/>
            </a:r>
            <a:br>
              <a:rPr lang="en-US" dirty="0" smtClean="0"/>
            </a:br>
            <a:r>
              <a:rPr lang="en-US" dirty="0" smtClean="0"/>
              <a:t>PORTUGAL</a:t>
            </a:r>
            <a:r>
              <a:rPr lang="en-US" dirty="0"/>
              <a:t>:  CAPE ROUTE SHATTERS TRADE RELATIONS</a:t>
            </a:r>
            <a:br>
              <a:rPr lang="en-US" dirty="0"/>
            </a:br>
            <a:endParaRPr lang="en-US" dirty="0"/>
          </a:p>
        </p:txBody>
      </p:sp>
      <p:sp>
        <p:nvSpPr>
          <p:cNvPr id="7" name="TextBox 6"/>
          <p:cNvSpPr txBox="1"/>
          <p:nvPr/>
        </p:nvSpPr>
        <p:spPr>
          <a:xfrm>
            <a:off x="4754105" y="3828255"/>
            <a:ext cx="6477000" cy="2308324"/>
          </a:xfrm>
          <a:prstGeom prst="rect">
            <a:avLst/>
          </a:prstGeom>
          <a:solidFill>
            <a:srgbClr val="CCCCFF"/>
          </a:solidFill>
        </p:spPr>
        <p:txBody>
          <a:bodyPr wrap="square" rtlCol="0">
            <a:spAutoFit/>
          </a:bodyPr>
          <a:lstStyle/>
          <a:p>
            <a:pPr algn="ctr"/>
            <a:endParaRPr lang="en-US" sz="2400" b="1" u="sng" dirty="0" smtClean="0"/>
          </a:p>
          <a:p>
            <a:r>
              <a:rPr lang="en-US" sz="2400" dirty="0" smtClean="0"/>
              <a:t>Therefore, </a:t>
            </a:r>
            <a:r>
              <a:rPr lang="en-US" sz="2400" u="sng" dirty="0" smtClean="0"/>
              <a:t>the ratio is set by the law of the nation</a:t>
            </a:r>
          </a:p>
          <a:p>
            <a:r>
              <a:rPr lang="en-US" sz="2400" u="sng" dirty="0" smtClean="0"/>
              <a:t>in control</a:t>
            </a:r>
            <a:r>
              <a:rPr lang="en-US" sz="2400" dirty="0" smtClean="0"/>
              <a:t>.  They enhance the value, not of the scarcer, but of the more plentiful metal of which they themselves possess the control.  </a:t>
            </a:r>
          </a:p>
          <a:p>
            <a:endParaRPr lang="en-US" sz="2400" b="1" u="sng" dirty="0"/>
          </a:p>
        </p:txBody>
      </p:sp>
      <p:sp>
        <p:nvSpPr>
          <p:cNvPr id="5" name="TextBox 4"/>
          <p:cNvSpPr txBox="1"/>
          <p:nvPr/>
        </p:nvSpPr>
        <p:spPr>
          <a:xfrm>
            <a:off x="0" y="798511"/>
            <a:ext cx="12192000" cy="2308324"/>
          </a:xfrm>
          <a:prstGeom prst="rect">
            <a:avLst/>
          </a:prstGeom>
          <a:solidFill>
            <a:srgbClr val="FFFF66"/>
          </a:solidFill>
        </p:spPr>
        <p:txBody>
          <a:bodyPr wrap="square" rtlCol="0">
            <a:spAutoFit/>
          </a:bodyPr>
          <a:lstStyle/>
          <a:p>
            <a:pPr lvl="1"/>
            <a:r>
              <a:rPr lang="en-US" dirty="0" smtClean="0"/>
              <a:t>“</a:t>
            </a:r>
            <a:r>
              <a:rPr lang="en-US" b="1" u="sng" dirty="0" smtClean="0"/>
              <a:t>The gold placer mines of Brazil came pouring into Portugal’s lap:   180 million pounds in gold from first to last.</a:t>
            </a:r>
          </a:p>
          <a:p>
            <a:pPr lvl="1"/>
            <a:r>
              <a:rPr lang="en-US" dirty="0" smtClean="0"/>
              <a:t>Using this great and sudden fortune, Portugal in 1688 coined its gold at 1 to 16 of silver.  </a:t>
            </a:r>
          </a:p>
          <a:p>
            <a:pPr lvl="1"/>
            <a:endParaRPr lang="en-US" dirty="0"/>
          </a:p>
          <a:p>
            <a:pPr lvl="1"/>
            <a:r>
              <a:rPr lang="en-US" dirty="0" smtClean="0"/>
              <a:t>Two years later the Spaniards were fain to adopt the Portuguese ratio, and thus relinquish 1/7</a:t>
            </a:r>
            <a:r>
              <a:rPr lang="en-US" baseline="30000" dirty="0" smtClean="0"/>
              <a:t>th</a:t>
            </a:r>
            <a:r>
              <a:rPr lang="en-US" dirty="0" smtClean="0"/>
              <a:t> of the exchange value</a:t>
            </a:r>
          </a:p>
          <a:p>
            <a:pPr lvl="1"/>
            <a:r>
              <a:rPr lang="en-US" dirty="0" smtClean="0"/>
              <a:t>of their American silver.</a:t>
            </a:r>
          </a:p>
          <a:p>
            <a:pPr lvl="1"/>
            <a:endParaRPr lang="en-US" dirty="0"/>
          </a:p>
          <a:p>
            <a:pPr lvl="1"/>
            <a:r>
              <a:rPr lang="en-US" u="sng" dirty="0" smtClean="0"/>
              <a:t>Portugal valued gold in relation to silver much higher than in the laws of any contemporaneous nation, and kept it there </a:t>
            </a:r>
          </a:p>
          <a:p>
            <a:pPr lvl="1"/>
            <a:r>
              <a:rPr lang="en-US" u="sng" dirty="0" smtClean="0"/>
              <a:t>until 1747.</a:t>
            </a:r>
          </a:p>
        </p:txBody>
      </p:sp>
      <p:pic>
        <p:nvPicPr>
          <p:cNvPr id="12292" name="Picture 4" descr="http://www.barnorama.com/wp-content/images/2012/03/brazil_gold/01-brazil_g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06835"/>
            <a:ext cx="3177153" cy="375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9185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898902"/>
            <a:ext cx="12192000" cy="6346555"/>
          </a:xfrm>
        </p:spPr>
        <p:txBody>
          <a:bodyPr/>
          <a:lstStyle/>
          <a:p>
            <a:pPr marL="0" indent="0">
              <a:buNone/>
            </a:pPr>
            <a:r>
              <a:rPr lang="en-US" dirty="0" smtClean="0"/>
              <a:t>The doge, </a:t>
            </a:r>
            <a:r>
              <a:rPr lang="en-US" dirty="0" err="1" smtClean="0"/>
              <a:t>Tomaso</a:t>
            </a:r>
            <a:r>
              <a:rPr lang="en-US" dirty="0" smtClean="0"/>
              <a:t> </a:t>
            </a:r>
            <a:r>
              <a:rPr lang="en-US" dirty="0" err="1" smtClean="0"/>
              <a:t>Mocenigo</a:t>
            </a:r>
            <a:r>
              <a:rPr lang="en-US" dirty="0" smtClean="0"/>
              <a:t>, on his deathbed, 1423:</a:t>
            </a:r>
          </a:p>
          <a:p>
            <a:pPr marL="0" indent="0">
              <a:buNone/>
            </a:pPr>
            <a:r>
              <a:rPr lang="en-US" dirty="0"/>
              <a:t> </a:t>
            </a:r>
            <a:r>
              <a:rPr lang="en-US" dirty="0" smtClean="0"/>
              <a:t>  “</a:t>
            </a:r>
            <a:r>
              <a:rPr lang="en-US" i="1" dirty="0" smtClean="0"/>
              <a:t>I leave the country in peace and prosperity.  Our merchants have a capital of ten million gold ducats in use, upon which they make an annual profit of four millions...  We have 45 galleys and 300 other ships of war, 3,000 merchant vessels, employing 42,000 sailors….”</a:t>
            </a:r>
            <a:endParaRPr lang="en-US" dirty="0"/>
          </a:p>
        </p:txBody>
      </p:sp>
      <p:pic>
        <p:nvPicPr>
          <p:cNvPr id="2052" name="Picture 4" descr="http://www.manufacturing.net/sites/manufacturing.net/files/legacyimages/Mnet/Articles/2011/09/The-Venice-Arse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6637" y="2583083"/>
            <a:ext cx="8012624" cy="429677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0"/>
            <a:ext cx="12192000" cy="898902"/>
          </a:xfrm>
          <a:prstGeom prst="rect">
            <a:avLst/>
          </a:prstGeom>
          <a:solidFill>
            <a:srgbClr val="FFFF00"/>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smtClean="0"/>
              <a:t>1500 VENICE:   MERCHANT FLEETS THE MOST NUMEROUS,</a:t>
            </a:r>
            <a:br>
              <a:rPr lang="en-US" sz="3600" b="1" smtClean="0"/>
            </a:br>
            <a:r>
              <a:rPr lang="en-US" sz="3600" b="1" smtClean="0"/>
              <a:t>                            NAVY THE MOST POWERFUL IN THE WORLD</a:t>
            </a:r>
            <a:endParaRPr lang="en-US" sz="3600" b="1" dirty="0"/>
          </a:p>
        </p:txBody>
      </p:sp>
    </p:spTree>
    <p:extLst>
      <p:ext uri="{BB962C8B-B14F-4D97-AF65-F5344CB8AC3E}">
        <p14:creationId xmlns:p14="http://schemas.microsoft.com/office/powerpoint/2010/main" val="15976442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FF9900"/>
          </a:solidFill>
        </p:spPr>
        <p:txBody>
          <a:bodyPr/>
          <a:lstStyle/>
          <a:p>
            <a:pPr algn="ctr"/>
            <a:r>
              <a:rPr lang="en-US" dirty="0" smtClean="0"/>
              <a:t>Part 6</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dirty="0" smtClean="0"/>
              <a:t>RISE OF ANTWERP</a:t>
            </a:r>
          </a:p>
        </p:txBody>
      </p:sp>
    </p:spTree>
    <p:extLst>
      <p:ext uri="{BB962C8B-B14F-4D97-AF65-F5344CB8AC3E}">
        <p14:creationId xmlns:p14="http://schemas.microsoft.com/office/powerpoint/2010/main" val="1989413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9900"/>
          </a:solidFill>
        </p:spPr>
        <p:txBody>
          <a:bodyPr>
            <a:normAutofit/>
          </a:bodyPr>
          <a:lstStyle/>
          <a:p>
            <a:pPr algn="ctr"/>
            <a:r>
              <a:rPr lang="en-US" sz="2800" dirty="0"/>
              <a:t>RISE OF ANTWERP</a:t>
            </a:r>
          </a:p>
        </p:txBody>
      </p:sp>
      <p:pic>
        <p:nvPicPr>
          <p:cNvPr id="1026" name="Picture 2" descr="http://www.dbnl.org/tekst/_low001199701_01/_low001199701ill07.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55707" y="3214868"/>
            <a:ext cx="4736293" cy="31239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723473" y="6395677"/>
            <a:ext cx="2200759" cy="369332"/>
          </a:xfrm>
          <a:prstGeom prst="rect">
            <a:avLst/>
          </a:prstGeom>
          <a:noFill/>
        </p:spPr>
        <p:txBody>
          <a:bodyPr wrap="square" rtlCol="0">
            <a:spAutoFit/>
          </a:bodyPr>
          <a:lstStyle/>
          <a:p>
            <a:r>
              <a:rPr lang="en-US" dirty="0" smtClean="0"/>
              <a:t>ANTWERP MARKET</a:t>
            </a:r>
            <a:endParaRPr lang="en-US" dirty="0"/>
          </a:p>
        </p:txBody>
      </p:sp>
      <p:pic>
        <p:nvPicPr>
          <p:cNvPr id="1028" name="Picture 4" descr="illustra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55" y="3124249"/>
            <a:ext cx="4476750" cy="3305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79550" y="6432050"/>
            <a:ext cx="2200759" cy="369332"/>
          </a:xfrm>
          <a:prstGeom prst="rect">
            <a:avLst/>
          </a:prstGeom>
          <a:noFill/>
        </p:spPr>
        <p:txBody>
          <a:bodyPr wrap="square" rtlCol="0">
            <a:spAutoFit/>
          </a:bodyPr>
          <a:lstStyle/>
          <a:p>
            <a:r>
              <a:rPr lang="en-US" dirty="0" smtClean="0"/>
              <a:t>ANTWERP HARBOR</a:t>
            </a:r>
            <a:endParaRPr lang="en-US" dirty="0"/>
          </a:p>
        </p:txBody>
      </p:sp>
      <p:pic>
        <p:nvPicPr>
          <p:cNvPr id="1032" name="Picture 8" descr="http://pimg.tradeindia.com/00582587/b/3/Ground-Black-Pepp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2512" y="948621"/>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80447"/>
            <a:ext cx="12192000" cy="646331"/>
          </a:xfrm>
          <a:prstGeom prst="rect">
            <a:avLst/>
          </a:prstGeom>
          <a:solidFill>
            <a:srgbClr val="FFFF00"/>
          </a:solidFill>
        </p:spPr>
        <p:txBody>
          <a:bodyPr wrap="square" rtlCol="0">
            <a:spAutoFit/>
          </a:bodyPr>
          <a:lstStyle/>
          <a:p>
            <a:r>
              <a:rPr lang="en-US" dirty="0" smtClean="0"/>
              <a:t>The King of Portugal channeled the East’s pepper trade thru Antwerp.   Antwerp became Europe’s greatest trading port</a:t>
            </a:r>
          </a:p>
          <a:p>
            <a:r>
              <a:rPr lang="en-US" dirty="0" smtClean="0"/>
              <a:t>In the 16</a:t>
            </a:r>
            <a:r>
              <a:rPr lang="en-US" baseline="30000" dirty="0" smtClean="0"/>
              <a:t>th</a:t>
            </a:r>
            <a:r>
              <a:rPr lang="en-US" dirty="0" smtClean="0"/>
              <a:t> century.   </a:t>
            </a:r>
            <a:endParaRPr lang="en-US" dirty="0"/>
          </a:p>
        </p:txBody>
      </p:sp>
      <p:sp>
        <p:nvSpPr>
          <p:cNvPr id="12" name="TextBox 11"/>
          <p:cNvSpPr txBox="1"/>
          <p:nvPr/>
        </p:nvSpPr>
        <p:spPr>
          <a:xfrm>
            <a:off x="7702658" y="1479182"/>
            <a:ext cx="3492683" cy="646331"/>
          </a:xfrm>
          <a:prstGeom prst="rect">
            <a:avLst/>
          </a:prstGeom>
          <a:noFill/>
        </p:spPr>
        <p:txBody>
          <a:bodyPr wrap="square" rtlCol="0">
            <a:spAutoFit/>
          </a:bodyPr>
          <a:lstStyle/>
          <a:p>
            <a:r>
              <a:rPr lang="en-US" dirty="0" smtClean="0"/>
              <a:t>PEPPER TRADE FROM PORTUGAL’S INDIA TRADE ROUTE</a:t>
            </a:r>
            <a:endParaRPr lang="en-US" dirty="0"/>
          </a:p>
        </p:txBody>
      </p:sp>
    </p:spTree>
    <p:extLst>
      <p:ext uri="{BB962C8B-B14F-4D97-AF65-F5344CB8AC3E}">
        <p14:creationId xmlns:p14="http://schemas.microsoft.com/office/powerpoint/2010/main" val="36191230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9900"/>
          </a:solidFill>
        </p:spPr>
        <p:txBody>
          <a:bodyPr>
            <a:normAutofit/>
          </a:bodyPr>
          <a:lstStyle/>
          <a:p>
            <a:pPr algn="ctr"/>
            <a:r>
              <a:rPr lang="en-US" sz="2800" dirty="0"/>
              <a:t>RISE OF ANTWERP</a:t>
            </a:r>
          </a:p>
        </p:txBody>
      </p:sp>
      <p:sp>
        <p:nvSpPr>
          <p:cNvPr id="3" name="TextBox 2"/>
          <p:cNvSpPr txBox="1"/>
          <p:nvPr/>
        </p:nvSpPr>
        <p:spPr>
          <a:xfrm>
            <a:off x="8243026" y="5101817"/>
            <a:ext cx="3721666" cy="923330"/>
          </a:xfrm>
          <a:prstGeom prst="rect">
            <a:avLst/>
          </a:prstGeom>
          <a:noFill/>
        </p:spPr>
        <p:txBody>
          <a:bodyPr wrap="square" rtlCol="0">
            <a:spAutoFit/>
          </a:bodyPr>
          <a:lstStyle/>
          <a:p>
            <a:r>
              <a:rPr lang="en-US" dirty="0" smtClean="0"/>
              <a:t>THE MERCHANT-BANKERS DISTRIBUTED THE PEPPER TO THE REST OF EUROPE FROM ANTWERP.</a:t>
            </a:r>
            <a:endParaRPr lang="en-US" dirty="0"/>
          </a:p>
        </p:txBody>
      </p:sp>
      <p:sp>
        <p:nvSpPr>
          <p:cNvPr id="7" name="TextBox 6"/>
          <p:cNvSpPr txBox="1"/>
          <p:nvPr/>
        </p:nvSpPr>
        <p:spPr>
          <a:xfrm>
            <a:off x="650929" y="6488668"/>
            <a:ext cx="2262753" cy="369332"/>
          </a:xfrm>
          <a:prstGeom prst="rect">
            <a:avLst/>
          </a:prstGeom>
          <a:noFill/>
        </p:spPr>
        <p:txBody>
          <a:bodyPr wrap="square" rtlCol="0">
            <a:spAutoFit/>
          </a:bodyPr>
          <a:lstStyle/>
          <a:p>
            <a:r>
              <a:rPr lang="en-US" dirty="0" smtClean="0"/>
              <a:t>MERCHANT-BANKERS</a:t>
            </a:r>
            <a:endParaRPr lang="en-US" dirty="0"/>
          </a:p>
        </p:txBody>
      </p:sp>
      <p:pic>
        <p:nvPicPr>
          <p:cNvPr id="1032" name="Picture 8" descr="http://pimg.tradeindia.com/00582587/b/3/Ground-Black-Pe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607" y="1607225"/>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480447"/>
            <a:ext cx="12192000" cy="646331"/>
          </a:xfrm>
          <a:prstGeom prst="rect">
            <a:avLst/>
          </a:prstGeom>
          <a:solidFill>
            <a:srgbClr val="FFFF00"/>
          </a:solidFill>
        </p:spPr>
        <p:txBody>
          <a:bodyPr wrap="square" rtlCol="0">
            <a:spAutoFit/>
          </a:bodyPr>
          <a:lstStyle/>
          <a:p>
            <a:r>
              <a:rPr lang="en-US" dirty="0" smtClean="0"/>
              <a:t>The King sold entire cargoes to syndicates of merchant bankers.  German and Italian.   These syndicates were monopolies and</a:t>
            </a:r>
          </a:p>
          <a:p>
            <a:r>
              <a:rPr lang="en-US" dirty="0" smtClean="0"/>
              <a:t>kept the price of the pepper and other spices up.</a:t>
            </a:r>
            <a:endParaRPr lang="en-US" dirty="0"/>
          </a:p>
        </p:txBody>
      </p:sp>
      <p:pic>
        <p:nvPicPr>
          <p:cNvPr id="2050" name="Picture 2" descr="http://www.paradoxplace.com/Perspectives/Genl%20Images/Images/Portrait_Images/J%20Fugger/Fugger-Workplace-B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53" y="2145800"/>
            <a:ext cx="294322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historycentral.com/WH1400-1900/Maps/Europe15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7290" y="1607225"/>
            <a:ext cx="4704710" cy="33987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12583" y="1043836"/>
            <a:ext cx="3492683" cy="646331"/>
          </a:xfrm>
          <a:prstGeom prst="rect">
            <a:avLst/>
          </a:prstGeom>
          <a:noFill/>
        </p:spPr>
        <p:txBody>
          <a:bodyPr wrap="square" rtlCol="0">
            <a:spAutoFit/>
          </a:bodyPr>
          <a:lstStyle/>
          <a:p>
            <a:r>
              <a:rPr lang="en-US" dirty="0" smtClean="0"/>
              <a:t>PEPPER TRADE FROM PORTUGAL’S INDIA TRADE ROUTE</a:t>
            </a:r>
            <a:endParaRPr lang="en-US" dirty="0"/>
          </a:p>
        </p:txBody>
      </p:sp>
    </p:spTree>
    <p:extLst>
      <p:ext uri="{BB962C8B-B14F-4D97-AF65-F5344CB8AC3E}">
        <p14:creationId xmlns:p14="http://schemas.microsoft.com/office/powerpoint/2010/main" val="18895946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FF9900"/>
          </a:solidFill>
        </p:spPr>
        <p:txBody>
          <a:bodyPr>
            <a:normAutofit/>
          </a:bodyPr>
          <a:lstStyle/>
          <a:p>
            <a:pPr algn="ctr"/>
            <a:r>
              <a:rPr lang="en-US" sz="2800" dirty="0"/>
              <a:t>RISE OF ANTWERP</a:t>
            </a:r>
          </a:p>
        </p:txBody>
      </p:sp>
      <p:pic>
        <p:nvPicPr>
          <p:cNvPr id="1032" name="Picture 8" descr="http://pimg.tradeindia.com/00582587/b/3/Ground-Black-Pep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466" y="2151013"/>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4569" y="1378972"/>
            <a:ext cx="3492683" cy="646331"/>
          </a:xfrm>
          <a:prstGeom prst="rect">
            <a:avLst/>
          </a:prstGeom>
          <a:noFill/>
        </p:spPr>
        <p:txBody>
          <a:bodyPr wrap="square" rtlCol="0">
            <a:spAutoFit/>
          </a:bodyPr>
          <a:lstStyle/>
          <a:p>
            <a:r>
              <a:rPr lang="en-US" dirty="0" smtClean="0"/>
              <a:t>PEPPER TRADE FROM PORTUGAL’S INDIA TRADE ROUTE</a:t>
            </a:r>
            <a:endParaRPr lang="en-US" dirty="0"/>
          </a:p>
        </p:txBody>
      </p:sp>
      <p:sp>
        <p:nvSpPr>
          <p:cNvPr id="6" name="TextBox 5"/>
          <p:cNvSpPr txBox="1"/>
          <p:nvPr/>
        </p:nvSpPr>
        <p:spPr>
          <a:xfrm>
            <a:off x="0" y="480447"/>
            <a:ext cx="12192000" cy="646331"/>
          </a:xfrm>
          <a:prstGeom prst="rect">
            <a:avLst/>
          </a:prstGeom>
          <a:solidFill>
            <a:srgbClr val="FFFF00"/>
          </a:solidFill>
        </p:spPr>
        <p:txBody>
          <a:bodyPr wrap="square" rtlCol="0">
            <a:spAutoFit/>
          </a:bodyPr>
          <a:lstStyle/>
          <a:p>
            <a:r>
              <a:rPr lang="en-US" dirty="0" smtClean="0"/>
              <a:t>The King sold entire cargoes to syndicates of merchant bankers.  German and Italian.   These syndicates were monopolies and</a:t>
            </a:r>
          </a:p>
          <a:p>
            <a:r>
              <a:rPr lang="en-US" dirty="0" smtClean="0"/>
              <a:t>kept the price of the pepper and other spices up.</a:t>
            </a:r>
            <a:endParaRPr lang="en-US" dirty="0"/>
          </a:p>
        </p:txBody>
      </p:sp>
      <p:pic>
        <p:nvPicPr>
          <p:cNvPr id="3074" name="Picture 2" descr="C:\Users\Sue\Documents\a CLASS - LOST SCIENCE\CHAPTER 8   1500- History's Pivot  Power Shifts from the Mediterranean to the North Sea\THE MARKET FOR SPICES IN ANTWERP, 1538-1544\example of ship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4951" y="1380458"/>
            <a:ext cx="48006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Sue\Documents\a CLASS - LOST SCIENCE\CHAPTER 8   1500- History's Pivot  Power Shifts from the Mediterranean to the North Sea\THE MARKET FOR SPICES IN ANTWERP, 1538-1544\number of ship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2076" y="4419976"/>
            <a:ext cx="4943475" cy="1200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4.bp.blogspot.com/-v5fIYOdAs4w/TbReKM_Kp1I/AAAAAAAAAIo/l3bAikzmfEI/s320/The+Stone+Church+and+Linschoten%2527s+Fleet%252C+May+158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68" y="4124574"/>
            <a:ext cx="4175747" cy="257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1880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66251"/>
          </a:xfrm>
          <a:solidFill>
            <a:srgbClr val="CCFF99"/>
          </a:solidFill>
        </p:spPr>
        <p:txBody>
          <a:bodyPr/>
          <a:lstStyle/>
          <a:p>
            <a:pPr algn="ctr"/>
            <a:r>
              <a:rPr lang="en-US" dirty="0" smtClean="0"/>
              <a:t>PART 7</a:t>
            </a:r>
            <a:endParaRPr lang="en-US" dirty="0"/>
          </a:p>
        </p:txBody>
      </p:sp>
      <p:sp>
        <p:nvSpPr>
          <p:cNvPr id="3" name="Content Placeholder 2"/>
          <p:cNvSpPr>
            <a:spLocks noGrp="1"/>
          </p:cNvSpPr>
          <p:nvPr>
            <p:ph idx="1"/>
          </p:nvPr>
        </p:nvSpPr>
        <p:spPr>
          <a:xfrm>
            <a:off x="795579" y="657763"/>
            <a:ext cx="10515600" cy="5727539"/>
          </a:xfrm>
        </p:spPr>
        <p:txBody>
          <a:bodyPr>
            <a:normAutofit/>
          </a:bodyPr>
          <a:lstStyle/>
          <a:p>
            <a:pPr marL="514350" indent="-514350">
              <a:buFont typeface="+mj-lt"/>
              <a:buAutoNum type="arabicPeriod"/>
            </a:pPr>
            <a:endParaRPr lang="en-US" dirty="0" smtClean="0"/>
          </a:p>
          <a:p>
            <a:pPr marL="514350" indent="-514350">
              <a:buFont typeface="+mj-lt"/>
              <a:buAutoNum type="arabicPeriod"/>
            </a:pPr>
            <a:endParaRPr lang="en-US" dirty="0"/>
          </a:p>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3600" dirty="0" smtClean="0"/>
              <a:t>RISE OF AMSTERDAM </a:t>
            </a:r>
          </a:p>
        </p:txBody>
      </p:sp>
    </p:spTree>
    <p:extLst>
      <p:ext uri="{BB962C8B-B14F-4D97-AF65-F5344CB8AC3E}">
        <p14:creationId xmlns:p14="http://schemas.microsoft.com/office/powerpoint/2010/main" val="17690853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 y="0"/>
            <a:ext cx="12190060" cy="480447"/>
          </a:xfrm>
          <a:solidFill>
            <a:srgbClr val="CCFF99"/>
          </a:solidFill>
        </p:spPr>
        <p:txBody>
          <a:bodyPr>
            <a:normAutofit fontScale="90000"/>
          </a:bodyPr>
          <a:lstStyle/>
          <a:p>
            <a:pPr algn="ctr"/>
            <a:r>
              <a:rPr lang="en-US" sz="3600" dirty="0"/>
              <a:t>RISE OF AMSTERDAM </a:t>
            </a:r>
          </a:p>
        </p:txBody>
      </p:sp>
      <p:sp>
        <p:nvSpPr>
          <p:cNvPr id="4" name="Rectangle 3"/>
          <p:cNvSpPr/>
          <p:nvPr/>
        </p:nvSpPr>
        <p:spPr>
          <a:xfrm>
            <a:off x="1940" y="830352"/>
            <a:ext cx="6096000" cy="2862322"/>
          </a:xfrm>
          <a:prstGeom prst="rect">
            <a:avLst/>
          </a:prstGeom>
        </p:spPr>
        <p:txBody>
          <a:bodyPr>
            <a:spAutoFit/>
          </a:bodyPr>
          <a:lstStyle/>
          <a:p>
            <a:r>
              <a:rPr lang="en-US" b="1" dirty="0" smtClean="0"/>
              <a:t>1568</a:t>
            </a:r>
          </a:p>
          <a:p>
            <a:r>
              <a:rPr lang="en-US" dirty="0" smtClean="0"/>
              <a:t>The </a:t>
            </a:r>
            <a:r>
              <a:rPr lang="en-US" u="sng" dirty="0" smtClean="0"/>
              <a:t>Netherlands</a:t>
            </a:r>
            <a:r>
              <a:rPr lang="en-US" dirty="0" smtClean="0"/>
              <a:t> </a:t>
            </a:r>
            <a:r>
              <a:rPr lang="en-US" dirty="0"/>
              <a:t>revolted against Philip II </a:t>
            </a:r>
            <a:r>
              <a:rPr lang="en-US" dirty="0" smtClean="0"/>
              <a:t>of Spain because </a:t>
            </a:r>
            <a:r>
              <a:rPr lang="en-US" dirty="0"/>
              <a:t>of high </a:t>
            </a:r>
            <a:r>
              <a:rPr lang="en-US" dirty="0" smtClean="0"/>
              <a:t>taxes and </a:t>
            </a:r>
            <a:r>
              <a:rPr lang="en-US" dirty="0"/>
              <a:t>persecution of Protestants by the </a:t>
            </a:r>
            <a:r>
              <a:rPr lang="en-US" dirty="0" smtClean="0"/>
              <a:t>government.   </a:t>
            </a:r>
          </a:p>
          <a:p>
            <a:endParaRPr lang="en-US" dirty="0"/>
          </a:p>
          <a:p>
            <a:r>
              <a:rPr lang="en-US" b="1" dirty="0" smtClean="0"/>
              <a:t>1581</a:t>
            </a:r>
          </a:p>
          <a:p>
            <a:r>
              <a:rPr lang="en-US" dirty="0" smtClean="0"/>
              <a:t>The </a:t>
            </a:r>
            <a:r>
              <a:rPr lang="en-US" u="sng" dirty="0"/>
              <a:t>northern provinces </a:t>
            </a:r>
            <a:r>
              <a:rPr lang="en-US" dirty="0"/>
              <a:t>continued their resistance </a:t>
            </a:r>
            <a:r>
              <a:rPr lang="en-US" dirty="0" smtClean="0"/>
              <a:t>and </a:t>
            </a:r>
            <a:r>
              <a:rPr lang="en-US" dirty="0"/>
              <a:t>in </a:t>
            </a:r>
            <a:r>
              <a:rPr lang="en-US" dirty="0" smtClean="0"/>
              <a:t>1581  </a:t>
            </a:r>
            <a:r>
              <a:rPr lang="en-US" dirty="0"/>
              <a:t>established </a:t>
            </a:r>
            <a:r>
              <a:rPr lang="en-US" dirty="0" smtClean="0"/>
              <a:t>the </a:t>
            </a:r>
            <a:r>
              <a:rPr lang="en-US" u="sng" dirty="0" smtClean="0"/>
              <a:t>Dutch Republic</a:t>
            </a:r>
            <a:r>
              <a:rPr lang="en-US" dirty="0" smtClean="0"/>
              <a:t>.   </a:t>
            </a:r>
            <a:r>
              <a:rPr lang="en-US" dirty="0"/>
              <a:t>The war continued in other areas, although the heartland of the republic was no longer threatened. </a:t>
            </a:r>
            <a:endParaRPr lang="en-US" dirty="0" smtClean="0"/>
          </a:p>
          <a:p>
            <a:endParaRPr lang="en-US" dirty="0" smtClean="0"/>
          </a:p>
        </p:txBody>
      </p:sp>
      <p:pic>
        <p:nvPicPr>
          <p:cNvPr id="10" name="Picture 2" descr="http://www.weltkarte.com/uploads/pics/niederlande-provinz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533400"/>
            <a:ext cx="5334000" cy="6324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048614" y="2905407"/>
            <a:ext cx="1120820" cy="646331"/>
          </a:xfrm>
          <a:prstGeom prst="rect">
            <a:avLst/>
          </a:prstGeom>
          <a:noFill/>
        </p:spPr>
        <p:txBody>
          <a:bodyPr wrap="none" rtlCol="0">
            <a:spAutoFit/>
          </a:bodyPr>
          <a:lstStyle/>
          <a:p>
            <a:r>
              <a:rPr lang="en-US" sz="3600" b="1" dirty="0" smtClean="0"/>
              <a:t>1585</a:t>
            </a:r>
            <a:endParaRPr lang="en-US" sz="3600" b="1" dirty="0"/>
          </a:p>
        </p:txBody>
      </p:sp>
    </p:spTree>
    <p:extLst>
      <p:ext uri="{BB962C8B-B14F-4D97-AF65-F5344CB8AC3E}">
        <p14:creationId xmlns:p14="http://schemas.microsoft.com/office/powerpoint/2010/main" val="25147744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0447"/>
          </a:xfrm>
          <a:solidFill>
            <a:srgbClr val="CCFF99"/>
          </a:solidFill>
        </p:spPr>
        <p:txBody>
          <a:bodyPr>
            <a:normAutofit fontScale="90000"/>
          </a:bodyPr>
          <a:lstStyle/>
          <a:p>
            <a:pPr algn="ctr"/>
            <a:r>
              <a:rPr lang="en-US" sz="3600" dirty="0"/>
              <a:t>RISE OF AMSTERDAM </a:t>
            </a:r>
          </a:p>
        </p:txBody>
      </p:sp>
      <p:pic>
        <p:nvPicPr>
          <p:cNvPr id="7" name="Picture 2" descr="http://www.historytoday.com/sites/default/files/757px-Vo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589" y="836908"/>
            <a:ext cx="7210425"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363850"/>
            <a:ext cx="4169796" cy="3970318"/>
          </a:xfrm>
          <a:prstGeom prst="rect">
            <a:avLst/>
          </a:prstGeom>
          <a:noFill/>
        </p:spPr>
        <p:txBody>
          <a:bodyPr wrap="none" rtlCol="0">
            <a:spAutoFit/>
          </a:bodyPr>
          <a:lstStyle/>
          <a:p>
            <a:r>
              <a:rPr lang="en-US" b="1" dirty="0"/>
              <a:t>1585</a:t>
            </a:r>
          </a:p>
          <a:p>
            <a:r>
              <a:rPr lang="en-US" dirty="0"/>
              <a:t>Prince of Parma secured mouth of </a:t>
            </a:r>
            <a:r>
              <a:rPr lang="en-US" dirty="0" smtClean="0"/>
              <a:t>Schelde</a:t>
            </a:r>
          </a:p>
          <a:p>
            <a:r>
              <a:rPr lang="en-US" dirty="0" smtClean="0"/>
              <a:t>river and strangled </a:t>
            </a:r>
            <a:r>
              <a:rPr lang="en-US" dirty="0"/>
              <a:t>Antwerp</a:t>
            </a:r>
            <a:r>
              <a:rPr lang="en-US" dirty="0" smtClean="0"/>
              <a:t>.</a:t>
            </a:r>
          </a:p>
          <a:p>
            <a:endParaRPr lang="en-US" dirty="0" smtClean="0"/>
          </a:p>
          <a:p>
            <a:r>
              <a:rPr lang="en-US" dirty="0" smtClean="0"/>
              <a:t>19,000 </a:t>
            </a:r>
            <a:r>
              <a:rPr lang="en-US" dirty="0"/>
              <a:t>of Antwerp’s merchants </a:t>
            </a:r>
            <a:r>
              <a:rPr lang="en-US" dirty="0" smtClean="0"/>
              <a:t>quickly</a:t>
            </a:r>
          </a:p>
          <a:p>
            <a:r>
              <a:rPr lang="en-US" dirty="0" smtClean="0"/>
              <a:t>migrated </a:t>
            </a:r>
            <a:r>
              <a:rPr lang="en-US" dirty="0"/>
              <a:t>to Holland.  Amsterdam </a:t>
            </a:r>
            <a:r>
              <a:rPr lang="en-US" dirty="0" smtClean="0"/>
              <a:t>became</a:t>
            </a:r>
          </a:p>
          <a:p>
            <a:r>
              <a:rPr lang="en-US" dirty="0" smtClean="0"/>
              <a:t>the </a:t>
            </a:r>
            <a:r>
              <a:rPr lang="en-US" dirty="0"/>
              <a:t>dominant trading capital of the </a:t>
            </a:r>
            <a:r>
              <a:rPr lang="en-US" dirty="0" smtClean="0"/>
              <a:t>North</a:t>
            </a:r>
          </a:p>
          <a:p>
            <a:r>
              <a:rPr lang="en-US" dirty="0" smtClean="0"/>
              <a:t>overnight!</a:t>
            </a:r>
          </a:p>
          <a:p>
            <a:endParaRPr lang="en-US" dirty="0"/>
          </a:p>
          <a:p>
            <a:r>
              <a:rPr lang="en-US" dirty="0"/>
              <a:t>Amsterdam had been building an</a:t>
            </a:r>
          </a:p>
          <a:p>
            <a:r>
              <a:rPr lang="en-US" dirty="0"/>
              <a:t>industrial infrastructure, mainly</a:t>
            </a:r>
          </a:p>
          <a:p>
            <a:r>
              <a:rPr lang="en-US" dirty="0"/>
              <a:t>in shipping</a:t>
            </a:r>
            <a:r>
              <a:rPr lang="en-US" dirty="0" smtClean="0"/>
              <a:t>.   It was ready for growth.</a:t>
            </a:r>
            <a:endParaRPr lang="en-US" dirty="0"/>
          </a:p>
          <a:p>
            <a:endParaRPr lang="en-US" dirty="0"/>
          </a:p>
          <a:p>
            <a:endParaRPr lang="en-US" dirty="0"/>
          </a:p>
        </p:txBody>
      </p:sp>
    </p:spTree>
    <p:extLst>
      <p:ext uri="{BB962C8B-B14F-4D97-AF65-F5344CB8AC3E}">
        <p14:creationId xmlns:p14="http://schemas.microsoft.com/office/powerpoint/2010/main" val="5044184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thumb/2/20/Hendrick_Cornelis_Vroom_Het_uitzeilen_van_een_aantal_Oost-Indi%C3%ABvaarders_%281600%29.jpg/220px-Hendrick_Cornelis_Vroom_Het_uitzeilen_van_een_aantal_Oost-Indi%C3%ABvaarders_%2816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820" y="463337"/>
            <a:ext cx="5156084" cy="26717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06890" y="473495"/>
            <a:ext cx="3395930" cy="369332"/>
          </a:xfrm>
          <a:prstGeom prst="rect">
            <a:avLst/>
          </a:prstGeom>
          <a:noFill/>
        </p:spPr>
        <p:txBody>
          <a:bodyPr wrap="none" rtlCol="0">
            <a:spAutoFit/>
          </a:bodyPr>
          <a:lstStyle/>
          <a:p>
            <a:r>
              <a:rPr lang="en-US" dirty="0"/>
              <a:t>Dutch East-India trading ship 1600</a:t>
            </a:r>
          </a:p>
        </p:txBody>
      </p:sp>
      <p:sp>
        <p:nvSpPr>
          <p:cNvPr id="4" name="TextBox 3"/>
          <p:cNvSpPr txBox="1"/>
          <p:nvPr/>
        </p:nvSpPr>
        <p:spPr>
          <a:xfrm>
            <a:off x="356461" y="872969"/>
            <a:ext cx="5807295" cy="4801314"/>
          </a:xfrm>
          <a:prstGeom prst="rect">
            <a:avLst/>
          </a:prstGeom>
          <a:noFill/>
        </p:spPr>
        <p:txBody>
          <a:bodyPr wrap="none" rtlCol="0">
            <a:spAutoFit/>
          </a:bodyPr>
          <a:lstStyle/>
          <a:p>
            <a:r>
              <a:rPr lang="en-US" dirty="0" smtClean="0"/>
              <a:t>1602</a:t>
            </a:r>
          </a:p>
          <a:p>
            <a:r>
              <a:rPr lang="en-US" dirty="0" smtClean="0"/>
              <a:t>The Dutch East India Company</a:t>
            </a:r>
          </a:p>
          <a:p>
            <a:r>
              <a:rPr lang="en-US" dirty="0" smtClean="0"/>
              <a:t>was </a:t>
            </a:r>
            <a:r>
              <a:rPr lang="en-US" dirty="0"/>
              <a:t>founded</a:t>
            </a:r>
            <a:r>
              <a:rPr lang="en-US" dirty="0" smtClean="0"/>
              <a:t>.   It </a:t>
            </a:r>
            <a:r>
              <a:rPr lang="en-US" dirty="0"/>
              <a:t>was the first company to </a:t>
            </a:r>
            <a:r>
              <a:rPr lang="en-US" dirty="0" smtClean="0"/>
              <a:t>issue stock.</a:t>
            </a:r>
          </a:p>
          <a:p>
            <a:r>
              <a:rPr lang="en-US" dirty="0" smtClean="0"/>
              <a:t>It </a:t>
            </a:r>
            <a:r>
              <a:rPr lang="en-US" dirty="0"/>
              <a:t>was also arguably the </a:t>
            </a:r>
            <a:r>
              <a:rPr lang="en-US" dirty="0" smtClean="0"/>
              <a:t>first megacorporation,</a:t>
            </a:r>
          </a:p>
          <a:p>
            <a:r>
              <a:rPr lang="en-US" dirty="0" smtClean="0"/>
              <a:t>possessing </a:t>
            </a:r>
            <a:r>
              <a:rPr lang="en-US" dirty="0"/>
              <a:t>quasi-governmental powers, including the </a:t>
            </a:r>
            <a:r>
              <a:rPr lang="en-US" dirty="0" smtClean="0"/>
              <a:t>ability</a:t>
            </a:r>
          </a:p>
          <a:p>
            <a:r>
              <a:rPr lang="en-US" dirty="0" smtClean="0"/>
              <a:t>to </a:t>
            </a:r>
            <a:r>
              <a:rPr lang="en-US" dirty="0"/>
              <a:t>wage war, imprison and execute </a:t>
            </a:r>
            <a:r>
              <a:rPr lang="en-US" dirty="0" smtClean="0"/>
              <a:t>convicts,</a:t>
            </a:r>
          </a:p>
          <a:p>
            <a:r>
              <a:rPr lang="en-US" dirty="0" smtClean="0"/>
              <a:t>negotiate </a:t>
            </a:r>
            <a:r>
              <a:rPr lang="en-US" dirty="0"/>
              <a:t>treaties, coin money, and establish </a:t>
            </a:r>
            <a:r>
              <a:rPr lang="en-US" dirty="0" smtClean="0"/>
              <a:t>colonies.</a:t>
            </a:r>
          </a:p>
          <a:p>
            <a:endParaRPr lang="en-US" dirty="0"/>
          </a:p>
          <a:p>
            <a:r>
              <a:rPr lang="en-US" dirty="0" smtClean="0"/>
              <a:t>The </a:t>
            </a:r>
            <a:r>
              <a:rPr lang="en-US" dirty="0"/>
              <a:t>Amsterdam office of </a:t>
            </a:r>
            <a:r>
              <a:rPr lang="en-US" dirty="0" smtClean="0"/>
              <a:t>the Dutch </a:t>
            </a:r>
            <a:r>
              <a:rPr lang="en-US" dirty="0"/>
              <a:t>East India </a:t>
            </a:r>
            <a:r>
              <a:rPr lang="en-US" dirty="0" smtClean="0"/>
              <a:t>Company</a:t>
            </a:r>
          </a:p>
          <a:p>
            <a:r>
              <a:rPr lang="en-US" dirty="0" smtClean="0"/>
              <a:t>became the world's </a:t>
            </a:r>
            <a:r>
              <a:rPr lang="en-US" dirty="0"/>
              <a:t>first stock exchange </a:t>
            </a:r>
          </a:p>
          <a:p>
            <a:r>
              <a:rPr lang="en-US" dirty="0"/>
              <a:t>by trading in its own </a:t>
            </a:r>
            <a:r>
              <a:rPr lang="en-US" dirty="0" smtClean="0"/>
              <a:t>shares.</a:t>
            </a:r>
            <a:endParaRPr lang="en-US" dirty="0"/>
          </a:p>
          <a:p>
            <a:endParaRPr lang="en-US" dirty="0"/>
          </a:p>
          <a:p>
            <a:r>
              <a:rPr lang="en-US" dirty="0" smtClean="0"/>
              <a:t>This company received a </a:t>
            </a:r>
            <a:r>
              <a:rPr lang="en-US" dirty="0" smtClean="0"/>
              <a:t>Dutch monopoly </a:t>
            </a:r>
            <a:r>
              <a:rPr lang="en-US" dirty="0" smtClean="0"/>
              <a:t>on Asian </a:t>
            </a:r>
            <a:r>
              <a:rPr lang="en-US" dirty="0" smtClean="0"/>
              <a:t>trade</a:t>
            </a:r>
          </a:p>
          <a:p>
            <a:r>
              <a:rPr lang="en-US" dirty="0" smtClean="0"/>
              <a:t>and would </a:t>
            </a:r>
            <a:r>
              <a:rPr lang="en-US" dirty="0"/>
              <a:t>keep this for two centuries</a:t>
            </a:r>
            <a:r>
              <a:rPr lang="en-US" dirty="0" smtClean="0"/>
              <a:t>.</a:t>
            </a:r>
          </a:p>
          <a:p>
            <a:endParaRPr lang="en-US" dirty="0"/>
          </a:p>
          <a:p>
            <a:r>
              <a:rPr lang="en-US" dirty="0" smtClean="0"/>
              <a:t>1609</a:t>
            </a:r>
            <a:endParaRPr lang="en-US" dirty="0"/>
          </a:p>
          <a:p>
            <a:r>
              <a:rPr lang="en-US" dirty="0" smtClean="0"/>
              <a:t>The Bank of Amsterdam </a:t>
            </a:r>
            <a:r>
              <a:rPr lang="en-US" dirty="0"/>
              <a:t>was </a:t>
            </a:r>
            <a:r>
              <a:rPr lang="en-US" dirty="0" smtClean="0"/>
              <a:t>established.</a:t>
            </a:r>
            <a:endParaRPr lang="en-US" dirty="0"/>
          </a:p>
        </p:txBody>
      </p:sp>
      <p:pic>
        <p:nvPicPr>
          <p:cNvPr id="6" name="Picture 2" descr="http://johnkeane.net/wp-content/gallery/random/fig-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820" y="3152661"/>
            <a:ext cx="5189180" cy="370533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sp>
        <p:nvSpPr>
          <p:cNvPr id="8" name="Rectangle 7"/>
          <p:cNvSpPr/>
          <p:nvPr/>
        </p:nvSpPr>
        <p:spPr>
          <a:xfrm>
            <a:off x="3606890" y="6488668"/>
            <a:ext cx="3342646" cy="369332"/>
          </a:xfrm>
          <a:prstGeom prst="rect">
            <a:avLst/>
          </a:prstGeom>
        </p:spPr>
        <p:txBody>
          <a:bodyPr wrap="none">
            <a:spAutoFit/>
          </a:bodyPr>
          <a:lstStyle/>
          <a:p>
            <a:r>
              <a:rPr lang="en-US" dirty="0" smtClean="0"/>
              <a:t>Amsterdam </a:t>
            </a:r>
            <a:r>
              <a:rPr lang="en-US" dirty="0"/>
              <a:t>Stock Exchange, 1653</a:t>
            </a:r>
          </a:p>
        </p:txBody>
      </p:sp>
    </p:spTree>
    <p:extLst>
      <p:ext uri="{BB962C8B-B14F-4D97-AF65-F5344CB8AC3E}">
        <p14:creationId xmlns:p14="http://schemas.microsoft.com/office/powerpoint/2010/main" val="76474873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sp>
        <p:nvSpPr>
          <p:cNvPr id="3" name="Rectangle 2"/>
          <p:cNvSpPr/>
          <p:nvPr/>
        </p:nvSpPr>
        <p:spPr>
          <a:xfrm>
            <a:off x="289302" y="951570"/>
            <a:ext cx="6096000" cy="1754326"/>
          </a:xfrm>
          <a:prstGeom prst="rect">
            <a:avLst/>
          </a:prstGeom>
        </p:spPr>
        <p:txBody>
          <a:bodyPr>
            <a:spAutoFit/>
          </a:bodyPr>
          <a:lstStyle/>
          <a:p>
            <a:r>
              <a:rPr lang="en-US" b="1" dirty="0"/>
              <a:t>Jan </a:t>
            </a:r>
            <a:r>
              <a:rPr lang="en-US" b="1" dirty="0" err="1"/>
              <a:t>Huyghen</a:t>
            </a:r>
            <a:r>
              <a:rPr lang="en-US" b="1" dirty="0"/>
              <a:t> van </a:t>
            </a:r>
            <a:r>
              <a:rPr lang="en-US" b="1" dirty="0" err="1"/>
              <a:t>Linschoten</a:t>
            </a:r>
            <a:r>
              <a:rPr lang="en-US" dirty="0"/>
              <a:t> (1563 – 8 February 1611) was </a:t>
            </a:r>
            <a:r>
              <a:rPr lang="en-US" dirty="0" smtClean="0"/>
              <a:t>a Dutch Protestant </a:t>
            </a:r>
            <a:r>
              <a:rPr lang="en-US" dirty="0"/>
              <a:t>merchant, </a:t>
            </a:r>
            <a:r>
              <a:rPr lang="en-US" dirty="0" smtClean="0"/>
              <a:t>traveler </a:t>
            </a:r>
            <a:r>
              <a:rPr lang="en-US" dirty="0"/>
              <a:t>and historian. He is credited with publishing important information about Asian trade, such as the navigational routes that enabled the passage to the elusive </a:t>
            </a:r>
            <a:r>
              <a:rPr lang="en-US" i="1" dirty="0"/>
              <a:t>East Indies</a:t>
            </a:r>
            <a:r>
              <a:rPr lang="en-US" dirty="0"/>
              <a:t> to be opened to </a:t>
            </a:r>
            <a:r>
              <a:rPr lang="en-US" dirty="0" smtClean="0"/>
              <a:t>the English </a:t>
            </a:r>
            <a:r>
              <a:rPr lang="en-US" dirty="0"/>
              <a:t>and </a:t>
            </a:r>
            <a:r>
              <a:rPr lang="en-US" dirty="0" smtClean="0"/>
              <a:t>the Dutch. </a:t>
            </a:r>
            <a:endParaRPr lang="en-US" dirty="0"/>
          </a:p>
        </p:txBody>
      </p:sp>
      <p:pic>
        <p:nvPicPr>
          <p:cNvPr id="18436" name="Picture 4" descr="http://covermct.files.wordpress.com/2013/03/jan-huyghen-van-linschoten-goa-16th-c-archite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77018"/>
            <a:ext cx="12192000" cy="368098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ts2.explicit.bing.net/th?id=H.4882605961447517&amp;pid=15.1&amp;H=185&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1351" y="480447"/>
            <a:ext cx="2370649" cy="274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196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sp>
        <p:nvSpPr>
          <p:cNvPr id="2" name="TextBox 1"/>
          <p:cNvSpPr txBox="1"/>
          <p:nvPr/>
        </p:nvSpPr>
        <p:spPr>
          <a:xfrm>
            <a:off x="325464" y="1208868"/>
            <a:ext cx="5892703" cy="3416320"/>
          </a:xfrm>
          <a:prstGeom prst="rect">
            <a:avLst/>
          </a:prstGeom>
          <a:noFill/>
        </p:spPr>
        <p:txBody>
          <a:bodyPr wrap="none" rtlCol="0">
            <a:spAutoFit/>
          </a:bodyPr>
          <a:lstStyle/>
          <a:p>
            <a:r>
              <a:rPr lang="en-US" dirty="0" smtClean="0"/>
              <a:t>1592</a:t>
            </a:r>
          </a:p>
          <a:p>
            <a:endParaRPr lang="en-US" dirty="0"/>
          </a:p>
          <a:p>
            <a:r>
              <a:rPr lang="en-US" dirty="0" err="1" smtClean="0"/>
              <a:t>Cornelis</a:t>
            </a:r>
            <a:r>
              <a:rPr lang="en-US" dirty="0" smtClean="0"/>
              <a:t> </a:t>
            </a:r>
            <a:r>
              <a:rPr lang="en-US" dirty="0"/>
              <a:t>de </a:t>
            </a:r>
            <a:r>
              <a:rPr lang="en-US" dirty="0" err="1"/>
              <a:t>Houtman</a:t>
            </a:r>
            <a:r>
              <a:rPr lang="en-US" dirty="0"/>
              <a:t> was sent </a:t>
            </a:r>
            <a:r>
              <a:rPr lang="en-US" dirty="0" smtClean="0"/>
              <a:t>by Amsterdam merchants</a:t>
            </a:r>
          </a:p>
          <a:p>
            <a:r>
              <a:rPr lang="en-US" dirty="0" smtClean="0"/>
              <a:t>to Lisbon </a:t>
            </a:r>
            <a:r>
              <a:rPr lang="en-US" dirty="0"/>
              <a:t>to discover as much information on </a:t>
            </a:r>
            <a:r>
              <a:rPr lang="en-US" dirty="0" smtClean="0"/>
              <a:t>the Spice</a:t>
            </a:r>
          </a:p>
          <a:p>
            <a:r>
              <a:rPr lang="en-US" dirty="0" smtClean="0"/>
              <a:t>Islands in Indonesia </a:t>
            </a:r>
            <a:r>
              <a:rPr lang="en-US" dirty="0"/>
              <a:t>as he could. At the same </a:t>
            </a:r>
            <a:r>
              <a:rPr lang="en-US" dirty="0" smtClean="0"/>
              <a:t>time</a:t>
            </a:r>
          </a:p>
          <a:p>
            <a:r>
              <a:rPr lang="en-US" dirty="0" smtClean="0"/>
              <a:t>he </a:t>
            </a:r>
            <a:r>
              <a:rPr lang="en-US" dirty="0"/>
              <a:t>returned to Amsterdam, </a:t>
            </a:r>
            <a:r>
              <a:rPr lang="en-US" dirty="0" smtClean="0"/>
              <a:t> Jan </a:t>
            </a:r>
            <a:r>
              <a:rPr lang="en-US" dirty="0" err="1" smtClean="0"/>
              <a:t>Huygen</a:t>
            </a:r>
            <a:r>
              <a:rPr lang="en-US" dirty="0" smtClean="0"/>
              <a:t> returned </a:t>
            </a:r>
            <a:r>
              <a:rPr lang="en-US" dirty="0"/>
              <a:t>from India</a:t>
            </a:r>
            <a:r>
              <a:rPr lang="en-US" dirty="0" smtClean="0"/>
              <a:t>.</a:t>
            </a:r>
          </a:p>
          <a:p>
            <a:endParaRPr lang="en-US" dirty="0"/>
          </a:p>
          <a:p>
            <a:r>
              <a:rPr lang="en-US" dirty="0" smtClean="0"/>
              <a:t>1595</a:t>
            </a:r>
          </a:p>
          <a:p>
            <a:endParaRPr lang="en-US" dirty="0"/>
          </a:p>
          <a:p>
            <a:r>
              <a:rPr lang="en-US" dirty="0" smtClean="0"/>
              <a:t>The </a:t>
            </a:r>
            <a:r>
              <a:rPr lang="en-US" dirty="0"/>
              <a:t>two merchants founded </a:t>
            </a:r>
            <a:r>
              <a:rPr lang="en-US" dirty="0" smtClean="0"/>
              <a:t>a company</a:t>
            </a:r>
          </a:p>
          <a:p>
            <a:r>
              <a:rPr lang="en-US" dirty="0" smtClean="0"/>
              <a:t>and sent four </a:t>
            </a:r>
            <a:r>
              <a:rPr lang="en-US" dirty="0"/>
              <a:t>ships </a:t>
            </a:r>
            <a:r>
              <a:rPr lang="en-US" dirty="0" smtClean="0"/>
              <a:t>to Asia.   The </a:t>
            </a:r>
            <a:r>
              <a:rPr lang="en-US" dirty="0"/>
              <a:t>ships </a:t>
            </a:r>
            <a:r>
              <a:rPr lang="en-US" dirty="0" smtClean="0"/>
              <a:t>arrived</a:t>
            </a:r>
          </a:p>
          <a:p>
            <a:r>
              <a:rPr lang="en-US" dirty="0" smtClean="0"/>
              <a:t>at a </a:t>
            </a:r>
            <a:r>
              <a:rPr lang="en-US" dirty="0"/>
              <a:t>northwestern port </a:t>
            </a:r>
            <a:r>
              <a:rPr lang="en-US" dirty="0" smtClean="0"/>
              <a:t>in Java. </a:t>
            </a:r>
            <a:endParaRPr lang="en-US" dirty="0"/>
          </a:p>
        </p:txBody>
      </p:sp>
      <p:pic>
        <p:nvPicPr>
          <p:cNvPr id="22532" name="Picture 4" descr="fort, voc,dutch east indies, oost indie, nederlands indie,makass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146" y="721644"/>
            <a:ext cx="5973833" cy="43907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51507" y="5239775"/>
            <a:ext cx="5006563" cy="923330"/>
          </a:xfrm>
          <a:prstGeom prst="rect">
            <a:avLst/>
          </a:prstGeom>
          <a:noFill/>
        </p:spPr>
        <p:txBody>
          <a:bodyPr wrap="none" rtlCol="0">
            <a:spAutoFit/>
          </a:bodyPr>
          <a:lstStyle/>
          <a:p>
            <a:r>
              <a:rPr lang="en-US" dirty="0" err="1" smtClean="0"/>
              <a:t>Makassa</a:t>
            </a:r>
            <a:r>
              <a:rPr lang="en-US" dirty="0" smtClean="0"/>
              <a:t> War:  Between Dutch East India Company</a:t>
            </a:r>
          </a:p>
          <a:p>
            <a:r>
              <a:rPr lang="en-US" dirty="0" smtClean="0"/>
              <a:t>and state of </a:t>
            </a:r>
            <a:r>
              <a:rPr lang="en-US" dirty="0" err="1" smtClean="0"/>
              <a:t>Makassa</a:t>
            </a:r>
            <a:r>
              <a:rPr lang="en-US" dirty="0" smtClean="0"/>
              <a:t> in Indonesia.  </a:t>
            </a:r>
            <a:r>
              <a:rPr lang="en-US" dirty="0" err="1" smtClean="0"/>
              <a:t>Makassa</a:t>
            </a:r>
            <a:r>
              <a:rPr lang="en-US" dirty="0" smtClean="0"/>
              <a:t> was</a:t>
            </a:r>
          </a:p>
          <a:p>
            <a:r>
              <a:rPr lang="en-US" dirty="0" smtClean="0"/>
              <a:t>one of the trade rivals to the Company.</a:t>
            </a:r>
            <a:endParaRPr lang="en-US" dirty="0"/>
          </a:p>
        </p:txBody>
      </p:sp>
    </p:spTree>
    <p:extLst>
      <p:ext uri="{BB962C8B-B14F-4D97-AF65-F5344CB8AC3E}">
        <p14:creationId xmlns:p14="http://schemas.microsoft.com/office/powerpoint/2010/main" val="29947922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98902"/>
          </a:xfrm>
          <a:solidFill>
            <a:srgbClr val="FFFF00"/>
          </a:solidFill>
        </p:spPr>
        <p:txBody>
          <a:bodyPr>
            <a:normAutofit fontScale="90000"/>
          </a:bodyPr>
          <a:lstStyle/>
          <a:p>
            <a:pPr algn="ctr"/>
            <a:r>
              <a:rPr lang="en-US" sz="3600" b="1" dirty="0" smtClean="0"/>
              <a:t>1500:  VENETIAN SPICE TRADE</a:t>
            </a:r>
            <a:br>
              <a:rPr lang="en-US" sz="3600" b="1" dirty="0" smtClean="0"/>
            </a:br>
            <a:r>
              <a:rPr lang="en-US" sz="3600" b="1" dirty="0" smtClean="0"/>
              <a:t>                      &amp; GOLD/SILVER RATIO TRADE</a:t>
            </a:r>
            <a:endParaRPr lang="en-US" sz="3600" b="1" dirty="0"/>
          </a:p>
        </p:txBody>
      </p:sp>
      <p:pic>
        <p:nvPicPr>
          <p:cNvPr id="3076" name="Picture 4" descr="http://www.keralacafe.com/all_about_kerala/images/image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2098" y="1898395"/>
            <a:ext cx="9189902" cy="495960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ts3.mm.bing.net/th?id=H.4985826877507082&amp;pid=15.1&amp;H=14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5900"/>
            <a:ext cx="3002098" cy="30021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903"/>
            <a:ext cx="12192000" cy="646331"/>
          </a:xfrm>
          <a:prstGeom prst="rect">
            <a:avLst/>
          </a:prstGeom>
          <a:solidFill>
            <a:srgbClr val="FFC000"/>
          </a:solidFill>
        </p:spPr>
        <p:txBody>
          <a:bodyPr wrap="square" rtlCol="0">
            <a:spAutoFit/>
          </a:bodyPr>
          <a:lstStyle/>
          <a:p>
            <a:pPr lvl="3"/>
            <a:r>
              <a:rPr lang="en-US" b="1" dirty="0" smtClean="0"/>
              <a:t>After the 1307 suppression of the Templars, Venice once again dominated the ratio trade up till 1500</a:t>
            </a:r>
          </a:p>
          <a:p>
            <a:pPr lvl="3" algn="ctr"/>
            <a:r>
              <a:rPr lang="en-US" b="1" dirty="0" smtClean="0"/>
              <a:t>and was again paramount in Europe.</a:t>
            </a:r>
            <a:endParaRPr lang="en-US" b="1" dirty="0"/>
          </a:p>
        </p:txBody>
      </p:sp>
    </p:spTree>
    <p:extLst>
      <p:ext uri="{BB962C8B-B14F-4D97-AF65-F5344CB8AC3E}">
        <p14:creationId xmlns:p14="http://schemas.microsoft.com/office/powerpoint/2010/main" val="11721713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sp>
        <p:nvSpPr>
          <p:cNvPr id="3" name="TextBox 2"/>
          <p:cNvSpPr txBox="1"/>
          <p:nvPr/>
        </p:nvSpPr>
        <p:spPr>
          <a:xfrm>
            <a:off x="137866" y="774916"/>
            <a:ext cx="12054134" cy="1569660"/>
          </a:xfrm>
          <a:prstGeom prst="rect">
            <a:avLst/>
          </a:prstGeom>
          <a:noFill/>
        </p:spPr>
        <p:txBody>
          <a:bodyPr wrap="none" rtlCol="0">
            <a:spAutoFit/>
          </a:bodyPr>
          <a:lstStyle/>
          <a:p>
            <a:pPr algn="ctr"/>
            <a:r>
              <a:rPr lang="en-US" sz="2400" dirty="0" smtClean="0"/>
              <a:t>THE DUTCH WARRED WITH THE PORTUGUESE OVER THE EASTERN TRADE FROM 1605 TO 1665.</a:t>
            </a:r>
          </a:p>
          <a:p>
            <a:pPr algn="ctr"/>
            <a:endParaRPr lang="en-US" sz="2400" dirty="0"/>
          </a:p>
          <a:p>
            <a:pPr algn="ctr"/>
            <a:r>
              <a:rPr lang="en-US" sz="2400" dirty="0" smtClean="0"/>
              <a:t>IT TOOK 60 YEARS TO DISPLACE THE PORTUGUESE AND SEIZE CONTROL</a:t>
            </a:r>
          </a:p>
          <a:p>
            <a:pPr algn="ctr"/>
            <a:r>
              <a:rPr lang="en-US" sz="2400" dirty="0" smtClean="0"/>
              <a:t>OVER THE EAST-WEST TRADE ROUTES AND GOLD/SILVER TRADE.</a:t>
            </a:r>
            <a:endParaRPr lang="en-US" sz="2400" dirty="0"/>
          </a:p>
        </p:txBody>
      </p:sp>
      <p:sp>
        <p:nvSpPr>
          <p:cNvPr id="4" name="Rectangle 3"/>
          <p:cNvSpPr/>
          <p:nvPr/>
        </p:nvSpPr>
        <p:spPr>
          <a:xfrm>
            <a:off x="137866" y="3408185"/>
            <a:ext cx="6096000" cy="923330"/>
          </a:xfrm>
          <a:prstGeom prst="rect">
            <a:avLst/>
          </a:prstGeom>
        </p:spPr>
        <p:txBody>
          <a:bodyPr>
            <a:spAutoFit/>
          </a:bodyPr>
          <a:lstStyle/>
          <a:p>
            <a:r>
              <a:rPr lang="en-US" dirty="0"/>
              <a:t>T</a:t>
            </a:r>
            <a:r>
              <a:rPr lang="en-US" dirty="0" smtClean="0"/>
              <a:t>he </a:t>
            </a:r>
            <a:r>
              <a:rPr lang="en-US" dirty="0"/>
              <a:t>Dutch companies </a:t>
            </a:r>
            <a:r>
              <a:rPr lang="en-US" dirty="0" smtClean="0"/>
              <a:t>invaded </a:t>
            </a:r>
            <a:r>
              <a:rPr lang="en-US" dirty="0"/>
              <a:t>Portuguese colonies in the Americas, Africa, India and the Far East. </a:t>
            </a:r>
            <a:r>
              <a:rPr lang="en-US" dirty="0" smtClean="0"/>
              <a:t>  Dutch eventually</a:t>
            </a:r>
          </a:p>
          <a:p>
            <a:r>
              <a:rPr lang="en-US" dirty="0" smtClean="0"/>
              <a:t>gained </a:t>
            </a:r>
            <a:r>
              <a:rPr lang="en-US" dirty="0"/>
              <a:t>an overseas empire </a:t>
            </a:r>
            <a:r>
              <a:rPr lang="en-US" dirty="0" smtClean="0"/>
              <a:t>and the  </a:t>
            </a:r>
            <a:r>
              <a:rPr lang="en-US" dirty="0"/>
              <a:t>control </a:t>
            </a:r>
            <a:r>
              <a:rPr lang="en-US" dirty="0" smtClean="0"/>
              <a:t>of trade.</a:t>
            </a:r>
            <a:endParaRPr lang="en-US" dirty="0"/>
          </a:p>
        </p:txBody>
      </p:sp>
      <p:pic>
        <p:nvPicPr>
          <p:cNvPr id="23556" name="Picture 4" descr="http://3.bp.blogspot.com/-NY9EXgXbXSw/Tay_KxVNlqI/AAAAAAAAGfE/QC0VFIwgpPs/s1600/Battle_of_Gibraltar_16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4305" y="2639045"/>
            <a:ext cx="5667214" cy="395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3319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sp>
        <p:nvSpPr>
          <p:cNvPr id="2" name="TextBox 1"/>
          <p:cNvSpPr txBox="1"/>
          <p:nvPr/>
        </p:nvSpPr>
        <p:spPr>
          <a:xfrm>
            <a:off x="0" y="720280"/>
            <a:ext cx="12192000" cy="830997"/>
          </a:xfrm>
          <a:prstGeom prst="rect">
            <a:avLst/>
          </a:prstGeom>
          <a:solidFill>
            <a:srgbClr val="FFC000"/>
          </a:solidFill>
        </p:spPr>
        <p:txBody>
          <a:bodyPr wrap="square" rtlCol="0">
            <a:spAutoFit/>
          </a:bodyPr>
          <a:lstStyle/>
          <a:p>
            <a:r>
              <a:rPr lang="en-US" sz="2400" dirty="0" smtClean="0"/>
              <a:t>THE GOLD/SILVER RATIO BETWEEN EAST AND WEST WORKED LIKE ELECTRIC VOLTAGE.</a:t>
            </a:r>
          </a:p>
          <a:p>
            <a:r>
              <a:rPr lang="en-US" sz="2400" dirty="0" smtClean="0"/>
              <a:t>IT </a:t>
            </a:r>
            <a:r>
              <a:rPr lang="en-US" sz="2400" dirty="0" smtClean="0"/>
              <a:t>SPURRED </a:t>
            </a:r>
            <a:r>
              <a:rPr lang="en-US" sz="2400" dirty="0" smtClean="0"/>
              <a:t>THE DISCOVERY OF AMERICA AND CAPE OF GOOD HOPE ROUTE TO INDIA.</a:t>
            </a:r>
            <a:endParaRPr lang="en-US" sz="2400" dirty="0"/>
          </a:p>
        </p:txBody>
      </p:sp>
      <p:sp>
        <p:nvSpPr>
          <p:cNvPr id="5" name="TextBox 4"/>
          <p:cNvSpPr txBox="1"/>
          <p:nvPr/>
        </p:nvSpPr>
        <p:spPr>
          <a:xfrm>
            <a:off x="1860994" y="4136290"/>
            <a:ext cx="8470011" cy="1938992"/>
          </a:xfrm>
          <a:prstGeom prst="rect">
            <a:avLst/>
          </a:prstGeom>
          <a:noFill/>
        </p:spPr>
        <p:txBody>
          <a:bodyPr wrap="none" rtlCol="0">
            <a:spAutoFit/>
          </a:bodyPr>
          <a:lstStyle/>
          <a:p>
            <a:r>
              <a:rPr lang="en-US" sz="2400" dirty="0" smtClean="0"/>
              <a:t>CALVINISM resulted in shattering the unity of the Church.</a:t>
            </a:r>
          </a:p>
          <a:p>
            <a:endParaRPr lang="en-US" sz="2400" dirty="0"/>
          </a:p>
          <a:p>
            <a:r>
              <a:rPr lang="en-US" sz="2400" dirty="0" smtClean="0"/>
              <a:t>CALVINISM supported new acceptable financial behaviors.</a:t>
            </a:r>
          </a:p>
          <a:p>
            <a:endParaRPr lang="en-US" sz="2400" dirty="0"/>
          </a:p>
          <a:p>
            <a:r>
              <a:rPr lang="en-US" sz="2400" dirty="0" smtClean="0"/>
              <a:t>Control of the gold/silver power shifted to the PROTESTANT lands. </a:t>
            </a:r>
            <a:endParaRPr lang="en-US" sz="2400" dirty="0"/>
          </a:p>
        </p:txBody>
      </p:sp>
      <p:sp>
        <p:nvSpPr>
          <p:cNvPr id="3" name="TextBox 2"/>
          <p:cNvSpPr txBox="1"/>
          <p:nvPr/>
        </p:nvSpPr>
        <p:spPr>
          <a:xfrm>
            <a:off x="283478" y="2679697"/>
            <a:ext cx="3155031" cy="646331"/>
          </a:xfrm>
          <a:prstGeom prst="rect">
            <a:avLst/>
          </a:prstGeom>
          <a:solidFill>
            <a:srgbClr val="CCFF99"/>
          </a:solidFill>
        </p:spPr>
        <p:txBody>
          <a:bodyPr wrap="none" rtlCol="0">
            <a:spAutoFit/>
          </a:bodyPr>
          <a:lstStyle/>
          <a:p>
            <a:r>
              <a:rPr lang="en-US" sz="3600" dirty="0" smtClean="0"/>
              <a:t>IN ADDITION…..</a:t>
            </a:r>
            <a:endParaRPr lang="en-US" sz="3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123" y="1684790"/>
            <a:ext cx="4517103" cy="2317987"/>
          </a:xfrm>
          <a:prstGeom prst="rect">
            <a:avLst/>
          </a:prstGeom>
        </p:spPr>
      </p:pic>
    </p:spTree>
    <p:extLst>
      <p:ext uri="{BB962C8B-B14F-4D97-AF65-F5344CB8AC3E}">
        <p14:creationId xmlns:p14="http://schemas.microsoft.com/office/powerpoint/2010/main" val="31634570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447" y="1132713"/>
            <a:ext cx="11453248" cy="5632311"/>
          </a:xfrm>
          <a:prstGeom prst="rect">
            <a:avLst/>
          </a:prstGeom>
        </p:spPr>
        <p:txBody>
          <a:bodyPr wrap="square">
            <a:spAutoFit/>
          </a:bodyPr>
          <a:lstStyle/>
          <a:p>
            <a:r>
              <a:rPr lang="en-US" dirty="0"/>
              <a:t>1.  How important was Calvinism for removing the Church's prohibition on charging interest without risk?</a:t>
            </a:r>
            <a:br>
              <a:rPr lang="en-US" dirty="0"/>
            </a:br>
            <a:r>
              <a:rPr lang="en-US" dirty="0"/>
              <a:t/>
            </a:r>
            <a:br>
              <a:rPr lang="en-US" dirty="0"/>
            </a:br>
            <a:r>
              <a:rPr lang="en-US" dirty="0"/>
              <a:t>2.  How important was the increase of gold and silver money from the Americas, flooding Europe, for removing the Church's prohibition on charging interest without risk?</a:t>
            </a:r>
            <a:br>
              <a:rPr lang="en-US" dirty="0"/>
            </a:br>
            <a:r>
              <a:rPr lang="en-US" dirty="0"/>
              <a:t/>
            </a:r>
            <a:br>
              <a:rPr lang="en-US" dirty="0"/>
            </a:br>
            <a:r>
              <a:rPr lang="en-US" dirty="0"/>
              <a:t>3.  What was happening in the banking establishments?  Was credit increasing?  </a:t>
            </a:r>
            <a:r>
              <a:rPr lang="en-US" dirty="0" smtClean="0"/>
              <a:t>In </a:t>
            </a:r>
            <a:r>
              <a:rPr lang="en-US" dirty="0"/>
              <a:t>Chapter 6, Stephen describes the </a:t>
            </a:r>
            <a:r>
              <a:rPr lang="en-US" b="1" u="sng" dirty="0"/>
              <a:t>Catholic </a:t>
            </a:r>
            <a:r>
              <a:rPr lang="en-US" dirty="0"/>
              <a:t>money lenders - the Fuggers, Welsers, Hochstetters.  </a:t>
            </a:r>
            <a:r>
              <a:rPr lang="en-US" dirty="0" smtClean="0"/>
              <a:t> He </a:t>
            </a:r>
            <a:r>
              <a:rPr lang="en-US" dirty="0"/>
              <a:t>mentions the Tuchers of Nuremberg which I believe were German </a:t>
            </a:r>
            <a:r>
              <a:rPr lang="en-US" dirty="0" smtClean="0"/>
              <a:t>protestants. </a:t>
            </a:r>
            <a:r>
              <a:rPr lang="en-US" dirty="0"/>
              <a:t>   How much lending in gold and silver versus credit did </a:t>
            </a:r>
            <a:r>
              <a:rPr lang="en-US" dirty="0" smtClean="0"/>
              <a:t>bankers </a:t>
            </a:r>
            <a:r>
              <a:rPr lang="en-US" dirty="0"/>
              <a:t>do? </a:t>
            </a:r>
            <a:endParaRPr lang="en-US" dirty="0" smtClean="0"/>
          </a:p>
          <a:p>
            <a:r>
              <a:rPr lang="en-US" dirty="0"/>
              <a:t/>
            </a:r>
            <a:br>
              <a:rPr lang="en-US" dirty="0"/>
            </a:br>
            <a:r>
              <a:rPr lang="en-US" dirty="0"/>
              <a:t>4.  What were the </a:t>
            </a:r>
            <a:r>
              <a:rPr lang="en-US" dirty="0" smtClean="0"/>
              <a:t>powerful </a:t>
            </a:r>
            <a:r>
              <a:rPr lang="en-US" dirty="0"/>
              <a:t>forces that forced the Church's ban on usury to be discredited?   </a:t>
            </a:r>
            <a:br>
              <a:rPr lang="en-US" dirty="0"/>
            </a:br>
            <a:r>
              <a:rPr lang="en-US" dirty="0"/>
              <a:t/>
            </a:r>
            <a:br>
              <a:rPr lang="en-US" dirty="0"/>
            </a:br>
            <a:r>
              <a:rPr lang="en-US" dirty="0"/>
              <a:t>In Chapter 7, Stephen writes:</a:t>
            </a:r>
            <a:br>
              <a:rPr lang="en-US" dirty="0"/>
            </a:br>
            <a:r>
              <a:rPr lang="en-US" dirty="0"/>
              <a:t/>
            </a:r>
            <a:br>
              <a:rPr lang="en-US" dirty="0"/>
            </a:br>
            <a:r>
              <a:rPr lang="en-US" dirty="0"/>
              <a:t>"With an increasingly powerful moneylending class, and the Church's moral power weakened by corruption, it was just a matter of time - and money - before the flood gates would be opened.  By 1516 the idea of a lending institution charging interest for its services had been widely accepted." </a:t>
            </a:r>
            <a:endParaRPr lang="en-US" dirty="0" smtClean="0"/>
          </a:p>
          <a:p>
            <a:endParaRPr lang="en-US" dirty="0"/>
          </a:p>
          <a:p>
            <a:r>
              <a:rPr lang="en-US" dirty="0" smtClean="0"/>
              <a:t>The </a:t>
            </a:r>
            <a:r>
              <a:rPr lang="en-US" dirty="0"/>
              <a:t>year 1516 is before the Protestant Reformation and Calvin's faith.   On the same page 188, Stephen notes that in 1515 the </a:t>
            </a:r>
            <a:r>
              <a:rPr lang="en-US" b="1" u="sng" dirty="0"/>
              <a:t>Fuggers financed John Eck </a:t>
            </a:r>
            <a:r>
              <a:rPr lang="en-US" dirty="0"/>
              <a:t>to argue his thesis allowing a certain type of usurious contract.   The bankers today fund similarly the themes they want put before the public.</a:t>
            </a:r>
          </a:p>
        </p:txBody>
      </p:sp>
      <p:sp>
        <p:nvSpPr>
          <p:cNvPr id="3"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sp>
        <p:nvSpPr>
          <p:cNvPr id="4" name="TextBox 3"/>
          <p:cNvSpPr txBox="1"/>
          <p:nvPr/>
        </p:nvSpPr>
        <p:spPr>
          <a:xfrm>
            <a:off x="0" y="480447"/>
            <a:ext cx="12192000" cy="523220"/>
          </a:xfrm>
          <a:prstGeom prst="rect">
            <a:avLst/>
          </a:prstGeom>
          <a:solidFill>
            <a:srgbClr val="FFFF66"/>
          </a:solidFill>
        </p:spPr>
        <p:txBody>
          <a:bodyPr wrap="square" rtlCol="0">
            <a:spAutoFit/>
          </a:bodyPr>
          <a:lstStyle/>
          <a:p>
            <a:pPr algn="ctr"/>
            <a:r>
              <a:rPr lang="en-US" sz="2800" dirty="0" smtClean="0"/>
              <a:t>QUESTIONS ABOUT THE RISE OF CAPITALISM</a:t>
            </a:r>
            <a:endParaRPr lang="en-US" sz="2800" dirty="0"/>
          </a:p>
        </p:txBody>
      </p:sp>
    </p:spTree>
    <p:extLst>
      <p:ext uri="{BB962C8B-B14F-4D97-AF65-F5344CB8AC3E}">
        <p14:creationId xmlns:p14="http://schemas.microsoft.com/office/powerpoint/2010/main" val="637790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955" y="1238845"/>
            <a:ext cx="6414448" cy="5324535"/>
          </a:xfrm>
          <a:prstGeom prst="rect">
            <a:avLst/>
          </a:prstGeom>
        </p:spPr>
        <p:txBody>
          <a:bodyPr wrap="square">
            <a:spAutoFit/>
          </a:bodyPr>
          <a:lstStyle/>
          <a:p>
            <a:r>
              <a:rPr lang="en-US" sz="2000" b="1" dirty="0">
                <a:hlinkClick r:id="rId2"/>
              </a:rPr>
              <a:t>Spread of Calvinism in Europe (by Alain R. </a:t>
            </a:r>
            <a:r>
              <a:rPr lang="en-US" sz="2000" b="1" dirty="0" err="1" smtClean="0">
                <a:hlinkClick r:id="rId2"/>
              </a:rPr>
              <a:t>Haudenschild</a:t>
            </a:r>
            <a:r>
              <a:rPr lang="en-US" sz="2000" b="1" dirty="0" smtClean="0">
                <a:hlinkClick r:id="rId2"/>
              </a:rPr>
              <a:t>, Christian minister </a:t>
            </a:r>
            <a:r>
              <a:rPr lang="en-US" sz="2000" b="1" smtClean="0">
                <a:hlinkClick r:id="rId2"/>
              </a:rPr>
              <a:t>and historian; </a:t>
            </a:r>
            <a:r>
              <a:rPr lang="en-US" sz="2000" b="1" dirty="0">
                <a:hlinkClick r:id="rId2"/>
              </a:rPr>
              <a:t>http://haudenschild-com.blogspot.com/)</a:t>
            </a:r>
            <a:endParaRPr lang="en-US" sz="2000" b="1" dirty="0"/>
          </a:p>
          <a:p>
            <a:r>
              <a:rPr lang="en-US" sz="2000" dirty="0" smtClean="0">
                <a:latin typeface="Times New Roman" panose="02020603050405020304" pitchFamily="18" charset="0"/>
                <a:ea typeface="Times New Roman" panose="02020603050405020304" pitchFamily="18" charset="0"/>
              </a:rPr>
              <a:t>Calvin </a:t>
            </a:r>
            <a:r>
              <a:rPr lang="en-US" sz="2000" dirty="0">
                <a:latin typeface="Times New Roman" panose="02020603050405020304" pitchFamily="18" charset="0"/>
                <a:ea typeface="Times New Roman" panose="02020603050405020304" pitchFamily="18" charset="0"/>
              </a:rPr>
              <a:t>did not want his belief to be restricted to just one area and he did not want Geneva to become a refuge place for fleeing Protestants.  The city was to be the heart that pumped Calvinism to all of Europe. This spread was to be based on a new educational system which was established in Geneva. Both primary and secondary schools were created and in 1559 the Academy was established which was to become the University of Geneva. Geneva was/is French speaking and Calvin spoke French.  It was expected that many French Huguenots (Calvinists in France were known as Huguenots) would head for the university to train as missionaries. This was the main task of the university. In 1559 it had 162 students. In 1564, it had over 1500 students. Most of these were foreign</a:t>
            </a:r>
            <a:endParaRPr lang="en-US" sz="2000" dirty="0"/>
          </a:p>
        </p:txBody>
      </p:sp>
      <p:sp>
        <p:nvSpPr>
          <p:cNvPr id="3" name="Title 1"/>
          <p:cNvSpPr txBox="1">
            <a:spLocks/>
          </p:cNvSpPr>
          <p:nvPr/>
        </p:nvSpPr>
        <p:spPr>
          <a:xfrm>
            <a:off x="0" y="0"/>
            <a:ext cx="12192000" cy="480447"/>
          </a:xfrm>
          <a:prstGeom prst="rect">
            <a:avLst/>
          </a:prstGeom>
          <a:solidFill>
            <a:srgbClr val="CCFF99"/>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t>RISE OF AMSTERDAM </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855" y="1028913"/>
            <a:ext cx="4714875" cy="5400675"/>
          </a:xfrm>
          <a:prstGeom prst="rect">
            <a:avLst/>
          </a:prstGeom>
        </p:spPr>
      </p:pic>
      <p:sp>
        <p:nvSpPr>
          <p:cNvPr id="5" name="Title 1"/>
          <p:cNvSpPr txBox="1">
            <a:spLocks/>
          </p:cNvSpPr>
          <p:nvPr/>
        </p:nvSpPr>
        <p:spPr>
          <a:xfrm>
            <a:off x="0" y="480447"/>
            <a:ext cx="12192000" cy="480447"/>
          </a:xfrm>
          <a:prstGeom prst="rect">
            <a:avLst/>
          </a:prstGeom>
          <a:solidFill>
            <a:srgbClr val="5FFF2D"/>
          </a:solidFill>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t>SPREAD OF CALVINISM</a:t>
            </a:r>
            <a:endParaRPr lang="en-US" sz="3600" dirty="0"/>
          </a:p>
        </p:txBody>
      </p:sp>
    </p:spTree>
    <p:extLst>
      <p:ext uri="{BB962C8B-B14F-4D97-AF65-F5344CB8AC3E}">
        <p14:creationId xmlns:p14="http://schemas.microsoft.com/office/powerpoint/2010/main" val="23990677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4372" y="2991173"/>
            <a:ext cx="1439818" cy="707886"/>
          </a:xfrm>
          <a:prstGeom prst="rect">
            <a:avLst/>
          </a:prstGeom>
          <a:noFill/>
        </p:spPr>
        <p:txBody>
          <a:bodyPr wrap="none" rtlCol="0">
            <a:spAutoFit/>
          </a:bodyPr>
          <a:lstStyle/>
          <a:p>
            <a:r>
              <a:rPr lang="en-US" sz="4000" b="1" dirty="0" smtClean="0"/>
              <a:t>Q &amp; A</a:t>
            </a:r>
            <a:endParaRPr lang="en-US" sz="4000" b="1" dirty="0"/>
          </a:p>
        </p:txBody>
      </p:sp>
    </p:spTree>
    <p:extLst>
      <p:ext uri="{BB962C8B-B14F-4D97-AF65-F5344CB8AC3E}">
        <p14:creationId xmlns:p14="http://schemas.microsoft.com/office/powerpoint/2010/main" val="21468265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04434"/>
          </a:xfrm>
          <a:solidFill>
            <a:srgbClr val="FFFF00"/>
          </a:solidFill>
        </p:spPr>
        <p:txBody>
          <a:bodyPr>
            <a:normAutofit/>
          </a:bodyPr>
          <a:lstStyle/>
          <a:p>
            <a:pPr algn="ctr"/>
            <a:r>
              <a:rPr lang="en-US" sz="3600" b="1" dirty="0" smtClean="0"/>
              <a:t>1500 VENICE</a:t>
            </a:r>
            <a:endParaRPr lang="en-US" sz="3600" b="1" dirty="0"/>
          </a:p>
        </p:txBody>
      </p:sp>
      <p:sp>
        <p:nvSpPr>
          <p:cNvPr id="5" name="TextBox 4"/>
          <p:cNvSpPr txBox="1"/>
          <p:nvPr/>
        </p:nvSpPr>
        <p:spPr>
          <a:xfrm>
            <a:off x="0" y="604434"/>
            <a:ext cx="12192000" cy="1200329"/>
          </a:xfrm>
          <a:prstGeom prst="rect">
            <a:avLst/>
          </a:prstGeom>
          <a:solidFill>
            <a:srgbClr val="FFC000"/>
          </a:solidFill>
        </p:spPr>
        <p:txBody>
          <a:bodyPr wrap="square" rtlCol="0">
            <a:spAutoFit/>
          </a:bodyPr>
          <a:lstStyle/>
          <a:p>
            <a:pPr algn="ctr"/>
            <a:endParaRPr lang="en-US" sz="2400" dirty="0" smtClean="0"/>
          </a:p>
          <a:p>
            <a:pPr algn="ctr"/>
            <a:r>
              <a:rPr lang="en-US" sz="2400" dirty="0" smtClean="0"/>
              <a:t>1204 -- VENICE RECEIVED HALF THE SPOIL OF THE PLUNDER OF CONSTANTINOPLE</a:t>
            </a:r>
          </a:p>
          <a:p>
            <a:pPr algn="ctr"/>
            <a:endParaRPr lang="en-US" sz="2400" dirty="0"/>
          </a:p>
        </p:txBody>
      </p:sp>
      <p:pic>
        <p:nvPicPr>
          <p:cNvPr id="4098" name="Picture 2" descr="http://www.platos-academy.com/photos/archives/fourth_crusa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1386"/>
            <a:ext cx="5935851" cy="50466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633275" y="2417736"/>
            <a:ext cx="5558725" cy="1938992"/>
          </a:xfrm>
          <a:prstGeom prst="rect">
            <a:avLst/>
          </a:prstGeom>
          <a:noFill/>
        </p:spPr>
        <p:txBody>
          <a:bodyPr wrap="square" rtlCol="0">
            <a:spAutoFit/>
          </a:bodyPr>
          <a:lstStyle/>
          <a:p>
            <a:r>
              <a:rPr lang="en-US" sz="2000" dirty="0" smtClean="0"/>
              <a:t>“The plunder of Constantinople by the Venetians and other of the Crusaders probably transferred more metallic wealth to western Europe than all the commerce of the centuries that preceded it.”  William Jacobs,</a:t>
            </a:r>
          </a:p>
          <a:p>
            <a:r>
              <a:rPr lang="en-US" sz="2000" dirty="0" smtClean="0"/>
              <a:t>THE PRECIOUS METALS, 1831, p. 354</a:t>
            </a:r>
            <a:endParaRPr lang="en-US" sz="2000" dirty="0"/>
          </a:p>
        </p:txBody>
      </p:sp>
    </p:spTree>
    <p:extLst>
      <p:ext uri="{BB962C8B-B14F-4D97-AF65-F5344CB8AC3E}">
        <p14:creationId xmlns:p14="http://schemas.microsoft.com/office/powerpoint/2010/main" val="22986408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489179"/>
          </a:xfrm>
          <a:solidFill>
            <a:srgbClr val="FFFF00"/>
          </a:solidFill>
        </p:spPr>
        <p:txBody>
          <a:bodyPr>
            <a:normAutofit/>
          </a:bodyPr>
          <a:lstStyle/>
          <a:p>
            <a:pPr algn="ctr"/>
            <a:r>
              <a:rPr lang="en-US" sz="2800" dirty="0" smtClean="0"/>
              <a:t>THE COMMERCIAL REVOLUTION OF THE 13</a:t>
            </a:r>
            <a:r>
              <a:rPr lang="en-US" sz="2800" baseline="30000" dirty="0" smtClean="0"/>
              <a:t>TH</a:t>
            </a:r>
            <a:r>
              <a:rPr lang="en-US" sz="2800" dirty="0" smtClean="0"/>
              <a:t> CENTURY: 1160 - 1330</a:t>
            </a:r>
            <a:endParaRPr lang="en-US" sz="2800" dirty="0"/>
          </a:p>
        </p:txBody>
      </p:sp>
      <p:sp>
        <p:nvSpPr>
          <p:cNvPr id="6" name="Content Placeholder 2"/>
          <p:cNvSpPr txBox="1">
            <a:spLocks/>
          </p:cNvSpPr>
          <p:nvPr/>
        </p:nvSpPr>
        <p:spPr>
          <a:xfrm>
            <a:off x="0" y="489178"/>
            <a:ext cx="12192000" cy="2827459"/>
          </a:xfrm>
          <a:prstGeom prst="rect">
            <a:avLst/>
          </a:prstGeom>
          <a:solidFill>
            <a:srgbClr val="FFFF99"/>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smtClean="0"/>
              <a:t>THE REVOLUTION IN MONEY</a:t>
            </a:r>
          </a:p>
          <a:p>
            <a:pPr marL="0" indent="0" algn="ctr">
              <a:spcBef>
                <a:spcPts val="0"/>
              </a:spcBef>
              <a:buNone/>
            </a:pPr>
            <a:endParaRPr lang="en-US" dirty="0"/>
          </a:p>
          <a:p>
            <a:pPr marL="0" indent="0">
              <a:spcBef>
                <a:spcPts val="0"/>
              </a:spcBef>
              <a:buNone/>
            </a:pPr>
            <a:r>
              <a:rPr lang="en-US" dirty="0" smtClean="0"/>
              <a:t>“The flow of silver around Europe </a:t>
            </a:r>
            <a:r>
              <a:rPr lang="en-US" u="sng" dirty="0" smtClean="0"/>
              <a:t>from the mining-areas </a:t>
            </a:r>
            <a:r>
              <a:rPr lang="en-US" dirty="0" smtClean="0"/>
              <a:t>to the ports</a:t>
            </a:r>
          </a:p>
          <a:p>
            <a:pPr marL="0" indent="0">
              <a:spcBef>
                <a:spcPts val="0"/>
              </a:spcBef>
              <a:buNone/>
            </a:pPr>
            <a:r>
              <a:rPr lang="en-US" dirty="0"/>
              <a:t>b</a:t>
            </a:r>
            <a:r>
              <a:rPr lang="en-US" dirty="0" smtClean="0"/>
              <a:t>y which it left Europe for the Levant was …. diffusion into the countryside and re-concentration in the towns…  those of political importance where the nobility increasingly congregated.”</a:t>
            </a:r>
            <a:endParaRPr lang="en-US" sz="3200" dirty="0" smtClean="0"/>
          </a:p>
          <a:p>
            <a:pPr marL="0" indent="0">
              <a:spcBef>
                <a:spcPts val="0"/>
              </a:spcBef>
              <a:buNone/>
            </a:pPr>
            <a:r>
              <a:rPr lang="en-US" sz="3200" dirty="0" smtClean="0"/>
              <a:t>		</a:t>
            </a:r>
            <a:r>
              <a:rPr lang="en-US" sz="2400" i="1" dirty="0" smtClean="0"/>
              <a:t>Peter </a:t>
            </a:r>
            <a:r>
              <a:rPr lang="en-US" sz="2400" i="1" dirty="0" err="1" smtClean="0"/>
              <a:t>Spufford</a:t>
            </a:r>
            <a:r>
              <a:rPr lang="en-US" sz="2400" i="1" dirty="0" smtClean="0"/>
              <a:t>, MONEY AND ITS USE IN MEDIEVAL EUROPE, p. 249</a:t>
            </a:r>
            <a:endParaRPr lang="en-US" sz="2000" i="1" dirty="0" smtClean="0"/>
          </a:p>
          <a:p>
            <a:pPr marL="0" indent="0" algn="ctr">
              <a:spcBef>
                <a:spcPts val="0"/>
              </a:spcBef>
              <a:buNone/>
            </a:pPr>
            <a:endParaRPr lang="en-US" sz="4000" i="1" dirty="0"/>
          </a:p>
        </p:txBody>
      </p:sp>
      <p:pic>
        <p:nvPicPr>
          <p:cNvPr id="5122" name="Picture 2" descr="http://2.bp.blogspot.com/-SkhLdAvqAnY/UYEjjnJ23DI/AAAAAAAAAIc/mGwiI2iKvEc/s320/Renaissance+dancers+3-col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16636"/>
            <a:ext cx="4556502" cy="355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353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8800"/>
            <a:ext cx="12192000" cy="681925"/>
          </a:xfrm>
          <a:solidFill>
            <a:srgbClr val="FFC000"/>
          </a:solidFill>
        </p:spPr>
        <p:txBody>
          <a:bodyPr>
            <a:normAutofit fontScale="90000"/>
          </a:bodyPr>
          <a:lstStyle/>
          <a:p>
            <a:pPr algn="ctr"/>
            <a:r>
              <a:rPr lang="en-US" sz="2000" b="1" dirty="0" smtClean="0"/>
              <a:t>BOURGEOISIE</a:t>
            </a:r>
            <a:r>
              <a:rPr lang="en-US" sz="3200" b="1" dirty="0" smtClean="0"/>
              <a:t>:  </a:t>
            </a:r>
            <a:r>
              <a:rPr lang="en-US" sz="2000" b="1" dirty="0" smtClean="0"/>
              <a:t>DEVELOPMENT OF MERCHANT AND ARTISAN CLASS IN FREE TOWNS,</a:t>
            </a:r>
            <a:br>
              <a:rPr lang="en-US" sz="2000" b="1" dirty="0" smtClean="0"/>
            </a:br>
            <a:r>
              <a:rPr lang="en-US" sz="2000" b="1" dirty="0" smtClean="0"/>
              <a:t>DUE TO COMMERCIAL REVIVAL</a:t>
            </a:r>
            <a:endParaRPr lang="en-US" sz="2000" b="1" dirty="0"/>
          </a:p>
        </p:txBody>
      </p:sp>
      <p:pic>
        <p:nvPicPr>
          <p:cNvPr id="6146" name="Picture 2" descr="http://www.renaissanceastrology.com/images/holbeingisz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10346"/>
            <a:ext cx="4835196" cy="544765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medieval-spell.com/Images/Medieval-Merchants/Medieval-Merchants-Lev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609" y="1944423"/>
            <a:ext cx="4726391" cy="491357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0"/>
            <a:ext cx="12192000" cy="489179"/>
          </a:xfrm>
          <a:prstGeom prst="rect">
            <a:avLst/>
          </a:prstGeom>
          <a:solidFill>
            <a:srgbClr val="FFFF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smtClean="0"/>
              <a:t>THE COMMERCIAL REVOLUTION OF THE 13</a:t>
            </a:r>
            <a:r>
              <a:rPr lang="en-US" sz="2800" baseline="30000" dirty="0" smtClean="0"/>
              <a:t>TH</a:t>
            </a:r>
            <a:r>
              <a:rPr lang="en-US" sz="2800" dirty="0" smtClean="0"/>
              <a:t> CENTURY: 1160 - 1330</a:t>
            </a:r>
            <a:endParaRPr lang="en-US" sz="2800" dirty="0"/>
          </a:p>
        </p:txBody>
      </p:sp>
    </p:spTree>
    <p:extLst>
      <p:ext uri="{BB962C8B-B14F-4D97-AF65-F5344CB8AC3E}">
        <p14:creationId xmlns:p14="http://schemas.microsoft.com/office/powerpoint/2010/main" val="2695231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1450</TotalTime>
  <Words>3725</Words>
  <Application>Microsoft Office PowerPoint</Application>
  <PresentationFormat>Widescreen</PresentationFormat>
  <Paragraphs>510</Paragraphs>
  <Slides>64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Calibri</vt:lpstr>
      <vt:lpstr>Calibri Light</vt:lpstr>
      <vt:lpstr>Times New Roman</vt:lpstr>
      <vt:lpstr>Office Theme</vt:lpstr>
      <vt:lpstr>    The Lost Science of Money   </vt:lpstr>
      <vt:lpstr>THEMES OF LOST SCIENCE OF MONEY BOOK</vt:lpstr>
      <vt:lpstr>PARTS OF PRESENTATION</vt:lpstr>
      <vt:lpstr>PART 1</vt:lpstr>
      <vt:lpstr>PowerPoint Presentation</vt:lpstr>
      <vt:lpstr>1500:  VENETIAN SPICE TRADE                       &amp; GOLD/SILVER RATIO TRADE</vt:lpstr>
      <vt:lpstr>1500 VENICE</vt:lpstr>
      <vt:lpstr>THE COMMERCIAL REVOLUTION OF THE 13TH CENTURY: 1160 - 1330</vt:lpstr>
      <vt:lpstr>BOURGEOISIE:  DEVELOPMENT OF MERCHANT AND ARTISAN CLASS IN FREE TOWNS, DUE TO COMMERCIAL REVIVAL</vt:lpstr>
      <vt:lpstr>THE COMMERCIAL REVOLUTION OF THE 13TH CENTURY: 1160 - 1330</vt:lpstr>
      <vt:lpstr>PowerPoint Presentation</vt:lpstr>
      <vt:lpstr>PART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vt:lpstr>
      <vt:lpstr>SPAIN:  PLUNDER OF AMERICA</vt:lpstr>
      <vt:lpstr>SPAIN:  PLUNDER OF AMERICA</vt:lpstr>
      <vt:lpstr>PowerPoint Presentation</vt:lpstr>
      <vt:lpstr>PowerPoint Presentation</vt:lpstr>
      <vt:lpstr>PART 4</vt:lpstr>
      <vt:lpstr>RENAISSANCE OF THE NORTH</vt:lpstr>
      <vt:lpstr>RENAISSANCE OF THE NORTH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5</vt:lpstr>
      <vt:lpstr> PORTUGAL:  CAPE ROUTE SHATTERS TRADE RELATIONS </vt:lpstr>
      <vt:lpstr> PORTUGAL:  CAPE ROUTE SHATTERS TRADE RELATIONS </vt:lpstr>
      <vt:lpstr> PORTUGAL:  CAPE ROUTE SHATTERS TRADE RELATIONS </vt:lpstr>
      <vt:lpstr> PORTUGAL:  CAPE ROUTE SHATTERS TRADE RELATIONS </vt:lpstr>
      <vt:lpstr> PORTUGAL:  CAPE ROUTE SHATTERS TRADE RELATIONS </vt:lpstr>
      <vt:lpstr> PORTUGAL:  CAPE ROUTE SHATTERS TRADE RELATIONS </vt:lpstr>
      <vt:lpstr> PORTUGAL:  CAPE ROUTE SHATTERS TRADE RELATIONS </vt:lpstr>
      <vt:lpstr> PORTUGAL:  CAPE ROUTE SHATTERS TRADE RELATIONS </vt:lpstr>
      <vt:lpstr> PORTUGAL:  CAPE ROUTE SHATTERS TRADE RELATIONS </vt:lpstr>
      <vt:lpstr> PORTUGAL:  CAPE ROUTE SHATTERS TRADE RELATIONS </vt:lpstr>
      <vt:lpstr>Part 6</vt:lpstr>
      <vt:lpstr>RISE OF ANTWERP</vt:lpstr>
      <vt:lpstr>RISE OF ANTWERP</vt:lpstr>
      <vt:lpstr>RISE OF ANTWERP</vt:lpstr>
      <vt:lpstr>PART 7</vt:lpstr>
      <vt:lpstr>RISE OF AMSTERDAM </vt:lpstr>
      <vt:lpstr>RISE OF AMSTERDAM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Lost Science of Money   </dc:title>
  <dc:creator>Sue Peters</dc:creator>
  <cp:lastModifiedBy>Sue Peters</cp:lastModifiedBy>
  <cp:revision>212</cp:revision>
  <dcterms:created xsi:type="dcterms:W3CDTF">2014-01-18T08:05:29Z</dcterms:created>
  <dcterms:modified xsi:type="dcterms:W3CDTF">2017-09-02T12:37:11Z</dcterms:modified>
</cp:coreProperties>
</file>