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71" r:id="rId6"/>
    <p:sldId id="273" r:id="rId7"/>
    <p:sldId id="285" r:id="rId8"/>
    <p:sldId id="270" r:id="rId9"/>
    <p:sldId id="281" r:id="rId10"/>
    <p:sldId id="286" r:id="rId11"/>
    <p:sldId id="272" r:id="rId12"/>
    <p:sldId id="282" r:id="rId13"/>
    <p:sldId id="283" r:id="rId14"/>
    <p:sldId id="284" r:id="rId15"/>
    <p:sldId id="264" r:id="rId16"/>
    <p:sldId id="275" r:id="rId17"/>
    <p:sldId id="276" r:id="rId18"/>
    <p:sldId id="269" r:id="rId19"/>
    <p:sldId id="277" r:id="rId20"/>
    <p:sldId id="278" r:id="rId21"/>
    <p:sldId id="279" r:id="rId22"/>
    <p:sldId id="280" r:id="rId23"/>
    <p:sldId id="265" r:id="rId24"/>
    <p:sldId id="287" r:id="rId25"/>
    <p:sldId id="289" r:id="rId26"/>
    <p:sldId id="290" r:id="rId27"/>
    <p:sldId id="266" r:id="rId28"/>
    <p:sldId id="293" r:id="rId29"/>
    <p:sldId id="294" r:id="rId30"/>
    <p:sldId id="295" r:id="rId31"/>
    <p:sldId id="296" r:id="rId32"/>
    <p:sldId id="298" r:id="rId33"/>
    <p:sldId id="267" r:id="rId34"/>
    <p:sldId id="299" r:id="rId35"/>
    <p:sldId id="300" r:id="rId36"/>
    <p:sldId id="288" r:id="rId37"/>
    <p:sldId id="302" r:id="rId38"/>
    <p:sldId id="268" r:id="rId39"/>
    <p:sldId id="301" r:id="rId40"/>
    <p:sldId id="305" r:id="rId41"/>
    <p:sldId id="306" r:id="rId42"/>
    <p:sldId id="307" r:id="rId43"/>
    <p:sldId id="308" r:id="rId44"/>
    <p:sldId id="309" r:id="rId45"/>
    <p:sldId id="310" r:id="rId46"/>
    <p:sldId id="312" r:id="rId47"/>
    <p:sldId id="311" r:id="rId48"/>
    <p:sldId id="313" r:id="rId49"/>
    <p:sldId id="25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CCFF"/>
    <a:srgbClr val="99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p:normalViewPr>
  <p:slideViewPr>
    <p:cSldViewPr snapToGrid="0">
      <p:cViewPr varScale="1">
        <p:scale>
          <a:sx n="65" d="100"/>
          <a:sy n="65" d="100"/>
        </p:scale>
        <p:origin x="1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5BC735C-6DEC-4B10-941A-B000157A6136}"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22960-0A48-43DC-87E8-AE0B826B3AFF}" type="slidenum">
              <a:rPr lang="en-US" smtClean="0"/>
              <a:t>‹#›</a:t>
            </a:fld>
            <a:endParaRPr lang="en-US"/>
          </a:p>
        </p:txBody>
      </p:sp>
    </p:spTree>
    <p:extLst>
      <p:ext uri="{BB962C8B-B14F-4D97-AF65-F5344CB8AC3E}">
        <p14:creationId xmlns:p14="http://schemas.microsoft.com/office/powerpoint/2010/main" val="975702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C735C-6DEC-4B10-941A-B000157A6136}"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22960-0A48-43DC-87E8-AE0B826B3AFF}" type="slidenum">
              <a:rPr lang="en-US" smtClean="0"/>
              <a:t>‹#›</a:t>
            </a:fld>
            <a:endParaRPr lang="en-US"/>
          </a:p>
        </p:txBody>
      </p:sp>
    </p:spTree>
    <p:extLst>
      <p:ext uri="{BB962C8B-B14F-4D97-AF65-F5344CB8AC3E}">
        <p14:creationId xmlns:p14="http://schemas.microsoft.com/office/powerpoint/2010/main" val="75470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C735C-6DEC-4B10-941A-B000157A6136}"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22960-0A48-43DC-87E8-AE0B826B3AFF}" type="slidenum">
              <a:rPr lang="en-US" smtClean="0"/>
              <a:t>‹#›</a:t>
            </a:fld>
            <a:endParaRPr lang="en-US"/>
          </a:p>
        </p:txBody>
      </p:sp>
    </p:spTree>
    <p:extLst>
      <p:ext uri="{BB962C8B-B14F-4D97-AF65-F5344CB8AC3E}">
        <p14:creationId xmlns:p14="http://schemas.microsoft.com/office/powerpoint/2010/main" val="11479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BC735C-6DEC-4B10-941A-B000157A6136}"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22960-0A48-43DC-87E8-AE0B826B3AFF}" type="slidenum">
              <a:rPr lang="en-US" smtClean="0"/>
              <a:t>‹#›</a:t>
            </a:fld>
            <a:endParaRPr lang="en-US"/>
          </a:p>
        </p:txBody>
      </p:sp>
    </p:spTree>
    <p:extLst>
      <p:ext uri="{BB962C8B-B14F-4D97-AF65-F5344CB8AC3E}">
        <p14:creationId xmlns:p14="http://schemas.microsoft.com/office/powerpoint/2010/main" val="64045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BC735C-6DEC-4B10-941A-B000157A6136}" type="datetimeFigureOut">
              <a:rPr lang="en-US" smtClean="0"/>
              <a:t>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122960-0A48-43DC-87E8-AE0B826B3AFF}" type="slidenum">
              <a:rPr lang="en-US" smtClean="0"/>
              <a:t>‹#›</a:t>
            </a:fld>
            <a:endParaRPr lang="en-US"/>
          </a:p>
        </p:txBody>
      </p:sp>
    </p:spTree>
    <p:extLst>
      <p:ext uri="{BB962C8B-B14F-4D97-AF65-F5344CB8AC3E}">
        <p14:creationId xmlns:p14="http://schemas.microsoft.com/office/powerpoint/2010/main" val="324663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BC735C-6DEC-4B10-941A-B000157A6136}" type="datetimeFigureOut">
              <a:rPr lang="en-US" smtClean="0"/>
              <a:t>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22960-0A48-43DC-87E8-AE0B826B3AFF}" type="slidenum">
              <a:rPr lang="en-US" smtClean="0"/>
              <a:t>‹#›</a:t>
            </a:fld>
            <a:endParaRPr lang="en-US"/>
          </a:p>
        </p:txBody>
      </p:sp>
    </p:spTree>
    <p:extLst>
      <p:ext uri="{BB962C8B-B14F-4D97-AF65-F5344CB8AC3E}">
        <p14:creationId xmlns:p14="http://schemas.microsoft.com/office/powerpoint/2010/main" val="3920420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5BC735C-6DEC-4B10-941A-B000157A6136}" type="datetimeFigureOut">
              <a:rPr lang="en-US" smtClean="0"/>
              <a:t>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122960-0A48-43DC-87E8-AE0B826B3AFF}" type="slidenum">
              <a:rPr lang="en-US" smtClean="0"/>
              <a:t>‹#›</a:t>
            </a:fld>
            <a:endParaRPr lang="en-US"/>
          </a:p>
        </p:txBody>
      </p:sp>
    </p:spTree>
    <p:extLst>
      <p:ext uri="{BB962C8B-B14F-4D97-AF65-F5344CB8AC3E}">
        <p14:creationId xmlns:p14="http://schemas.microsoft.com/office/powerpoint/2010/main" val="3737130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BC735C-6DEC-4B10-941A-B000157A6136}" type="datetimeFigureOut">
              <a:rPr lang="en-US" smtClean="0"/>
              <a:t>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122960-0A48-43DC-87E8-AE0B826B3AFF}" type="slidenum">
              <a:rPr lang="en-US" smtClean="0"/>
              <a:t>‹#›</a:t>
            </a:fld>
            <a:endParaRPr lang="en-US"/>
          </a:p>
        </p:txBody>
      </p:sp>
    </p:spTree>
    <p:extLst>
      <p:ext uri="{BB962C8B-B14F-4D97-AF65-F5344CB8AC3E}">
        <p14:creationId xmlns:p14="http://schemas.microsoft.com/office/powerpoint/2010/main" val="1360497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BC735C-6DEC-4B10-941A-B000157A6136}" type="datetimeFigureOut">
              <a:rPr lang="en-US" smtClean="0"/>
              <a:t>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122960-0A48-43DC-87E8-AE0B826B3AFF}" type="slidenum">
              <a:rPr lang="en-US" smtClean="0"/>
              <a:t>‹#›</a:t>
            </a:fld>
            <a:endParaRPr lang="en-US"/>
          </a:p>
        </p:txBody>
      </p:sp>
    </p:spTree>
    <p:extLst>
      <p:ext uri="{BB962C8B-B14F-4D97-AF65-F5344CB8AC3E}">
        <p14:creationId xmlns:p14="http://schemas.microsoft.com/office/powerpoint/2010/main" val="1628965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C735C-6DEC-4B10-941A-B000157A6136}" type="datetimeFigureOut">
              <a:rPr lang="en-US" smtClean="0"/>
              <a:t>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22960-0A48-43DC-87E8-AE0B826B3AFF}" type="slidenum">
              <a:rPr lang="en-US" smtClean="0"/>
              <a:t>‹#›</a:t>
            </a:fld>
            <a:endParaRPr lang="en-US"/>
          </a:p>
        </p:txBody>
      </p:sp>
    </p:spTree>
    <p:extLst>
      <p:ext uri="{BB962C8B-B14F-4D97-AF65-F5344CB8AC3E}">
        <p14:creationId xmlns:p14="http://schemas.microsoft.com/office/powerpoint/2010/main" val="352590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BC735C-6DEC-4B10-941A-B000157A6136}" type="datetimeFigureOut">
              <a:rPr lang="en-US" smtClean="0"/>
              <a:t>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122960-0A48-43DC-87E8-AE0B826B3AFF}" type="slidenum">
              <a:rPr lang="en-US" smtClean="0"/>
              <a:t>‹#›</a:t>
            </a:fld>
            <a:endParaRPr lang="en-US"/>
          </a:p>
        </p:txBody>
      </p:sp>
    </p:spTree>
    <p:extLst>
      <p:ext uri="{BB962C8B-B14F-4D97-AF65-F5344CB8AC3E}">
        <p14:creationId xmlns:p14="http://schemas.microsoft.com/office/powerpoint/2010/main" val="1801138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C735C-6DEC-4B10-941A-B000157A6136}" type="datetimeFigureOut">
              <a:rPr lang="en-US" smtClean="0"/>
              <a:t>2/1/2014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122960-0A48-43DC-87E8-AE0B826B3AFF}" type="slidenum">
              <a:rPr lang="en-US" smtClean="0"/>
              <a:t>‹#›</a:t>
            </a:fld>
            <a:endParaRPr lang="en-US"/>
          </a:p>
        </p:txBody>
      </p:sp>
    </p:spTree>
    <p:extLst>
      <p:ext uri="{BB962C8B-B14F-4D97-AF65-F5344CB8AC3E}">
        <p14:creationId xmlns:p14="http://schemas.microsoft.com/office/powerpoint/2010/main" val="2712177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Byzantine_Empire" TargetMode="External"/><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hyperlink" Target="https://en.wikipedia.org/wiki/First_Crusade" TargetMode="External"/><Relationship Id="rId4" Type="http://schemas.openxmlformats.org/officeDocument/2006/relationships/hyperlink" Target="https://en.wikipedia.org/wiki/Sultanate_of_R%C3%BB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Radhanites"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56.jpeg"/></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969909"/>
            <a:ext cx="12192000" cy="1370336"/>
          </a:xfrm>
          <a:solidFill>
            <a:srgbClr val="FFFFCC"/>
          </a:solidFill>
        </p:spPr>
        <p:txBody>
          <a:bodyPr>
            <a:normAutofit lnSpcReduction="10000"/>
          </a:bodyPr>
          <a:lstStyle/>
          <a:p>
            <a:r>
              <a:rPr lang="en-US" sz="2800" b="1" dirty="0" smtClean="0"/>
              <a:t>CHAPTER 5:</a:t>
            </a:r>
          </a:p>
          <a:p>
            <a:r>
              <a:rPr lang="en-US" sz="2800" b="1" dirty="0" smtClean="0"/>
              <a:t>THE CRUSADES END BYZANTIUM’S MONETARY DOMINATION:</a:t>
            </a:r>
          </a:p>
          <a:p>
            <a:r>
              <a:rPr lang="en-US" sz="2800" b="1" dirty="0" smtClean="0"/>
              <a:t>ALLOW MONETARY REBIRTH</a:t>
            </a:r>
            <a:endParaRPr lang="en-US" sz="2800" b="1" dirty="0"/>
          </a:p>
          <a:p>
            <a:endParaRPr lang="en-US" sz="2800" b="1" dirty="0" smtClean="0"/>
          </a:p>
          <a:p>
            <a:endParaRPr lang="en-US" sz="2800" b="1" dirty="0"/>
          </a:p>
        </p:txBody>
      </p:sp>
      <p:sp>
        <p:nvSpPr>
          <p:cNvPr id="4" name="Title 3"/>
          <p:cNvSpPr>
            <a:spLocks noGrp="1"/>
          </p:cNvSpPr>
          <p:nvPr>
            <p:ph type="ctrTitle"/>
          </p:nvPr>
        </p:nvSpPr>
        <p:spPr>
          <a:xfrm>
            <a:off x="0" y="0"/>
            <a:ext cx="12192000" cy="969908"/>
          </a:xfrm>
          <a:solidFill>
            <a:srgbClr val="FFFF00"/>
          </a:solidFill>
        </p:spPr>
        <p:txBody>
          <a:bodyPr>
            <a:normAutofit fontScale="90000"/>
          </a:bodyPr>
          <a:lstStyle/>
          <a:p>
            <a:pPr>
              <a:lnSpc>
                <a:spcPct val="50000"/>
              </a:lnSpc>
            </a:pP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sz="4900" b="1" dirty="0" smtClean="0"/>
              <a:t>The </a:t>
            </a:r>
            <a:r>
              <a:rPr lang="en-US" sz="4900" b="1" dirty="0"/>
              <a:t>Lost Science of Money</a:t>
            </a:r>
            <a:br>
              <a:rPr lang="en-US" sz="4900" b="1" dirty="0"/>
            </a:br>
            <a:r>
              <a:rPr lang="en-US" sz="4900" dirty="0"/>
              <a:t>		</a:t>
            </a:r>
            <a:endParaRPr lang="en-US" dirty="0"/>
          </a:p>
        </p:txBody>
      </p:sp>
      <p:pic>
        <p:nvPicPr>
          <p:cNvPr id="2" name="Picture 6" descr="Pope Urban II Preaching the First Crusa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0869" y="2985193"/>
            <a:ext cx="2544124" cy="3227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http://uploads5.wikipaintings.org/images/gustave-dore/second-assault-of-jerusalem-by-the-crusaders-repulsed-18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1214" y="2340245"/>
            <a:ext cx="4122485" cy="451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4500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3.amazonaws.com/photo.goodreads.com/photos/1331045684p8/4485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974956" cy="68437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3.amazonaws.com/photo.goodreads.com/photos/1331045813p8/4485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4422" y="1259883"/>
            <a:ext cx="3067578" cy="44170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3.amazonaws.com/photo.goodreads.com/photos/1331043860p8/44847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4956" y="583408"/>
            <a:ext cx="4019550" cy="5676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660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hatishistory.edublogs.org/files/2009/01/second-crusade-1147-4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2001" cy="7062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4295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s://upload.wikimedia.org/wikipedia/commons/thumb/2/2d/Near_East_1135.svg/220px-Near_East_1135.svg.png"/>
          <p:cNvSpPr>
            <a:spLocks noChangeAspect="1" noChangeArrowheads="1"/>
          </p:cNvSpPr>
          <p:nvPr/>
        </p:nvSpPr>
        <p:spPr bwMode="auto">
          <a:xfrm>
            <a:off x="155575" y="-1379538"/>
            <a:ext cx="2095500" cy="2886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6896745" y="1506538"/>
            <a:ext cx="2883931" cy="1754326"/>
          </a:xfrm>
          <a:prstGeom prst="rect">
            <a:avLst/>
          </a:prstGeom>
          <a:noFill/>
        </p:spPr>
        <p:txBody>
          <a:bodyPr wrap="none" rtlCol="0">
            <a:spAutoFit/>
          </a:bodyPr>
          <a:lstStyle/>
          <a:p>
            <a:r>
              <a:rPr lang="en-US" sz="3600" dirty="0" smtClean="0"/>
              <a:t>2ND CRUSADE</a:t>
            </a:r>
          </a:p>
          <a:p>
            <a:r>
              <a:rPr lang="en-US" sz="3600" dirty="0" smtClean="0"/>
              <a:t>1147-1149</a:t>
            </a:r>
          </a:p>
          <a:p>
            <a:r>
              <a:rPr lang="en-US" sz="3600" dirty="0" smtClean="0"/>
              <a:t>Latin States</a:t>
            </a:r>
            <a:endParaRPr lang="en-US" sz="3600" dirty="0"/>
          </a:p>
        </p:txBody>
      </p:sp>
      <p:pic>
        <p:nvPicPr>
          <p:cNvPr id="4098" name="Picture 2" descr="http://ts4.mm.bing.net/th?id=H.4757841416553999&amp;pid=15.1&amp;H=131&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8122" y="3439889"/>
            <a:ext cx="4163878" cy="3418112"/>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upload.wikimedia.org/wikipedia/commons/thumb/b/b4/SecondCrusade_En.jpg/350px-SecondCrusade_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5439905" cy="5952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499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2.bp.blogspot.com/-nkk4mXsBTDE/UKAEbF5sjFI/AAAAAAAAFM4/rQiQ3USPenQ/s1600/ThirdCrusa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3803" y="4428640"/>
            <a:ext cx="4318861" cy="2429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67959" y="1022887"/>
            <a:ext cx="2579552" cy="1200329"/>
          </a:xfrm>
          <a:prstGeom prst="rect">
            <a:avLst/>
          </a:prstGeom>
          <a:noFill/>
        </p:spPr>
        <p:txBody>
          <a:bodyPr wrap="none" rtlCol="0">
            <a:spAutoFit/>
          </a:bodyPr>
          <a:lstStyle/>
          <a:p>
            <a:r>
              <a:rPr lang="en-US" sz="3600" dirty="0" smtClean="0"/>
              <a:t>3RD Crusade</a:t>
            </a:r>
          </a:p>
          <a:p>
            <a:r>
              <a:rPr lang="en-US" sz="3600" dirty="0" smtClean="0"/>
              <a:t>1189-1192</a:t>
            </a:r>
            <a:endParaRPr lang="en-US" sz="3600" dirty="0"/>
          </a:p>
        </p:txBody>
      </p:sp>
      <p:pic>
        <p:nvPicPr>
          <p:cNvPr id="3074" name="Picture 2" descr="http://www.medievaltymes.com/courtyard/images/crusades/third/third_crusade_route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4400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90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ts3.mm.bing.net/th?id=H.4802380164367050&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86028" cy="4339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555783" y="1968285"/>
            <a:ext cx="4148443" cy="1384995"/>
          </a:xfrm>
          <a:prstGeom prst="rect">
            <a:avLst/>
          </a:prstGeom>
          <a:noFill/>
        </p:spPr>
        <p:txBody>
          <a:bodyPr wrap="none" rtlCol="0">
            <a:spAutoFit/>
          </a:bodyPr>
          <a:lstStyle/>
          <a:p>
            <a:r>
              <a:rPr lang="en-US" sz="2800" dirty="0" smtClean="0"/>
              <a:t>4TH CRUSADE</a:t>
            </a:r>
          </a:p>
          <a:p>
            <a:r>
              <a:rPr lang="en-US" sz="2800" dirty="0" smtClean="0"/>
              <a:t>SACK OF CONSTANTINOPLE</a:t>
            </a:r>
          </a:p>
          <a:p>
            <a:r>
              <a:rPr lang="en-US" sz="2800" dirty="0" smtClean="0"/>
              <a:t>1204</a:t>
            </a:r>
            <a:endParaRPr lang="en-US" sz="2800" dirty="0"/>
          </a:p>
        </p:txBody>
      </p:sp>
    </p:spTree>
    <p:extLst>
      <p:ext uri="{BB962C8B-B14F-4D97-AF65-F5344CB8AC3E}">
        <p14:creationId xmlns:p14="http://schemas.microsoft.com/office/powerpoint/2010/main" val="2458163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93" y="0"/>
            <a:ext cx="10515600" cy="766251"/>
          </a:xfrm>
        </p:spPr>
        <p:txBody>
          <a:bodyPr/>
          <a:lstStyle/>
          <a:p>
            <a:pPr algn="ctr"/>
            <a:r>
              <a:rPr lang="en-US" dirty="0" smtClean="0"/>
              <a:t>PART 2</a:t>
            </a:r>
            <a:endParaRPr lang="en-US" dirty="0"/>
          </a:p>
        </p:txBody>
      </p:sp>
      <p:sp>
        <p:nvSpPr>
          <p:cNvPr id="3" name="Content Placeholder 2"/>
          <p:cNvSpPr>
            <a:spLocks noGrp="1"/>
          </p:cNvSpPr>
          <p:nvPr>
            <p:ph idx="1"/>
          </p:nvPr>
        </p:nvSpPr>
        <p:spPr>
          <a:xfrm>
            <a:off x="823993" y="1014224"/>
            <a:ext cx="10515600" cy="4735647"/>
          </a:xfrm>
        </p:spPr>
        <p:txBody>
          <a:bodyPr>
            <a:normAutofit/>
          </a:bodyPr>
          <a:lstStyle/>
          <a:p>
            <a:pPr marL="514350" indent="-514350">
              <a:buFont typeface="+mj-lt"/>
              <a:buAutoNum type="arabicPeriod"/>
            </a:pPr>
            <a:endParaRPr lang="en-US" dirty="0" smtClean="0"/>
          </a:p>
          <a:p>
            <a:pPr marL="0" indent="0">
              <a:spcBef>
                <a:spcPts val="2400"/>
              </a:spcBef>
              <a:buNone/>
            </a:pPr>
            <a:endParaRPr lang="en-US" dirty="0" smtClean="0"/>
          </a:p>
          <a:p>
            <a:pPr marL="0" indent="0">
              <a:spcBef>
                <a:spcPts val="2400"/>
              </a:spcBef>
              <a:buNone/>
            </a:pPr>
            <a:endParaRPr lang="en-US" dirty="0"/>
          </a:p>
          <a:p>
            <a:pPr marL="0" indent="0" algn="ctr">
              <a:spcBef>
                <a:spcPts val="2400"/>
              </a:spcBef>
              <a:buNone/>
            </a:pPr>
            <a:r>
              <a:rPr lang="en-US" sz="4400" dirty="0" smtClean="0"/>
              <a:t>Geopolitical Motivations for the Crusades</a:t>
            </a:r>
          </a:p>
          <a:p>
            <a:pPr marL="0" indent="0">
              <a:spcBef>
                <a:spcPts val="2400"/>
              </a:spcBef>
              <a:buNone/>
            </a:pPr>
            <a:endParaRPr lang="en-US" sz="4400" dirty="0" smtClean="0"/>
          </a:p>
        </p:txBody>
      </p:sp>
    </p:spTree>
    <p:extLst>
      <p:ext uri="{BB962C8B-B14F-4D97-AF65-F5344CB8AC3E}">
        <p14:creationId xmlns:p14="http://schemas.microsoft.com/office/powerpoint/2010/main" val="2000005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2529665"/>
          </a:xfrm>
          <a:solidFill>
            <a:srgbClr val="99CCFF"/>
          </a:solidFill>
        </p:spPr>
        <p:txBody>
          <a:bodyPr>
            <a:normAutofit/>
          </a:bodyPr>
          <a:lstStyle/>
          <a:p>
            <a:pPr marL="0" indent="0" algn="ctr">
              <a:spcBef>
                <a:spcPts val="2400"/>
              </a:spcBef>
              <a:buNone/>
            </a:pPr>
            <a:r>
              <a:rPr lang="en-US" sz="2000" dirty="0" smtClean="0"/>
              <a:t>Geopolitical Motivations:</a:t>
            </a:r>
          </a:p>
          <a:p>
            <a:pPr marL="0" indent="0" algn="ctr">
              <a:spcBef>
                <a:spcPts val="2400"/>
              </a:spcBef>
              <a:buNone/>
            </a:pPr>
            <a:r>
              <a:rPr lang="en-US" sz="4400" dirty="0" smtClean="0"/>
              <a:t>1.  Not popular will</a:t>
            </a:r>
          </a:p>
        </p:txBody>
      </p:sp>
      <p:pic>
        <p:nvPicPr>
          <p:cNvPr id="8194" name="Picture 2" descr="http://www.pbs.org/godinamerica/art/pcatholic-churc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6518"/>
            <a:ext cx="3095625" cy="3981450"/>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ts4.mm.bing.net/th?id=H.4717056437847471&amp;pid=15.1&amp;H=160&amp;W=1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994" y="2529665"/>
            <a:ext cx="2835597" cy="3948303"/>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http://ts4.mm.bing.net/th?id=H.4857484652708807&amp;pid=15.1&amp;H=160&amp;W=1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8004" y="2494795"/>
            <a:ext cx="3088199" cy="395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87339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0"/>
            <a:ext cx="12192000" cy="2278166"/>
          </a:xfrm>
          <a:solidFill>
            <a:srgbClr val="99CCFF"/>
          </a:solidFill>
        </p:spPr>
        <p:txBody>
          <a:bodyPr>
            <a:normAutofit/>
          </a:bodyPr>
          <a:lstStyle/>
          <a:p>
            <a:pPr marL="0" indent="0" algn="ctr">
              <a:spcBef>
                <a:spcPts val="2400"/>
              </a:spcBef>
              <a:buNone/>
            </a:pPr>
            <a:endParaRPr lang="en-US" sz="4400" dirty="0" smtClean="0"/>
          </a:p>
          <a:p>
            <a:pPr marL="0" indent="0" algn="ctr">
              <a:spcBef>
                <a:spcPts val="2400"/>
              </a:spcBef>
              <a:buNone/>
            </a:pPr>
            <a:r>
              <a:rPr lang="en-US" sz="4400" dirty="0" smtClean="0"/>
              <a:t>2.  Seljuk Turks 1095 pressure Byzantium</a:t>
            </a:r>
          </a:p>
        </p:txBody>
      </p:sp>
      <p:sp>
        <p:nvSpPr>
          <p:cNvPr id="4" name="TextBox 3"/>
          <p:cNvSpPr txBox="1"/>
          <p:nvPr/>
        </p:nvSpPr>
        <p:spPr>
          <a:xfrm>
            <a:off x="6407982" y="3471620"/>
            <a:ext cx="5784019" cy="1384995"/>
          </a:xfrm>
          <a:prstGeom prst="rect">
            <a:avLst/>
          </a:prstGeom>
          <a:noFill/>
        </p:spPr>
        <p:txBody>
          <a:bodyPr wrap="none" rtlCol="0">
            <a:spAutoFit/>
          </a:bodyPr>
          <a:lstStyle/>
          <a:p>
            <a:r>
              <a:rPr lang="en-US" sz="2800" dirty="0" smtClean="0"/>
              <a:t>Within one generation,</a:t>
            </a:r>
          </a:p>
          <a:p>
            <a:r>
              <a:rPr lang="en-US" sz="2800" dirty="0" smtClean="0"/>
              <a:t>the Turks destroyed the landed wealth</a:t>
            </a:r>
          </a:p>
          <a:p>
            <a:r>
              <a:rPr lang="en-US" sz="2800" dirty="0" smtClean="0"/>
              <a:t>of Byzantium in Asia Minor</a:t>
            </a:r>
            <a:endParaRPr lang="en-US" sz="2800" dirty="0"/>
          </a:p>
        </p:txBody>
      </p:sp>
      <p:pic>
        <p:nvPicPr>
          <p:cNvPr id="9222" name="Picture 6" descr="http://upload.wikimedia.org/wikipedia/commons/thumb/c/c3/Seljuk_Empire_locator_map.svg/642px-Seljuk_Empire_locator_ma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71" y="2278166"/>
            <a:ext cx="6115050" cy="377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123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8/85/Byzantiumforecrusades.jpg/330px-Byzantiumforecrusad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3514" y="474636"/>
            <a:ext cx="7055086" cy="48102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3514" y="6075336"/>
            <a:ext cx="6958764" cy="369332"/>
          </a:xfrm>
          <a:prstGeom prst="rect">
            <a:avLst/>
          </a:prstGeom>
          <a:noFill/>
        </p:spPr>
        <p:txBody>
          <a:bodyPr wrap="none" rtlCol="0">
            <a:spAutoFit/>
          </a:bodyPr>
          <a:lstStyle/>
          <a:p>
            <a:r>
              <a:rPr lang="en-US" dirty="0" smtClean="0"/>
              <a:t>The </a:t>
            </a:r>
            <a:r>
              <a:rPr lang="en-US" dirty="0" smtClean="0">
                <a:hlinkClick r:id="rId3" tooltip="Byzantine Empire"/>
              </a:rPr>
              <a:t>Byzantine Empire</a:t>
            </a:r>
            <a:r>
              <a:rPr lang="en-US" dirty="0" smtClean="0"/>
              <a:t> and the </a:t>
            </a:r>
            <a:r>
              <a:rPr lang="en-US" dirty="0" smtClean="0">
                <a:hlinkClick r:id="rId4" tooltip="Sultanate of Rûm"/>
              </a:rPr>
              <a:t>Sultanate of </a:t>
            </a:r>
            <a:r>
              <a:rPr lang="en-US" dirty="0" err="1" smtClean="0">
                <a:hlinkClick r:id="rId4" tooltip="Sultanate of Rûm"/>
              </a:rPr>
              <a:t>Rûm</a:t>
            </a:r>
            <a:r>
              <a:rPr lang="en-US" dirty="0" smtClean="0"/>
              <a:t> before the </a:t>
            </a:r>
            <a:r>
              <a:rPr lang="en-US" dirty="0" smtClean="0">
                <a:hlinkClick r:id="rId5" tooltip="First Crusade"/>
              </a:rPr>
              <a:t>First Crusade</a:t>
            </a:r>
            <a:endParaRPr lang="en-US" dirty="0"/>
          </a:p>
        </p:txBody>
      </p:sp>
    </p:spTree>
    <p:extLst>
      <p:ext uri="{BB962C8B-B14F-4D97-AF65-F5344CB8AC3E}">
        <p14:creationId xmlns:p14="http://schemas.microsoft.com/office/powerpoint/2010/main" val="1318990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2289811"/>
          </a:xfrm>
          <a:solidFill>
            <a:srgbClr val="99CCFF"/>
          </a:solidFill>
        </p:spPr>
        <p:txBody>
          <a:bodyPr>
            <a:normAutofit/>
          </a:bodyPr>
          <a:lstStyle/>
          <a:p>
            <a:pPr marL="0" indent="0" algn="ctr">
              <a:spcBef>
                <a:spcPts val="2400"/>
              </a:spcBef>
              <a:buNone/>
            </a:pPr>
            <a:endParaRPr lang="en-US" sz="4400" dirty="0" smtClean="0"/>
          </a:p>
          <a:p>
            <a:pPr marL="0" indent="0" algn="ctr">
              <a:spcBef>
                <a:spcPts val="2400"/>
              </a:spcBef>
              <a:buNone/>
            </a:pPr>
            <a:r>
              <a:rPr lang="en-US" sz="4400" dirty="0" smtClean="0"/>
              <a:t>3.  To end Jewish trading dominance</a:t>
            </a:r>
          </a:p>
        </p:txBody>
      </p:sp>
      <p:sp>
        <p:nvSpPr>
          <p:cNvPr id="4" name="Rectangle 3"/>
          <p:cNvSpPr/>
          <p:nvPr/>
        </p:nvSpPr>
        <p:spPr>
          <a:xfrm>
            <a:off x="216975" y="2828836"/>
            <a:ext cx="11825207" cy="646331"/>
          </a:xfrm>
          <a:prstGeom prst="rect">
            <a:avLst/>
          </a:prstGeom>
        </p:spPr>
        <p:txBody>
          <a:bodyPr wrap="square">
            <a:spAutoFit/>
          </a:bodyPr>
          <a:lstStyle/>
          <a:p>
            <a:r>
              <a:rPr lang="en-US" dirty="0" smtClean="0"/>
              <a:t>                                                    |------------------------------------------------------------------|-----------------------------------|</a:t>
            </a:r>
            <a:endParaRPr lang="en-US" dirty="0"/>
          </a:p>
          <a:p>
            <a:r>
              <a:rPr lang="en-US" dirty="0"/>
              <a:t> </a:t>
            </a:r>
            <a:r>
              <a:rPr lang="en-US" dirty="0" smtClean="0"/>
              <a:t>                                                750                                                                                1000                                           1095</a:t>
            </a:r>
            <a:endParaRPr lang="en-US" dirty="0"/>
          </a:p>
        </p:txBody>
      </p:sp>
      <p:sp>
        <p:nvSpPr>
          <p:cNvPr id="5" name="TextBox 4"/>
          <p:cNvSpPr txBox="1"/>
          <p:nvPr/>
        </p:nvSpPr>
        <p:spPr>
          <a:xfrm>
            <a:off x="216975" y="3983064"/>
            <a:ext cx="1999265" cy="1200329"/>
          </a:xfrm>
          <a:prstGeom prst="rect">
            <a:avLst/>
          </a:prstGeom>
          <a:solidFill>
            <a:srgbClr val="FFFF00"/>
          </a:solidFill>
        </p:spPr>
        <p:txBody>
          <a:bodyPr wrap="none" rtlCol="0">
            <a:spAutoFit/>
          </a:bodyPr>
          <a:lstStyle/>
          <a:p>
            <a:r>
              <a:rPr lang="en-US" dirty="0" smtClean="0"/>
              <a:t>Majority of Jews</a:t>
            </a:r>
          </a:p>
          <a:p>
            <a:r>
              <a:rPr lang="en-US" dirty="0" smtClean="0"/>
              <a:t>living in Western</a:t>
            </a:r>
          </a:p>
          <a:p>
            <a:r>
              <a:rPr lang="en-US" dirty="0" smtClean="0"/>
              <a:t>Asia under Moslem</a:t>
            </a:r>
          </a:p>
          <a:p>
            <a:r>
              <a:rPr lang="en-US" dirty="0" smtClean="0"/>
              <a:t>rule </a:t>
            </a:r>
            <a:endParaRPr lang="en-US" dirty="0"/>
          </a:p>
        </p:txBody>
      </p:sp>
      <p:sp>
        <p:nvSpPr>
          <p:cNvPr id="6" name="TextBox 5"/>
          <p:cNvSpPr txBox="1"/>
          <p:nvPr/>
        </p:nvSpPr>
        <p:spPr>
          <a:xfrm>
            <a:off x="2526224" y="3936897"/>
            <a:ext cx="1423147" cy="646331"/>
          </a:xfrm>
          <a:prstGeom prst="rect">
            <a:avLst/>
          </a:prstGeom>
          <a:noFill/>
        </p:spPr>
        <p:txBody>
          <a:bodyPr wrap="none" rtlCol="0">
            <a:spAutoFit/>
          </a:bodyPr>
          <a:lstStyle/>
          <a:p>
            <a:r>
              <a:rPr lang="en-US" smtClean="0"/>
              <a:t>Muslims </a:t>
            </a:r>
            <a:r>
              <a:rPr lang="en-US" dirty="0" smtClean="0"/>
              <a:t>take</a:t>
            </a:r>
          </a:p>
          <a:p>
            <a:r>
              <a:rPr lang="en-US" dirty="0" smtClean="0"/>
              <a:t>Spain</a:t>
            </a:r>
            <a:endParaRPr lang="en-US" dirty="0"/>
          </a:p>
        </p:txBody>
      </p:sp>
      <p:sp>
        <p:nvSpPr>
          <p:cNvPr id="7" name="TextBox 6"/>
          <p:cNvSpPr txBox="1"/>
          <p:nvPr/>
        </p:nvSpPr>
        <p:spPr>
          <a:xfrm>
            <a:off x="4259355" y="3936897"/>
            <a:ext cx="2852063" cy="1754326"/>
          </a:xfrm>
          <a:prstGeom prst="rect">
            <a:avLst/>
          </a:prstGeom>
          <a:solidFill>
            <a:srgbClr val="00B0F0"/>
          </a:solidFill>
        </p:spPr>
        <p:txBody>
          <a:bodyPr wrap="none" rtlCol="0">
            <a:spAutoFit/>
          </a:bodyPr>
          <a:lstStyle/>
          <a:p>
            <a:r>
              <a:rPr lang="en-US" dirty="0" smtClean="0"/>
              <a:t>Wave of Jewish immigration</a:t>
            </a:r>
          </a:p>
          <a:p>
            <a:r>
              <a:rPr lang="en-US" dirty="0" smtClean="0"/>
              <a:t>into Europe</a:t>
            </a:r>
          </a:p>
          <a:p>
            <a:endParaRPr lang="en-US" dirty="0"/>
          </a:p>
          <a:p>
            <a:r>
              <a:rPr lang="en-US" dirty="0" smtClean="0"/>
              <a:t>Jews monopolize slave trade</a:t>
            </a:r>
          </a:p>
          <a:p>
            <a:r>
              <a:rPr lang="en-US" dirty="0" smtClean="0"/>
              <a:t>from Europe </a:t>
            </a:r>
            <a:r>
              <a:rPr lang="en-US" smtClean="0"/>
              <a:t>to India/China</a:t>
            </a:r>
            <a:endParaRPr lang="en-US" dirty="0" smtClean="0"/>
          </a:p>
          <a:p>
            <a:r>
              <a:rPr lang="en-US" dirty="0" smtClean="0"/>
              <a:t>via Spain</a:t>
            </a:r>
            <a:endParaRPr lang="en-US" dirty="0"/>
          </a:p>
        </p:txBody>
      </p:sp>
      <p:sp>
        <p:nvSpPr>
          <p:cNvPr id="8" name="TextBox 7"/>
          <p:cNvSpPr txBox="1"/>
          <p:nvPr/>
        </p:nvSpPr>
        <p:spPr>
          <a:xfrm>
            <a:off x="7408011" y="3936897"/>
            <a:ext cx="1721946" cy="646331"/>
          </a:xfrm>
          <a:prstGeom prst="rect">
            <a:avLst/>
          </a:prstGeom>
          <a:solidFill>
            <a:srgbClr val="FFFF00"/>
          </a:solidFill>
        </p:spPr>
        <p:txBody>
          <a:bodyPr wrap="none" rtlCol="0">
            <a:spAutoFit/>
          </a:bodyPr>
          <a:lstStyle/>
          <a:p>
            <a:r>
              <a:rPr lang="en-US" dirty="0" smtClean="0"/>
              <a:t>Majority of Jews</a:t>
            </a:r>
          </a:p>
          <a:p>
            <a:r>
              <a:rPr lang="en-US" dirty="0" smtClean="0"/>
              <a:t>living in Europe</a:t>
            </a:r>
            <a:endParaRPr lang="en-US" dirty="0"/>
          </a:p>
        </p:txBody>
      </p:sp>
      <p:sp>
        <p:nvSpPr>
          <p:cNvPr id="9" name="TextBox 8"/>
          <p:cNvSpPr txBox="1"/>
          <p:nvPr/>
        </p:nvSpPr>
        <p:spPr>
          <a:xfrm>
            <a:off x="10151390" y="3905703"/>
            <a:ext cx="1511889" cy="369332"/>
          </a:xfrm>
          <a:prstGeom prst="rect">
            <a:avLst/>
          </a:prstGeom>
          <a:noFill/>
        </p:spPr>
        <p:txBody>
          <a:bodyPr wrap="none" rtlCol="0">
            <a:spAutoFit/>
          </a:bodyPr>
          <a:lstStyle/>
          <a:p>
            <a:r>
              <a:rPr lang="en-US" dirty="0" smtClean="0"/>
              <a:t>1ST CRUSADE</a:t>
            </a:r>
            <a:endParaRPr lang="en-US" dirty="0"/>
          </a:p>
        </p:txBody>
      </p:sp>
      <p:pic>
        <p:nvPicPr>
          <p:cNvPr id="10242" name="Picture 2" descr="http://ts1.mm.bing.net/th?id=H.4638724822664512&amp;pid=15.1&amp;H=96&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1418" y="4814060"/>
            <a:ext cx="3473924" cy="208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4111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67729"/>
          </a:xfrm>
          <a:solidFill>
            <a:schemeClr val="accent2">
              <a:lumMod val="60000"/>
              <a:lumOff val="40000"/>
            </a:schemeClr>
          </a:solidFill>
        </p:spPr>
        <p:txBody>
          <a:bodyPr>
            <a:normAutofit/>
          </a:bodyPr>
          <a:lstStyle/>
          <a:p>
            <a:pPr algn="ctr"/>
            <a:r>
              <a:rPr lang="en-US" dirty="0" smtClean="0"/>
              <a:t>THEMES OF LOST SCIENCE OF MONEY BOOK</a:t>
            </a:r>
            <a:endParaRPr lang="en-US" dirty="0"/>
          </a:p>
        </p:txBody>
      </p:sp>
      <p:sp>
        <p:nvSpPr>
          <p:cNvPr id="3" name="Content Placeholder 2"/>
          <p:cNvSpPr>
            <a:spLocks noGrp="1"/>
          </p:cNvSpPr>
          <p:nvPr>
            <p:ph idx="1"/>
          </p:nvPr>
        </p:nvSpPr>
        <p:spPr>
          <a:xfrm>
            <a:off x="214393" y="2275076"/>
            <a:ext cx="11763213" cy="4351338"/>
          </a:xfrm>
          <a:solidFill>
            <a:schemeClr val="accent2">
              <a:lumMod val="20000"/>
              <a:lumOff val="80000"/>
            </a:schemeClr>
          </a:solidFill>
        </p:spPr>
        <p:txBody>
          <a:bodyPr/>
          <a:lstStyle/>
          <a:p>
            <a:pPr marL="514350" indent="-514350">
              <a:buFont typeface="+mj-lt"/>
              <a:buAutoNum type="arabicPeriod"/>
            </a:pPr>
            <a:r>
              <a:rPr lang="en-US" dirty="0" smtClean="0"/>
              <a:t>Primary importance of the money power</a:t>
            </a:r>
          </a:p>
          <a:p>
            <a:pPr marL="514350" indent="-514350">
              <a:buFont typeface="+mj-lt"/>
              <a:buAutoNum type="arabicPeriod"/>
            </a:pPr>
            <a:endParaRPr lang="en-US" dirty="0" smtClean="0"/>
          </a:p>
          <a:p>
            <a:pPr marL="514350" indent="-514350">
              <a:buFont typeface="+mj-lt"/>
              <a:buAutoNum type="arabicPeriod"/>
            </a:pPr>
            <a:r>
              <a:rPr lang="en-US" dirty="0" smtClean="0"/>
              <a:t>Nature of money </a:t>
            </a:r>
            <a:r>
              <a:rPr lang="en-US" u="sng" dirty="0" smtClean="0"/>
              <a:t>purposely</a:t>
            </a:r>
            <a:r>
              <a:rPr lang="en-US" dirty="0" smtClean="0"/>
              <a:t> kept </a:t>
            </a:r>
            <a:r>
              <a:rPr lang="en-US" u="sng" dirty="0" smtClean="0"/>
              <a:t>secret and confused</a:t>
            </a:r>
          </a:p>
          <a:p>
            <a:pPr marL="514350" indent="-514350">
              <a:buFont typeface="+mj-lt"/>
              <a:buAutoNum type="arabicPeriod"/>
            </a:pPr>
            <a:endParaRPr lang="en-US" dirty="0" smtClean="0"/>
          </a:p>
          <a:p>
            <a:pPr marL="514350" indent="-514350">
              <a:buFont typeface="+mj-lt"/>
              <a:buAutoNum type="arabicPeriod"/>
            </a:pPr>
            <a:r>
              <a:rPr lang="en-US" dirty="0" smtClean="0"/>
              <a:t>How a society defines money determines who controls the society</a:t>
            </a:r>
          </a:p>
          <a:p>
            <a:pPr marL="514350" indent="-514350">
              <a:buFont typeface="+mj-lt"/>
              <a:buAutoNum type="arabicPeriod"/>
            </a:pPr>
            <a:endParaRPr lang="en-US" dirty="0" smtClean="0"/>
          </a:p>
          <a:p>
            <a:pPr marL="514350" indent="-514350">
              <a:buFont typeface="+mj-lt"/>
              <a:buAutoNum type="arabicPeriod"/>
            </a:pPr>
            <a:r>
              <a:rPr lang="en-US" dirty="0" smtClean="0"/>
              <a:t>Battle over control of money has raged </a:t>
            </a:r>
            <a:r>
              <a:rPr lang="en-US" u="sng" dirty="0" smtClean="0"/>
              <a:t>for millennia</a:t>
            </a:r>
            <a:r>
              <a:rPr lang="en-US" dirty="0" smtClean="0"/>
              <a:t>:     public </a:t>
            </a:r>
            <a:r>
              <a:rPr lang="en-US" dirty="0" err="1" smtClean="0"/>
              <a:t>vs</a:t>
            </a:r>
            <a:r>
              <a:rPr lang="en-US" dirty="0" smtClean="0"/>
              <a:t> private</a:t>
            </a:r>
          </a:p>
          <a:p>
            <a:pPr marL="514350" indent="-514350">
              <a:buFont typeface="+mj-lt"/>
              <a:buAutoNum type="arabicPeriod"/>
            </a:pPr>
            <a:endParaRPr lang="en-US" dirty="0"/>
          </a:p>
        </p:txBody>
      </p:sp>
    </p:spTree>
    <p:extLst>
      <p:ext uri="{BB962C8B-B14F-4D97-AF65-F5344CB8AC3E}">
        <p14:creationId xmlns:p14="http://schemas.microsoft.com/office/powerpoint/2010/main" val="1704730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1999" cy="3030046"/>
          </a:xfrm>
          <a:solidFill>
            <a:srgbClr val="99CCFF"/>
          </a:solidFill>
        </p:spPr>
        <p:txBody>
          <a:bodyPr>
            <a:normAutofit/>
          </a:bodyPr>
          <a:lstStyle/>
          <a:p>
            <a:pPr marL="0" indent="0" algn="ctr">
              <a:spcBef>
                <a:spcPts val="2400"/>
              </a:spcBef>
              <a:buNone/>
            </a:pPr>
            <a:endParaRPr lang="en-US" sz="4400" dirty="0" smtClean="0"/>
          </a:p>
          <a:p>
            <a:pPr marL="0" indent="0" algn="ctr">
              <a:spcBef>
                <a:spcPts val="2400"/>
              </a:spcBef>
              <a:buNone/>
            </a:pPr>
            <a:r>
              <a:rPr lang="en-US" sz="4400" dirty="0" smtClean="0"/>
              <a:t>4.  Defend Europe from Moslem Invasions</a:t>
            </a:r>
          </a:p>
        </p:txBody>
      </p:sp>
      <p:sp>
        <p:nvSpPr>
          <p:cNvPr id="5" name="TextBox 4"/>
          <p:cNvSpPr txBox="1"/>
          <p:nvPr/>
        </p:nvSpPr>
        <p:spPr>
          <a:xfrm>
            <a:off x="976393" y="1903470"/>
            <a:ext cx="10945945" cy="523220"/>
          </a:xfrm>
          <a:prstGeom prst="rect">
            <a:avLst/>
          </a:prstGeom>
          <a:noFill/>
        </p:spPr>
        <p:txBody>
          <a:bodyPr wrap="none" rtlCol="0">
            <a:spAutoFit/>
          </a:bodyPr>
          <a:lstStyle/>
          <a:p>
            <a:r>
              <a:rPr lang="en-US" sz="2800" dirty="0" smtClean="0"/>
              <a:t>The </a:t>
            </a:r>
            <a:r>
              <a:rPr lang="en-US" sz="2800" dirty="0"/>
              <a:t>attack </a:t>
            </a:r>
            <a:r>
              <a:rPr lang="en-US" sz="2800" dirty="0" smtClean="0"/>
              <a:t>on Rome of </a:t>
            </a:r>
            <a:r>
              <a:rPr lang="en-US" sz="2800" dirty="0"/>
              <a:t>846 is often referred to as the "Arab sack of Rome"</a:t>
            </a:r>
          </a:p>
        </p:txBody>
      </p:sp>
      <p:pic>
        <p:nvPicPr>
          <p:cNvPr id="11266" name="Picture 2" descr="http://www.everyhistory.org/images29/1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83342"/>
            <a:ext cx="3197818" cy="387465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zonu.com/images/500X0/2010-01-03-11587/Muslim-conquests-up-to-850-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970" y="3030045"/>
            <a:ext cx="5687877" cy="3649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1857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3016221"/>
          </a:xfrm>
          <a:solidFill>
            <a:srgbClr val="99CCFF"/>
          </a:solidFill>
        </p:spPr>
        <p:txBody>
          <a:bodyPr>
            <a:normAutofit/>
          </a:bodyPr>
          <a:lstStyle/>
          <a:p>
            <a:pPr marL="742950" indent="-742950" algn="ctr">
              <a:spcBef>
                <a:spcPts val="0"/>
              </a:spcBef>
              <a:buAutoNum type="arabicPeriod" startAt="5"/>
            </a:pPr>
            <a:endParaRPr lang="en-US" sz="4400" dirty="0" smtClean="0"/>
          </a:p>
          <a:p>
            <a:pPr marL="742950" indent="-742950" algn="ctr">
              <a:spcBef>
                <a:spcPts val="0"/>
              </a:spcBef>
              <a:buAutoNum type="arabicPeriod" startAt="5"/>
            </a:pPr>
            <a:r>
              <a:rPr lang="en-US" sz="4400" dirty="0" smtClean="0"/>
              <a:t>Papal Ambitions</a:t>
            </a:r>
          </a:p>
          <a:p>
            <a:pPr marL="0" indent="0" algn="ctr">
              <a:spcBef>
                <a:spcPts val="0"/>
              </a:spcBef>
              <a:buNone/>
            </a:pPr>
            <a:r>
              <a:rPr lang="en-US" sz="4400" dirty="0" smtClean="0"/>
              <a:t>      to end Dominance of </a:t>
            </a:r>
            <a:r>
              <a:rPr lang="en-US" sz="4400" dirty="0" err="1" smtClean="0"/>
              <a:t>Basileus</a:t>
            </a:r>
            <a:endParaRPr lang="en-US" sz="4400" dirty="0" smtClean="0"/>
          </a:p>
        </p:txBody>
      </p:sp>
      <p:pic>
        <p:nvPicPr>
          <p:cNvPr id="12292" name="Picture 4" descr="http://ts2.mm.bing.net/th?id=H.4809226362422981&amp;pid=15.1&amp;H=120&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60" y="3016221"/>
            <a:ext cx="3997971" cy="2991682"/>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ts4.mm.bing.net/th?id=H.4742998030879311&amp;pid=15.1&amp;H=16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201" y="3216355"/>
            <a:ext cx="3283650" cy="328365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ts2.mm.bing.net/th?id=H.5009337485624721&amp;pid=15.1&amp;H=123&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5020" y="3016221"/>
            <a:ext cx="3889183" cy="2991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345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50929"/>
          </a:xfrm>
          <a:solidFill>
            <a:srgbClr val="99CCFF"/>
          </a:solidFill>
        </p:spPr>
        <p:txBody>
          <a:bodyPr>
            <a:normAutofit lnSpcReduction="10000"/>
          </a:bodyPr>
          <a:lstStyle/>
          <a:p>
            <a:pPr marL="0" indent="0" algn="ctr">
              <a:spcBef>
                <a:spcPts val="2400"/>
              </a:spcBef>
              <a:buNone/>
            </a:pPr>
            <a:r>
              <a:rPr lang="en-US" sz="4400" dirty="0" smtClean="0"/>
              <a:t>ACHIEVEMENTS OF CRUSADES</a:t>
            </a:r>
          </a:p>
        </p:txBody>
      </p:sp>
      <p:sp>
        <p:nvSpPr>
          <p:cNvPr id="5" name="6-Point Star 4"/>
          <p:cNvSpPr/>
          <p:nvPr/>
        </p:nvSpPr>
        <p:spPr>
          <a:xfrm>
            <a:off x="689087" y="1315056"/>
            <a:ext cx="1797803" cy="201478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944222" y="1999280"/>
            <a:ext cx="1287532" cy="646331"/>
          </a:xfrm>
          <a:prstGeom prst="rect">
            <a:avLst/>
          </a:prstGeom>
          <a:noFill/>
        </p:spPr>
        <p:txBody>
          <a:bodyPr wrap="none" rtlCol="0">
            <a:spAutoFit/>
          </a:bodyPr>
          <a:lstStyle/>
          <a:p>
            <a:pPr algn="ctr"/>
            <a:r>
              <a:rPr lang="en-US" b="1" dirty="0" smtClean="0"/>
              <a:t>MONETARY</a:t>
            </a:r>
          </a:p>
          <a:p>
            <a:pPr algn="ctr"/>
            <a:r>
              <a:rPr lang="en-US" b="1" dirty="0" smtClean="0"/>
              <a:t>REBIRTH</a:t>
            </a:r>
            <a:endParaRPr lang="en-US" b="1" dirty="0"/>
          </a:p>
        </p:txBody>
      </p:sp>
      <p:sp>
        <p:nvSpPr>
          <p:cNvPr id="7" name="6-Point Star 6"/>
          <p:cNvSpPr/>
          <p:nvPr/>
        </p:nvSpPr>
        <p:spPr>
          <a:xfrm>
            <a:off x="6960146" y="4082069"/>
            <a:ext cx="1797803" cy="201478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2063270" y="4082069"/>
            <a:ext cx="1797803" cy="201478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6-Point Star 8"/>
          <p:cNvSpPr/>
          <p:nvPr/>
        </p:nvSpPr>
        <p:spPr>
          <a:xfrm>
            <a:off x="5392823" y="1467456"/>
            <a:ext cx="1797803" cy="201478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6-Point Star 9"/>
          <p:cNvSpPr/>
          <p:nvPr/>
        </p:nvSpPr>
        <p:spPr>
          <a:xfrm>
            <a:off x="8846361" y="1599759"/>
            <a:ext cx="1797803" cy="201478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60405" y="4766293"/>
            <a:ext cx="1797287" cy="646331"/>
          </a:xfrm>
          <a:prstGeom prst="rect">
            <a:avLst/>
          </a:prstGeom>
          <a:noFill/>
        </p:spPr>
        <p:txBody>
          <a:bodyPr wrap="none" rtlCol="0">
            <a:spAutoFit/>
          </a:bodyPr>
          <a:lstStyle/>
          <a:p>
            <a:pPr algn="ctr"/>
            <a:r>
              <a:rPr lang="en-US" b="1" dirty="0" smtClean="0"/>
              <a:t>JEWISH INTL</a:t>
            </a:r>
          </a:p>
          <a:p>
            <a:pPr algn="ctr"/>
            <a:r>
              <a:rPr lang="en-US" b="1" dirty="0" smtClean="0"/>
              <a:t>TRADE REDUCED</a:t>
            </a:r>
            <a:endParaRPr lang="en-US" b="1" dirty="0"/>
          </a:p>
        </p:txBody>
      </p:sp>
      <p:sp>
        <p:nvSpPr>
          <p:cNvPr id="12" name="TextBox 11"/>
          <p:cNvSpPr txBox="1"/>
          <p:nvPr/>
        </p:nvSpPr>
        <p:spPr>
          <a:xfrm>
            <a:off x="2231754" y="4627793"/>
            <a:ext cx="1423723" cy="923330"/>
          </a:xfrm>
          <a:prstGeom prst="rect">
            <a:avLst/>
          </a:prstGeom>
          <a:noFill/>
        </p:spPr>
        <p:txBody>
          <a:bodyPr wrap="none" rtlCol="0">
            <a:spAutoFit/>
          </a:bodyPr>
          <a:lstStyle/>
          <a:p>
            <a:pPr algn="ctr"/>
            <a:r>
              <a:rPr lang="en-US" b="1" dirty="0" smtClean="0"/>
              <a:t>TRADE LINKS</a:t>
            </a:r>
          </a:p>
          <a:p>
            <a:pPr algn="ctr"/>
            <a:r>
              <a:rPr lang="en-US" b="1" dirty="0" smtClean="0"/>
              <a:t>WITH EAST</a:t>
            </a:r>
          </a:p>
          <a:p>
            <a:pPr algn="ctr"/>
            <a:r>
              <a:rPr lang="en-US" b="1" dirty="0" smtClean="0"/>
              <a:t>OPENED UP</a:t>
            </a:r>
            <a:endParaRPr lang="en-US" b="1" dirty="0"/>
          </a:p>
        </p:txBody>
      </p:sp>
      <p:sp>
        <p:nvSpPr>
          <p:cNvPr id="13" name="TextBox 12"/>
          <p:cNvSpPr txBox="1"/>
          <p:nvPr/>
        </p:nvSpPr>
        <p:spPr>
          <a:xfrm>
            <a:off x="8757949" y="2064421"/>
            <a:ext cx="2001190" cy="923330"/>
          </a:xfrm>
          <a:prstGeom prst="rect">
            <a:avLst/>
          </a:prstGeom>
          <a:noFill/>
        </p:spPr>
        <p:txBody>
          <a:bodyPr wrap="none" rtlCol="0">
            <a:spAutoFit/>
          </a:bodyPr>
          <a:lstStyle/>
          <a:p>
            <a:pPr algn="ctr"/>
            <a:r>
              <a:rPr lang="en-US" b="1" dirty="0" smtClean="0"/>
              <a:t>MOSLEMS</a:t>
            </a:r>
          </a:p>
          <a:p>
            <a:pPr algn="ctr"/>
            <a:r>
              <a:rPr lang="en-US" b="1" dirty="0" smtClean="0"/>
              <a:t>PUSHED OUT</a:t>
            </a:r>
          </a:p>
          <a:p>
            <a:pPr algn="ctr"/>
            <a:r>
              <a:rPr lang="en-US" b="1" dirty="0" smtClean="0"/>
              <a:t>OF SPAIN FOREVER</a:t>
            </a:r>
            <a:endParaRPr lang="en-US" b="1" dirty="0"/>
          </a:p>
        </p:txBody>
      </p:sp>
      <p:sp>
        <p:nvSpPr>
          <p:cNvPr id="14" name="TextBox 13"/>
          <p:cNvSpPr txBox="1"/>
          <p:nvPr/>
        </p:nvSpPr>
        <p:spPr>
          <a:xfrm>
            <a:off x="5660399" y="2128715"/>
            <a:ext cx="1311961" cy="923330"/>
          </a:xfrm>
          <a:prstGeom prst="rect">
            <a:avLst/>
          </a:prstGeom>
          <a:noFill/>
        </p:spPr>
        <p:txBody>
          <a:bodyPr wrap="none" rtlCol="0">
            <a:spAutoFit/>
          </a:bodyPr>
          <a:lstStyle/>
          <a:p>
            <a:pPr algn="ctr"/>
            <a:r>
              <a:rPr lang="en-US" b="1" dirty="0" smtClean="0"/>
              <a:t>JERUSALEM</a:t>
            </a:r>
          </a:p>
          <a:p>
            <a:pPr algn="ctr"/>
            <a:r>
              <a:rPr lang="en-US" b="1" dirty="0" smtClean="0"/>
              <a:t>FREED FOR</a:t>
            </a:r>
          </a:p>
          <a:p>
            <a:pPr algn="ctr"/>
            <a:r>
              <a:rPr lang="en-US" b="1" dirty="0" smtClean="0"/>
              <a:t>90 YEARS</a:t>
            </a:r>
            <a:endParaRPr lang="en-US" b="1" dirty="0"/>
          </a:p>
        </p:txBody>
      </p:sp>
    </p:spTree>
    <p:extLst>
      <p:ext uri="{BB962C8B-B14F-4D97-AF65-F5344CB8AC3E}">
        <p14:creationId xmlns:p14="http://schemas.microsoft.com/office/powerpoint/2010/main" val="4160248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93" y="0"/>
            <a:ext cx="10515600" cy="766251"/>
          </a:xfrm>
        </p:spPr>
        <p:txBody>
          <a:bodyPr/>
          <a:lstStyle/>
          <a:p>
            <a:pPr algn="ctr"/>
            <a:r>
              <a:rPr lang="en-US" dirty="0" smtClean="0"/>
              <a:t>PART 3</a:t>
            </a:r>
            <a:endParaRPr lang="en-US" dirty="0"/>
          </a:p>
        </p:txBody>
      </p:sp>
      <p:sp>
        <p:nvSpPr>
          <p:cNvPr id="3" name="Content Placeholder 2"/>
          <p:cNvSpPr>
            <a:spLocks noGrp="1"/>
          </p:cNvSpPr>
          <p:nvPr>
            <p:ph idx="1"/>
          </p:nvPr>
        </p:nvSpPr>
        <p:spPr>
          <a:xfrm>
            <a:off x="823993" y="1014224"/>
            <a:ext cx="10515600" cy="4735647"/>
          </a:xfrm>
        </p:spPr>
        <p:txBody>
          <a:bodyPr>
            <a:normAutofit/>
          </a:bodyPr>
          <a:lstStyle/>
          <a:p>
            <a:pPr marL="514350" indent="-514350">
              <a:buFont typeface="+mj-lt"/>
              <a:buAutoNum type="arabicPeriod"/>
            </a:pPr>
            <a:endParaRPr lang="en-US" dirty="0" smtClean="0"/>
          </a:p>
          <a:p>
            <a:pPr marL="0" indent="0">
              <a:spcBef>
                <a:spcPts val="2400"/>
              </a:spcBef>
              <a:buNone/>
            </a:pPr>
            <a:endParaRPr lang="en-US" dirty="0" smtClean="0"/>
          </a:p>
          <a:p>
            <a:pPr marL="0" indent="0">
              <a:spcBef>
                <a:spcPts val="2400"/>
              </a:spcBef>
              <a:buNone/>
            </a:pPr>
            <a:endParaRPr lang="en-US" dirty="0"/>
          </a:p>
          <a:p>
            <a:pPr marL="0" indent="0" algn="ctr">
              <a:spcBef>
                <a:spcPts val="2400"/>
              </a:spcBef>
              <a:buNone/>
            </a:pPr>
            <a:r>
              <a:rPr lang="en-US" sz="7200" dirty="0" smtClean="0"/>
              <a:t>The Jews</a:t>
            </a:r>
          </a:p>
          <a:p>
            <a:pPr marL="0" indent="0">
              <a:spcBef>
                <a:spcPts val="2400"/>
              </a:spcBef>
              <a:buNone/>
            </a:pPr>
            <a:endParaRPr lang="en-US" dirty="0" smtClean="0"/>
          </a:p>
          <a:p>
            <a:pPr marL="0" indent="0">
              <a:spcBef>
                <a:spcPts val="2400"/>
              </a:spcBef>
              <a:buNone/>
            </a:pPr>
            <a:r>
              <a:rPr lang="en-US" dirty="0" smtClean="0"/>
              <a:t>  </a:t>
            </a:r>
            <a:endParaRPr lang="en-US" dirty="0"/>
          </a:p>
        </p:txBody>
      </p:sp>
    </p:spTree>
    <p:extLst>
      <p:ext uri="{BB962C8B-B14F-4D97-AF65-F5344CB8AC3E}">
        <p14:creationId xmlns:p14="http://schemas.microsoft.com/office/powerpoint/2010/main" val="28800812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a:solidFill>
            <a:srgbClr val="FF66CC"/>
          </a:solidFill>
        </p:spPr>
        <p:txBody>
          <a:bodyPr>
            <a:normAutofit/>
          </a:bodyPr>
          <a:lstStyle/>
          <a:p>
            <a:pPr algn="ctr"/>
            <a:r>
              <a:rPr lang="en-US" sz="4000" dirty="0" smtClean="0"/>
              <a:t>8</a:t>
            </a:r>
            <a:r>
              <a:rPr lang="en-US" sz="4000" baseline="30000" dirty="0" smtClean="0"/>
              <a:t>TH</a:t>
            </a:r>
            <a:r>
              <a:rPr lang="en-US" sz="4000" dirty="0" smtClean="0"/>
              <a:t> – 11</a:t>
            </a:r>
            <a:r>
              <a:rPr lang="en-US" sz="4000" baseline="30000" dirty="0" smtClean="0"/>
              <a:t>TH</a:t>
            </a:r>
            <a:r>
              <a:rPr lang="en-US" sz="4000" dirty="0" smtClean="0"/>
              <a:t> CENTURIES – SLAVE TRADE WITH MOSLEMS</a:t>
            </a:r>
            <a:endParaRPr lang="en-US" sz="4000" dirty="0"/>
          </a:p>
        </p:txBody>
      </p:sp>
      <p:pic>
        <p:nvPicPr>
          <p:cNvPr id="3074" name="Picture 2" descr="http://jacksonbbrown.com/ss/wp-content/uploads/2012/09/Commercial-rout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17397" y="1813302"/>
            <a:ext cx="6674603" cy="50446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1325563"/>
            <a:ext cx="6096000" cy="2862322"/>
          </a:xfrm>
          <a:prstGeom prst="rect">
            <a:avLst/>
          </a:prstGeom>
        </p:spPr>
        <p:txBody>
          <a:bodyPr>
            <a:spAutoFit/>
          </a:bodyPr>
          <a:lstStyle/>
          <a:p>
            <a:r>
              <a:rPr lang="en-US" dirty="0"/>
              <a:t>Jewish medieval merchants were known as “</a:t>
            </a:r>
            <a:r>
              <a:rPr lang="en-US" dirty="0" err="1"/>
              <a:t>Radanites</a:t>
            </a:r>
            <a:r>
              <a:rPr lang="en-US" dirty="0" smtClean="0"/>
              <a:t>.”</a:t>
            </a:r>
          </a:p>
          <a:p>
            <a:r>
              <a:rPr lang="en-US" dirty="0" smtClean="0"/>
              <a:t>They </a:t>
            </a:r>
            <a:r>
              <a:rPr lang="en-US" dirty="0"/>
              <a:t>included western European Jews from France and Germany, as well as those from Arab Spain.</a:t>
            </a:r>
            <a:br>
              <a:rPr lang="en-US" dirty="0"/>
            </a:br>
            <a:r>
              <a:rPr lang="en-US" dirty="0"/>
              <a:t/>
            </a:r>
            <a:br>
              <a:rPr lang="en-US" dirty="0"/>
            </a:br>
            <a:r>
              <a:rPr lang="en-US" dirty="0"/>
              <a:t>The term “</a:t>
            </a:r>
            <a:r>
              <a:rPr lang="en-US" dirty="0" err="1"/>
              <a:t>Radanites</a:t>
            </a:r>
            <a:r>
              <a:rPr lang="en-US" dirty="0"/>
              <a:t>” was derived from the name of </a:t>
            </a:r>
            <a:r>
              <a:rPr lang="en-US" dirty="0" smtClean="0"/>
              <a:t>the</a:t>
            </a:r>
          </a:p>
          <a:p>
            <a:r>
              <a:rPr lang="en-US" dirty="0" smtClean="0"/>
              <a:t>Arab-Christian </a:t>
            </a:r>
            <a:r>
              <a:rPr lang="en-US" dirty="0"/>
              <a:t>border along the river Rhone </a:t>
            </a:r>
            <a:r>
              <a:rPr lang="en-US" dirty="0" smtClean="0"/>
              <a:t>because </a:t>
            </a:r>
            <a:r>
              <a:rPr lang="en-US" dirty="0"/>
              <a:t>of an intense slave trade which was conducted across it. </a:t>
            </a:r>
            <a:endParaRPr lang="en-US" dirty="0" smtClean="0"/>
          </a:p>
          <a:p>
            <a:r>
              <a:rPr lang="en-US" dirty="0" smtClean="0"/>
              <a:t>The </a:t>
            </a:r>
            <a:r>
              <a:rPr lang="en-US" dirty="0"/>
              <a:t>slaves were castrated in Verdun, Venice, and </a:t>
            </a:r>
            <a:r>
              <a:rPr lang="en-US" dirty="0" smtClean="0"/>
              <a:t>Lyon</a:t>
            </a:r>
          </a:p>
          <a:p>
            <a:r>
              <a:rPr lang="en-US" dirty="0" smtClean="0"/>
              <a:t>and </a:t>
            </a:r>
            <a:r>
              <a:rPr lang="en-US" dirty="0"/>
              <a:t>sold by Jewish </a:t>
            </a:r>
            <a:r>
              <a:rPr lang="en-US" dirty="0" err="1"/>
              <a:t>Radanite</a:t>
            </a:r>
            <a:r>
              <a:rPr lang="en-US" dirty="0"/>
              <a:t> </a:t>
            </a:r>
            <a:r>
              <a:rPr lang="en-US" dirty="0" smtClean="0"/>
              <a:t>slave-traders</a:t>
            </a:r>
          </a:p>
          <a:p>
            <a:r>
              <a:rPr lang="en-US" dirty="0" smtClean="0"/>
              <a:t>to </a:t>
            </a:r>
            <a:r>
              <a:rPr lang="en-US" dirty="0"/>
              <a:t>the Arabs of Spain. </a:t>
            </a:r>
          </a:p>
        </p:txBody>
      </p:sp>
    </p:spTree>
    <p:extLst>
      <p:ext uri="{BB962C8B-B14F-4D97-AF65-F5344CB8AC3E}">
        <p14:creationId xmlns:p14="http://schemas.microsoft.com/office/powerpoint/2010/main" val="2427095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http://upload.wikimedia.org/wikipedia/commons/e/eb/Radhanit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0012"/>
            <a:ext cx="9753600" cy="48768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5977" y="6276813"/>
            <a:ext cx="6476260" cy="369332"/>
          </a:xfrm>
          <a:prstGeom prst="rect">
            <a:avLst/>
          </a:prstGeom>
          <a:noFill/>
        </p:spPr>
        <p:txBody>
          <a:bodyPr wrap="none" rtlCol="0">
            <a:spAutoFit/>
          </a:bodyPr>
          <a:lstStyle/>
          <a:p>
            <a:r>
              <a:rPr lang="en-US" dirty="0"/>
              <a:t>Map of Eurasia showing the trade network of </a:t>
            </a:r>
            <a:r>
              <a:rPr lang="en-US" dirty="0" err="1" smtClean="0">
                <a:hlinkClick r:id="rId3" tooltip="w:Radhanites"/>
              </a:rPr>
              <a:t>Radhanites</a:t>
            </a:r>
            <a:r>
              <a:rPr lang="en-US" dirty="0"/>
              <a:t>, c. 870 CE</a:t>
            </a:r>
          </a:p>
        </p:txBody>
      </p:sp>
      <p:sp>
        <p:nvSpPr>
          <p:cNvPr id="9" name="Title 1"/>
          <p:cNvSpPr txBox="1">
            <a:spLocks/>
          </p:cNvSpPr>
          <p:nvPr/>
        </p:nvSpPr>
        <p:spPr>
          <a:xfrm>
            <a:off x="0" y="0"/>
            <a:ext cx="12192000" cy="1325563"/>
          </a:xfrm>
          <a:prstGeom prst="rect">
            <a:avLst/>
          </a:prstGeom>
          <a:solidFill>
            <a:srgbClr val="FF66CC"/>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smtClean="0"/>
              <a:t>MEDIEVAL JEWISH TRADE ROUTES WITH EAST</a:t>
            </a:r>
            <a:endParaRPr lang="en-US" sz="4000" dirty="0"/>
          </a:p>
        </p:txBody>
      </p:sp>
      <p:sp>
        <p:nvSpPr>
          <p:cNvPr id="8" name="TextBox 7"/>
          <p:cNvSpPr txBox="1"/>
          <p:nvPr/>
        </p:nvSpPr>
        <p:spPr>
          <a:xfrm>
            <a:off x="9753600" y="1875295"/>
            <a:ext cx="2442143" cy="1754326"/>
          </a:xfrm>
          <a:prstGeom prst="rect">
            <a:avLst/>
          </a:prstGeom>
          <a:noFill/>
        </p:spPr>
        <p:txBody>
          <a:bodyPr wrap="none" rtlCol="0">
            <a:spAutoFit/>
          </a:bodyPr>
          <a:lstStyle/>
          <a:p>
            <a:r>
              <a:rPr lang="en-US" dirty="0" smtClean="0"/>
              <a:t>All along the </a:t>
            </a:r>
            <a:r>
              <a:rPr lang="en-US" dirty="0" err="1" smtClean="0"/>
              <a:t>Radhanite</a:t>
            </a:r>
            <a:endParaRPr lang="en-US" dirty="0" smtClean="0"/>
          </a:p>
          <a:p>
            <a:r>
              <a:rPr lang="en-US" dirty="0" smtClean="0"/>
              <a:t>trade route were Jewish</a:t>
            </a:r>
          </a:p>
          <a:p>
            <a:r>
              <a:rPr lang="en-US" dirty="0" smtClean="0"/>
              <a:t>culture and the credit</a:t>
            </a:r>
          </a:p>
          <a:p>
            <a:r>
              <a:rPr lang="en-US" dirty="0" smtClean="0"/>
              <a:t>that made trade</a:t>
            </a:r>
          </a:p>
          <a:p>
            <a:r>
              <a:rPr lang="en-US" dirty="0" smtClean="0"/>
              <a:t>possible.</a:t>
            </a:r>
          </a:p>
          <a:p>
            <a:endParaRPr lang="en-US" dirty="0"/>
          </a:p>
        </p:txBody>
      </p:sp>
    </p:spTree>
    <p:extLst>
      <p:ext uri="{BB962C8B-B14F-4D97-AF65-F5344CB8AC3E}">
        <p14:creationId xmlns:p14="http://schemas.microsoft.com/office/powerpoint/2010/main" val="3749574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66CC"/>
          </a:solidFill>
        </p:spPr>
        <p:txBody>
          <a:bodyPr/>
          <a:lstStyle/>
          <a:p>
            <a:pPr algn="ctr"/>
            <a:r>
              <a:rPr lang="en-US" dirty="0" smtClean="0"/>
              <a:t>CRUSADERS MASSACRE THE JEWS</a:t>
            </a:r>
            <a:endParaRPr lang="en-US" dirty="0"/>
          </a:p>
        </p:txBody>
      </p:sp>
      <p:sp>
        <p:nvSpPr>
          <p:cNvPr id="3" name="Content Placeholder 2"/>
          <p:cNvSpPr>
            <a:spLocks noGrp="1"/>
          </p:cNvSpPr>
          <p:nvPr>
            <p:ph idx="1"/>
          </p:nvPr>
        </p:nvSpPr>
        <p:spPr/>
        <p:txBody>
          <a:bodyPr>
            <a:normAutofit/>
          </a:bodyPr>
          <a:lstStyle/>
          <a:p>
            <a:pPr marL="0" indent="0">
              <a:spcBef>
                <a:spcPts val="0"/>
              </a:spcBef>
              <a:buNone/>
            </a:pPr>
            <a:r>
              <a:rPr lang="en-US" dirty="0"/>
              <a:t>In the German city of Trier, the local bishop attempted to protect the </a:t>
            </a:r>
            <a:r>
              <a:rPr lang="en-US" dirty="0" smtClean="0"/>
              <a:t>Jews.   </a:t>
            </a:r>
            <a:r>
              <a:rPr lang="en-US" dirty="0"/>
              <a:t>The bishop was still new to the city, however, and did not have the political power necessary to band the town together. In the face of the crusader attack, the local bishop </a:t>
            </a:r>
            <a:r>
              <a:rPr lang="en-US" dirty="0" smtClean="0"/>
              <a:t>abandoned</a:t>
            </a:r>
          </a:p>
          <a:p>
            <a:pPr marL="0" indent="0">
              <a:spcBef>
                <a:spcPts val="0"/>
              </a:spcBef>
              <a:buNone/>
            </a:pPr>
            <a:r>
              <a:rPr lang="en-US" dirty="0" smtClean="0"/>
              <a:t>his </a:t>
            </a:r>
            <a:r>
              <a:rPr lang="en-US" dirty="0"/>
              <a:t>attempt to save the Jews and told them </a:t>
            </a:r>
            <a:r>
              <a:rPr lang="en-US" dirty="0" smtClean="0"/>
              <a:t>that</a:t>
            </a:r>
          </a:p>
          <a:p>
            <a:pPr marL="0" indent="0">
              <a:spcBef>
                <a:spcPts val="0"/>
              </a:spcBef>
              <a:buNone/>
            </a:pPr>
            <a:r>
              <a:rPr lang="en-US" dirty="0" smtClean="0"/>
              <a:t>   “</a:t>
            </a:r>
            <a:r>
              <a:rPr lang="en-US" dirty="0"/>
              <a:t>You cannot be saved-your God does not wish </a:t>
            </a:r>
            <a:r>
              <a:rPr lang="en-US" dirty="0" smtClean="0"/>
              <a:t>to</a:t>
            </a:r>
          </a:p>
          <a:p>
            <a:pPr marL="0" indent="0">
              <a:spcBef>
                <a:spcPts val="0"/>
              </a:spcBef>
              <a:buNone/>
            </a:pPr>
            <a:r>
              <a:rPr lang="en-US" dirty="0" smtClean="0"/>
              <a:t>save </a:t>
            </a:r>
            <a:r>
              <a:rPr lang="en-US" dirty="0"/>
              <a:t>you now as he did in earlier day. Behold </a:t>
            </a:r>
            <a:r>
              <a:rPr lang="en-US" dirty="0" smtClean="0"/>
              <a:t>this</a:t>
            </a:r>
          </a:p>
          <a:p>
            <a:pPr marL="0" indent="0">
              <a:spcBef>
                <a:spcPts val="0"/>
              </a:spcBef>
              <a:buNone/>
            </a:pPr>
            <a:r>
              <a:rPr lang="en-US" dirty="0" smtClean="0"/>
              <a:t>large </a:t>
            </a:r>
            <a:r>
              <a:rPr lang="en-US" dirty="0"/>
              <a:t>crowd that stands before the gateway of </a:t>
            </a:r>
            <a:r>
              <a:rPr lang="en-US" dirty="0" smtClean="0"/>
              <a:t>the</a:t>
            </a:r>
          </a:p>
          <a:p>
            <a:pPr marL="0" indent="0">
              <a:spcBef>
                <a:spcPts val="0"/>
              </a:spcBef>
              <a:buNone/>
            </a:pPr>
            <a:r>
              <a:rPr lang="en-US" dirty="0" smtClean="0"/>
              <a:t>palace</a:t>
            </a:r>
            <a:r>
              <a:rPr lang="en-US" dirty="0"/>
              <a:t>”, as well as forcing them to choose </a:t>
            </a:r>
            <a:r>
              <a:rPr lang="en-US" dirty="0" smtClean="0"/>
              <a:t>between</a:t>
            </a:r>
          </a:p>
          <a:p>
            <a:pPr marL="0" indent="0">
              <a:spcBef>
                <a:spcPts val="0"/>
              </a:spcBef>
              <a:buNone/>
            </a:pPr>
            <a:r>
              <a:rPr lang="en-US" dirty="0" smtClean="0"/>
              <a:t>conversion </a:t>
            </a:r>
            <a:r>
              <a:rPr lang="en-US" dirty="0"/>
              <a:t>and removal from his </a:t>
            </a:r>
            <a:r>
              <a:rPr lang="en-US"/>
              <a:t>palace</a:t>
            </a:r>
            <a:r>
              <a:rPr lang="en-US" smtClean="0"/>
              <a:t>.</a:t>
            </a:r>
            <a:endParaRPr lang="en-US" dirty="0"/>
          </a:p>
        </p:txBody>
      </p:sp>
      <p:pic>
        <p:nvPicPr>
          <p:cNvPr id="5122" name="Picture 2" descr="http://upload.wikimedia.org/wikipedia/commons/thumb/8/84/Massacre_of_Jews.jpg/220px-Massacre_of_Jew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081" y="3738285"/>
            <a:ext cx="3791919" cy="311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7537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93" y="0"/>
            <a:ext cx="10515600" cy="766251"/>
          </a:xfrm>
        </p:spPr>
        <p:txBody>
          <a:bodyPr/>
          <a:lstStyle/>
          <a:p>
            <a:pPr algn="ctr"/>
            <a:r>
              <a:rPr lang="en-US" dirty="0" smtClean="0"/>
              <a:t>PART 4</a:t>
            </a:r>
            <a:endParaRPr lang="en-US" dirty="0"/>
          </a:p>
        </p:txBody>
      </p:sp>
      <p:sp>
        <p:nvSpPr>
          <p:cNvPr id="3" name="Content Placeholder 2"/>
          <p:cNvSpPr>
            <a:spLocks noGrp="1"/>
          </p:cNvSpPr>
          <p:nvPr>
            <p:ph idx="1"/>
          </p:nvPr>
        </p:nvSpPr>
        <p:spPr>
          <a:xfrm>
            <a:off x="823993" y="1014224"/>
            <a:ext cx="10515600" cy="4735647"/>
          </a:xfrm>
        </p:spPr>
        <p:txBody>
          <a:bodyPr>
            <a:normAutofit/>
          </a:bodyPr>
          <a:lstStyle/>
          <a:p>
            <a:pPr marL="514350" indent="-514350">
              <a:buFont typeface="+mj-lt"/>
              <a:buAutoNum type="arabicPeriod"/>
            </a:pPr>
            <a:endParaRPr lang="en-US" dirty="0" smtClean="0"/>
          </a:p>
          <a:p>
            <a:pPr marL="0" indent="0">
              <a:spcBef>
                <a:spcPts val="2400"/>
              </a:spcBef>
              <a:buNone/>
            </a:pPr>
            <a:endParaRPr lang="en-US" dirty="0" smtClean="0"/>
          </a:p>
          <a:p>
            <a:pPr marL="0" indent="0">
              <a:spcBef>
                <a:spcPts val="2400"/>
              </a:spcBef>
              <a:buNone/>
            </a:pPr>
            <a:endParaRPr lang="en-US" dirty="0"/>
          </a:p>
          <a:p>
            <a:pPr marL="0" indent="0" algn="ctr">
              <a:spcBef>
                <a:spcPts val="2400"/>
              </a:spcBef>
              <a:buNone/>
            </a:pPr>
            <a:r>
              <a:rPr lang="en-US" sz="5400" dirty="0" smtClean="0"/>
              <a:t>West meets the East </a:t>
            </a:r>
            <a:endParaRPr lang="en-US" sz="5400" dirty="0"/>
          </a:p>
        </p:txBody>
      </p:sp>
    </p:spTree>
    <p:extLst>
      <p:ext uri="{BB962C8B-B14F-4D97-AF65-F5344CB8AC3E}">
        <p14:creationId xmlns:p14="http://schemas.microsoft.com/office/powerpoint/2010/main" val="2387519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FF00"/>
          </a:solidFill>
        </p:spPr>
        <p:txBody>
          <a:bodyPr/>
          <a:lstStyle/>
          <a:p>
            <a:pPr algn="ctr">
              <a:spcBef>
                <a:spcPts val="2400"/>
              </a:spcBef>
            </a:pPr>
            <a:r>
              <a:rPr lang="en-US" dirty="0"/>
              <a:t>West meets the </a:t>
            </a:r>
            <a:r>
              <a:rPr lang="en-US" dirty="0" smtClean="0"/>
              <a:t>East:  NEWFOUND RICHES </a:t>
            </a:r>
            <a:endParaRPr lang="en-US" dirty="0"/>
          </a:p>
        </p:txBody>
      </p:sp>
      <p:sp>
        <p:nvSpPr>
          <p:cNvPr id="3" name="Content Placeholder 2"/>
          <p:cNvSpPr>
            <a:spLocks noGrp="1"/>
          </p:cNvSpPr>
          <p:nvPr>
            <p:ph idx="1"/>
          </p:nvPr>
        </p:nvSpPr>
        <p:spPr>
          <a:xfrm>
            <a:off x="0" y="1014224"/>
            <a:ext cx="12192000" cy="5843776"/>
          </a:xfrm>
        </p:spPr>
        <p:txBody>
          <a:bodyPr>
            <a:normAutofit/>
          </a:bodyPr>
          <a:lstStyle/>
          <a:p>
            <a:pPr marL="0" indent="0" algn="ctr">
              <a:spcBef>
                <a:spcPts val="2400"/>
              </a:spcBef>
              <a:buNone/>
            </a:pPr>
            <a:r>
              <a:rPr lang="en-US" dirty="0" smtClean="0"/>
              <a:t>Crusades found natural riches and luxuries</a:t>
            </a:r>
          </a:p>
          <a:p>
            <a:pPr marL="0" indent="0" algn="ctr">
              <a:spcBef>
                <a:spcPts val="2400"/>
              </a:spcBef>
              <a:buNone/>
            </a:pPr>
            <a:endParaRPr lang="en-US" dirty="0"/>
          </a:p>
          <a:p>
            <a:pPr marL="0" indent="0" algn="ctr">
              <a:spcBef>
                <a:spcPts val="2400"/>
              </a:spcBef>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20366302"/>
              </p:ext>
            </p:extLst>
          </p:nvPr>
        </p:nvGraphicFramePr>
        <p:xfrm>
          <a:off x="667719" y="1878801"/>
          <a:ext cx="10515600" cy="1920240"/>
        </p:xfrm>
        <a:graphic>
          <a:graphicData uri="http://schemas.openxmlformats.org/drawingml/2006/table">
            <a:tbl>
              <a:tblPr/>
              <a:tblGrid>
                <a:gridCol w="2944368"/>
                <a:gridCol w="7571232"/>
              </a:tblGrid>
              <a:tr h="0">
                <a:tc>
                  <a:txBody>
                    <a:bodyPr/>
                    <a:lstStyle/>
                    <a:p>
                      <a:pPr algn="ctr"/>
                      <a:r>
                        <a:rPr lang="en-US" b="1">
                          <a:effectLst/>
                          <a:latin typeface="Arial" panose="020B0604020202020204" pitchFamily="34" charset="0"/>
                        </a:rPr>
                        <a:t>Food products </a:t>
                      </a:r>
                      <a:endParaRPr lang="en-US">
                        <a:effectLst/>
                      </a:endParaRPr>
                    </a:p>
                  </a:txBody>
                  <a:tcPr anchor="ctr">
                    <a:lnL w="38100" cap="flat" cmpd="sng" algn="ctr">
                      <a:solidFill>
                        <a:srgbClr val="80008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FFCC"/>
                    </a:solidFill>
                  </a:tcPr>
                </a:tc>
                <a:tc>
                  <a:txBody>
                    <a:bodyPr/>
                    <a:lstStyle/>
                    <a:p>
                      <a:r>
                        <a:rPr lang="en-US" b="1">
                          <a:effectLst/>
                          <a:latin typeface="Arial" panose="020B0604020202020204" pitchFamily="34" charset="0"/>
                        </a:rPr>
                        <a:t>rice, coffee, sherbet, dates, apricots, lemons, sugar, spices such as ginger, melons, rhubarb and dates.</a:t>
                      </a:r>
                      <a:endParaRPr lang="en-US">
                        <a:effectLst/>
                      </a:endParaRP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CCFFCC"/>
                    </a:solidFill>
                  </a:tcPr>
                </a:tc>
              </a:tr>
              <a:tr h="0">
                <a:tc>
                  <a:txBody>
                    <a:bodyPr/>
                    <a:lstStyle/>
                    <a:p>
                      <a:pPr algn="ctr"/>
                      <a:r>
                        <a:rPr lang="en-US" b="1">
                          <a:effectLst/>
                          <a:latin typeface="Arial" panose="020B0604020202020204" pitchFamily="34" charset="0"/>
                        </a:rPr>
                        <a:t>Household goods</a:t>
                      </a:r>
                      <a:endParaRPr lang="en-US">
                        <a:effectLst/>
                      </a:endParaRPr>
                    </a:p>
                  </a:txBody>
                  <a:tcPr anchor="ctr">
                    <a:lnL w="38100" cap="flat" cmpd="sng" algn="ctr">
                      <a:solidFill>
                        <a:srgbClr val="80008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FFCC"/>
                    </a:solidFill>
                  </a:tcPr>
                </a:tc>
                <a:tc>
                  <a:txBody>
                    <a:bodyPr/>
                    <a:lstStyle/>
                    <a:p>
                      <a:r>
                        <a:rPr lang="en-US" b="1">
                          <a:effectLst/>
                          <a:latin typeface="Arial" panose="020B0604020202020204" pitchFamily="34" charset="0"/>
                        </a:rPr>
                        <a:t>mirrors, carpets, cotton cloth for clothing, ships compasses, writing paper, wheelbarrows, mattresses and shawls.</a:t>
                      </a:r>
                      <a:endParaRPr lang="en-US">
                        <a:effectLst/>
                      </a:endParaRP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CCFFCC"/>
                    </a:solidFill>
                  </a:tcPr>
                </a:tc>
              </a:tr>
              <a:tr h="0">
                <a:tc>
                  <a:txBody>
                    <a:bodyPr/>
                    <a:lstStyle/>
                    <a:p>
                      <a:pPr algn="ctr"/>
                      <a:r>
                        <a:rPr lang="en-US" b="1">
                          <a:effectLst/>
                          <a:latin typeface="Arial" panose="020B0604020202020204" pitchFamily="34" charset="0"/>
                        </a:rPr>
                        <a:t>New ideas </a:t>
                      </a:r>
                      <a:endParaRPr lang="en-US">
                        <a:effectLst/>
                      </a:endParaRPr>
                    </a:p>
                  </a:txBody>
                  <a:tcPr anchor="ctr">
                    <a:lnL w="38100" cap="flat" cmpd="sng" algn="ctr">
                      <a:solidFill>
                        <a:srgbClr val="80008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800080"/>
                      </a:solidFill>
                      <a:prstDash val="solid"/>
                      <a:round/>
                      <a:headEnd type="none" w="med" len="med"/>
                      <a:tailEnd type="none" w="med" len="med"/>
                    </a:lnT>
                    <a:lnB w="38100" cap="flat" cmpd="sng" algn="ctr">
                      <a:solidFill>
                        <a:srgbClr val="800080"/>
                      </a:solidFill>
                      <a:prstDash val="solid"/>
                      <a:round/>
                      <a:headEnd type="none" w="med" len="med"/>
                      <a:tailEnd type="none" w="med" len="med"/>
                    </a:lnB>
                    <a:solidFill>
                      <a:srgbClr val="FFFFCC"/>
                    </a:solidFill>
                  </a:tcPr>
                </a:tc>
                <a:tc>
                  <a:txBody>
                    <a:bodyPr/>
                    <a:lstStyle/>
                    <a:p>
                      <a:r>
                        <a:rPr lang="en-US" b="1" dirty="0">
                          <a:effectLst/>
                          <a:latin typeface="Arial" panose="020B0604020202020204" pitchFamily="34" charset="0"/>
                        </a:rPr>
                        <a:t>chess, Arabic figures 0 to 9, pain killing drugs, algebra, irrigation, chemistry, the </a:t>
                      </a:r>
                      <a:r>
                        <a:rPr lang="en-US" b="1" dirty="0" err="1">
                          <a:effectLst/>
                          <a:latin typeface="Arial" panose="020B0604020202020204" pitchFamily="34" charset="0"/>
                        </a:rPr>
                        <a:t>colour</a:t>
                      </a:r>
                      <a:r>
                        <a:rPr lang="en-US" b="1" dirty="0">
                          <a:effectLst/>
                          <a:latin typeface="Arial" panose="020B0604020202020204" pitchFamily="34" charset="0"/>
                        </a:rPr>
                        <a:t> scarlet, water wheels and water clocks</a:t>
                      </a:r>
                      <a:endParaRPr lang="en-US" dirty="0">
                        <a:effectLst/>
                      </a:endParaRP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CCFFCC"/>
                    </a:solidFill>
                  </a:tcPr>
                </a:tc>
              </a:tr>
            </a:tbl>
          </a:graphicData>
        </a:graphic>
      </p:graphicFrame>
      <p:pic>
        <p:nvPicPr>
          <p:cNvPr id="2050" name="Picture 2" descr="http://www.thespicehouse.com/file/misc/ginger-family-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63" y="4143213"/>
            <a:ext cx="33337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4.mm.bing.net/th?id=H.4883323190578151&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6130" y="4271799"/>
            <a:ext cx="3219449" cy="24145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ts1.mm.bing.net/th?id=H.5052368774627632&amp;pid=15.1&amp;H=160&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70140" y="4143213"/>
            <a:ext cx="2469453" cy="2469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6383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FF00"/>
          </a:solidFill>
        </p:spPr>
        <p:txBody>
          <a:bodyPr/>
          <a:lstStyle/>
          <a:p>
            <a:pPr algn="ctr">
              <a:spcBef>
                <a:spcPts val="2400"/>
              </a:spcBef>
            </a:pPr>
            <a:r>
              <a:rPr lang="en-US" dirty="0"/>
              <a:t>West meets the </a:t>
            </a:r>
            <a:r>
              <a:rPr lang="en-US" dirty="0" smtClean="0"/>
              <a:t>East:  NEWFOUND RICHES </a:t>
            </a:r>
            <a:endParaRPr lang="en-US" dirty="0"/>
          </a:p>
        </p:txBody>
      </p:sp>
      <p:sp>
        <p:nvSpPr>
          <p:cNvPr id="3" name="Content Placeholder 2"/>
          <p:cNvSpPr>
            <a:spLocks noGrp="1"/>
          </p:cNvSpPr>
          <p:nvPr>
            <p:ph idx="1"/>
          </p:nvPr>
        </p:nvSpPr>
        <p:spPr>
          <a:xfrm>
            <a:off x="0" y="935154"/>
            <a:ext cx="12192000" cy="847150"/>
          </a:xfrm>
        </p:spPr>
        <p:txBody>
          <a:bodyPr>
            <a:normAutofit lnSpcReduction="10000"/>
          </a:bodyPr>
          <a:lstStyle/>
          <a:p>
            <a:pPr marL="0" indent="0" algn="ctr">
              <a:spcBef>
                <a:spcPts val="0"/>
              </a:spcBef>
              <a:buNone/>
            </a:pPr>
            <a:r>
              <a:rPr lang="en-US" dirty="0" smtClean="0"/>
              <a:t>Crusaders traded with East:</a:t>
            </a:r>
          </a:p>
          <a:p>
            <a:pPr marL="0" indent="0" algn="ctr">
              <a:spcBef>
                <a:spcPts val="0"/>
              </a:spcBef>
              <a:buNone/>
            </a:pPr>
            <a:r>
              <a:rPr lang="en-US" dirty="0" smtClean="0"/>
              <a:t> A </a:t>
            </a:r>
            <a:r>
              <a:rPr lang="en-US" dirty="0"/>
              <a:t>new coin was struck for use in commerce</a:t>
            </a:r>
          </a:p>
        </p:txBody>
      </p:sp>
      <p:sp>
        <p:nvSpPr>
          <p:cNvPr id="5" name="TextBox 4"/>
          <p:cNvSpPr txBox="1"/>
          <p:nvPr/>
        </p:nvSpPr>
        <p:spPr>
          <a:xfrm>
            <a:off x="247974" y="1673817"/>
            <a:ext cx="11701220" cy="4339650"/>
          </a:xfrm>
          <a:prstGeom prst="rect">
            <a:avLst/>
          </a:prstGeom>
          <a:noFill/>
        </p:spPr>
        <p:txBody>
          <a:bodyPr wrap="square" rtlCol="0">
            <a:spAutoFit/>
          </a:bodyPr>
          <a:lstStyle/>
          <a:p>
            <a:pPr algn="ctr"/>
            <a:endParaRPr lang="en-US" sz="2400"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3076" name="Picture 4" descr="http://gold-stater.com/images/medieval/IMG_0001Kcru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974" y="2427779"/>
            <a:ext cx="4495800" cy="43243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43774" y="2328030"/>
            <a:ext cx="6566221" cy="461665"/>
          </a:xfrm>
          <a:prstGeom prst="rect">
            <a:avLst/>
          </a:prstGeom>
          <a:noFill/>
        </p:spPr>
        <p:txBody>
          <a:bodyPr wrap="none" rtlCol="0">
            <a:spAutoFit/>
          </a:bodyPr>
          <a:lstStyle/>
          <a:p>
            <a:r>
              <a:rPr lang="en-US" sz="2400" dirty="0" smtClean="0"/>
              <a:t>New gold coinage was minted with Arabic legends. </a:t>
            </a:r>
            <a:endParaRPr lang="en-US" sz="2400" dirty="0"/>
          </a:p>
        </p:txBody>
      </p:sp>
      <p:sp>
        <p:nvSpPr>
          <p:cNvPr id="7" name="TextBox 6"/>
          <p:cNvSpPr txBox="1"/>
          <p:nvPr/>
        </p:nvSpPr>
        <p:spPr>
          <a:xfrm>
            <a:off x="4743774" y="3415368"/>
            <a:ext cx="6515181" cy="461665"/>
          </a:xfrm>
          <a:prstGeom prst="rect">
            <a:avLst/>
          </a:prstGeom>
          <a:noFill/>
        </p:spPr>
        <p:txBody>
          <a:bodyPr wrap="none" rtlCol="0">
            <a:spAutoFit/>
          </a:bodyPr>
          <a:lstStyle/>
          <a:p>
            <a:r>
              <a:rPr lang="en-US" sz="2400" dirty="0" smtClean="0"/>
              <a:t>Trade between Crusaders and Moslems flourished.</a:t>
            </a:r>
            <a:endParaRPr lang="en-US" sz="2400" dirty="0"/>
          </a:p>
        </p:txBody>
      </p:sp>
      <p:pic>
        <p:nvPicPr>
          <p:cNvPr id="3078" name="Picture 6" descr="http://ts2.mm.bing.net/th?id=H.4661316355819437&amp;pid=15.1&amp;H=107&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2557" y="3923527"/>
            <a:ext cx="4230445" cy="282911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museumwales.ac.uk/media/9396/thumb_300/untit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0" y="3939293"/>
            <a:ext cx="28575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63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93" y="0"/>
            <a:ext cx="10515600" cy="766251"/>
          </a:xfrm>
        </p:spPr>
        <p:txBody>
          <a:bodyPr/>
          <a:lstStyle/>
          <a:p>
            <a:pPr algn="ctr"/>
            <a:r>
              <a:rPr lang="en-US" dirty="0" smtClean="0"/>
              <a:t>PARTS OF PRESENTTION</a:t>
            </a:r>
            <a:endParaRPr lang="en-US" dirty="0"/>
          </a:p>
        </p:txBody>
      </p:sp>
      <p:sp>
        <p:nvSpPr>
          <p:cNvPr id="3" name="Content Placeholder 2"/>
          <p:cNvSpPr>
            <a:spLocks noGrp="1"/>
          </p:cNvSpPr>
          <p:nvPr>
            <p:ph idx="1"/>
          </p:nvPr>
        </p:nvSpPr>
        <p:spPr>
          <a:xfrm>
            <a:off x="823993" y="1014224"/>
            <a:ext cx="10515600" cy="4735647"/>
          </a:xfrm>
        </p:spPr>
        <p:txBody>
          <a:bodyPr>
            <a:normAutofit/>
          </a:bodyPr>
          <a:lstStyle/>
          <a:p>
            <a:pPr marL="514350" indent="-514350">
              <a:buFont typeface="+mj-lt"/>
              <a:buAutoNum type="arabicPeriod"/>
            </a:pPr>
            <a:endParaRPr lang="en-US" dirty="0" smtClean="0"/>
          </a:p>
          <a:p>
            <a:pPr marL="514350" indent="-514350">
              <a:spcBef>
                <a:spcPts val="2400"/>
              </a:spcBef>
              <a:buFont typeface="+mj-lt"/>
              <a:buAutoNum type="arabicPeriod"/>
            </a:pPr>
            <a:r>
              <a:rPr lang="en-US" dirty="0"/>
              <a:t> </a:t>
            </a:r>
            <a:r>
              <a:rPr lang="en-US" dirty="0" smtClean="0"/>
              <a:t> CRUSADES: Timeline and Maps</a:t>
            </a:r>
          </a:p>
          <a:p>
            <a:pPr marL="514350" indent="-514350">
              <a:spcBef>
                <a:spcPts val="2400"/>
              </a:spcBef>
              <a:buFont typeface="+mj-lt"/>
              <a:buAutoNum type="arabicPeriod"/>
            </a:pPr>
            <a:r>
              <a:rPr lang="en-US" dirty="0"/>
              <a:t> </a:t>
            </a:r>
            <a:r>
              <a:rPr lang="en-US" dirty="0" smtClean="0"/>
              <a:t> CRUSADES: Geopolitical Motivations</a:t>
            </a:r>
          </a:p>
          <a:p>
            <a:pPr marL="514350" indent="-514350">
              <a:spcBef>
                <a:spcPts val="2400"/>
              </a:spcBef>
              <a:buFont typeface="+mj-lt"/>
              <a:buAutoNum type="arabicPeriod"/>
            </a:pPr>
            <a:r>
              <a:rPr lang="en-US" dirty="0" smtClean="0"/>
              <a:t>  The Jews</a:t>
            </a:r>
          </a:p>
          <a:p>
            <a:pPr marL="514350" indent="-514350">
              <a:spcBef>
                <a:spcPts val="2400"/>
              </a:spcBef>
              <a:buAutoNum type="arabicPeriod" startAt="4"/>
            </a:pPr>
            <a:r>
              <a:rPr lang="en-US" dirty="0" smtClean="0"/>
              <a:t>  CRUSADES: West meets the East</a:t>
            </a:r>
          </a:p>
          <a:p>
            <a:pPr marL="514350" indent="-514350">
              <a:spcBef>
                <a:spcPts val="2400"/>
              </a:spcBef>
              <a:buAutoNum type="arabicPeriod" startAt="5"/>
            </a:pPr>
            <a:r>
              <a:rPr lang="en-US" dirty="0" smtClean="0"/>
              <a:t> Sack of Constantinople:  Major World Monetary Event</a:t>
            </a:r>
          </a:p>
          <a:p>
            <a:pPr marL="514350" indent="-514350">
              <a:spcBef>
                <a:spcPts val="2400"/>
              </a:spcBef>
              <a:buAutoNum type="arabicPeriod" startAt="5"/>
            </a:pPr>
            <a:r>
              <a:rPr lang="en-US" dirty="0" smtClean="0"/>
              <a:t> The Knights Templar</a:t>
            </a:r>
            <a:endParaRPr lang="en-US" dirty="0"/>
          </a:p>
        </p:txBody>
      </p:sp>
    </p:spTree>
    <p:extLst>
      <p:ext uri="{BB962C8B-B14F-4D97-AF65-F5344CB8AC3E}">
        <p14:creationId xmlns:p14="http://schemas.microsoft.com/office/powerpoint/2010/main" val="17065224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FF00"/>
          </a:solidFill>
        </p:spPr>
        <p:txBody>
          <a:bodyPr/>
          <a:lstStyle/>
          <a:p>
            <a:pPr algn="ctr">
              <a:spcBef>
                <a:spcPts val="2400"/>
              </a:spcBef>
            </a:pPr>
            <a:r>
              <a:rPr lang="en-US" dirty="0"/>
              <a:t>West meets the </a:t>
            </a:r>
            <a:r>
              <a:rPr lang="en-US" dirty="0" smtClean="0"/>
              <a:t>East:  MOSLEM AS HUMANS</a:t>
            </a:r>
            <a:endParaRPr lang="en-US" dirty="0"/>
          </a:p>
        </p:txBody>
      </p:sp>
      <p:sp>
        <p:nvSpPr>
          <p:cNvPr id="3" name="Content Placeholder 2"/>
          <p:cNvSpPr>
            <a:spLocks noGrp="1"/>
          </p:cNvSpPr>
          <p:nvPr>
            <p:ph idx="1"/>
          </p:nvPr>
        </p:nvSpPr>
        <p:spPr>
          <a:xfrm>
            <a:off x="0" y="935154"/>
            <a:ext cx="12192000" cy="485310"/>
          </a:xfrm>
        </p:spPr>
        <p:txBody>
          <a:bodyPr>
            <a:normAutofit/>
          </a:bodyPr>
          <a:lstStyle/>
          <a:p>
            <a:pPr marL="0" indent="0" algn="ctr">
              <a:spcBef>
                <a:spcPts val="0"/>
              </a:spcBef>
              <a:buNone/>
            </a:pPr>
            <a:r>
              <a:rPr lang="en-US" dirty="0" smtClean="0"/>
              <a:t>Christians treated better by Moslem Foe</a:t>
            </a:r>
            <a:endParaRPr lang="en-US" dirty="0"/>
          </a:p>
        </p:txBody>
      </p:sp>
      <p:sp>
        <p:nvSpPr>
          <p:cNvPr id="5" name="TextBox 4"/>
          <p:cNvSpPr txBox="1"/>
          <p:nvPr/>
        </p:nvSpPr>
        <p:spPr>
          <a:xfrm>
            <a:off x="7315899" y="1420464"/>
            <a:ext cx="4876101" cy="4801314"/>
          </a:xfrm>
          <a:prstGeom prst="rect">
            <a:avLst/>
          </a:prstGeom>
          <a:noFill/>
        </p:spPr>
        <p:txBody>
          <a:bodyPr wrap="square" rtlCol="0">
            <a:spAutoFit/>
          </a:bodyPr>
          <a:lstStyle/>
          <a:p>
            <a:r>
              <a:rPr lang="en-US" dirty="0" smtClean="0"/>
              <a:t>SURRENDEN OF JERUSALIM – 1187</a:t>
            </a:r>
          </a:p>
          <a:p>
            <a:r>
              <a:rPr lang="en-US" dirty="0" err="1" smtClean="0"/>
              <a:t>Balian</a:t>
            </a:r>
            <a:r>
              <a:rPr lang="en-US" dirty="0" smtClean="0"/>
              <a:t> (Latin leader) </a:t>
            </a:r>
            <a:r>
              <a:rPr lang="en-US" dirty="0"/>
              <a:t>met with Saladin again and the sultan agreed to lower the ransom to ten bezants for men, five for women, and one for children. </a:t>
            </a:r>
            <a:r>
              <a:rPr lang="en-US" dirty="0" err="1"/>
              <a:t>Balian</a:t>
            </a:r>
            <a:r>
              <a:rPr lang="en-US" dirty="0"/>
              <a:t> argued that this would still be too great, and Saladin suggested a ransom of 100,000 bezants for all the inhabitants. </a:t>
            </a:r>
            <a:r>
              <a:rPr lang="en-US" dirty="0" err="1"/>
              <a:t>Balian</a:t>
            </a:r>
            <a:r>
              <a:rPr lang="en-US" dirty="0"/>
              <a:t> thought this was impossible, and Saladin said he would ransom seven thousand people for no lower than 50,000 bezants. Finally, it was decided that Saladin would free the seven thousand for 30,000 bezants; two women or ten children would be permitted to take the place of one man for the same price. Saladin's brother then released another 1,000 people unable to pay and 2,000 more people unable to pay were then released. Saladin then freed all of the elderly unable to pay</a:t>
            </a:r>
            <a:r>
              <a:rPr lang="en-US" dirty="0" smtClean="0"/>
              <a:t>.</a:t>
            </a:r>
            <a:endParaRPr lang="en-US" dirty="0"/>
          </a:p>
        </p:txBody>
      </p:sp>
      <p:pic>
        <p:nvPicPr>
          <p:cNvPr id="11" name="Picture 2" descr="Sack of Constantinople by the Crusade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36" y="3505020"/>
            <a:ext cx="4478420" cy="288001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64293" y="6385033"/>
            <a:ext cx="3087705" cy="369332"/>
          </a:xfrm>
          <a:prstGeom prst="rect">
            <a:avLst/>
          </a:prstGeom>
          <a:noFill/>
        </p:spPr>
        <p:txBody>
          <a:bodyPr wrap="none" rtlCol="0">
            <a:spAutoFit/>
          </a:bodyPr>
          <a:lstStyle/>
          <a:p>
            <a:r>
              <a:rPr lang="en-US" dirty="0" smtClean="0"/>
              <a:t>CHRISTIAN KILLING CHRISTIAN.</a:t>
            </a:r>
            <a:endParaRPr lang="en-US" dirty="0"/>
          </a:p>
        </p:txBody>
      </p:sp>
      <p:pic>
        <p:nvPicPr>
          <p:cNvPr id="6146" name="Picture 2" descr="http://ts2.mm.bing.net/th?id=H.4684951551149713&amp;pid=15.1&amp;H=155&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4857" y="1589367"/>
            <a:ext cx="3492982" cy="3370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797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FF00"/>
          </a:solidFill>
        </p:spPr>
        <p:txBody>
          <a:bodyPr/>
          <a:lstStyle/>
          <a:p>
            <a:pPr algn="ctr">
              <a:spcBef>
                <a:spcPts val="2400"/>
              </a:spcBef>
            </a:pPr>
            <a:r>
              <a:rPr lang="en-US" dirty="0"/>
              <a:t>West meets the </a:t>
            </a:r>
            <a:r>
              <a:rPr lang="en-US" dirty="0" smtClean="0"/>
              <a:t>East:  MOSLEM AS HUMANS</a:t>
            </a:r>
            <a:endParaRPr lang="en-US" dirty="0"/>
          </a:p>
        </p:txBody>
      </p:sp>
      <p:sp>
        <p:nvSpPr>
          <p:cNvPr id="3" name="Content Placeholder 2"/>
          <p:cNvSpPr>
            <a:spLocks noGrp="1"/>
          </p:cNvSpPr>
          <p:nvPr>
            <p:ph idx="1"/>
          </p:nvPr>
        </p:nvSpPr>
        <p:spPr>
          <a:xfrm>
            <a:off x="0" y="766251"/>
            <a:ext cx="12192000" cy="485310"/>
          </a:xfrm>
        </p:spPr>
        <p:txBody>
          <a:bodyPr>
            <a:normAutofit/>
          </a:bodyPr>
          <a:lstStyle/>
          <a:p>
            <a:pPr marL="0" indent="0" algn="ctr">
              <a:spcBef>
                <a:spcPts val="0"/>
              </a:spcBef>
              <a:buNone/>
            </a:pPr>
            <a:r>
              <a:rPr lang="en-US" dirty="0" smtClean="0"/>
              <a:t>Some pilgrims and Crusaders like the ‘Infidels’</a:t>
            </a:r>
            <a:endParaRPr lang="en-US" dirty="0"/>
          </a:p>
        </p:txBody>
      </p:sp>
      <p:sp>
        <p:nvSpPr>
          <p:cNvPr id="5" name="TextBox 4"/>
          <p:cNvSpPr txBox="1"/>
          <p:nvPr/>
        </p:nvSpPr>
        <p:spPr>
          <a:xfrm>
            <a:off x="245390" y="1532502"/>
            <a:ext cx="11701220" cy="5078313"/>
          </a:xfrm>
          <a:prstGeom prst="rect">
            <a:avLst/>
          </a:prstGeom>
          <a:noFill/>
        </p:spPr>
        <p:txBody>
          <a:bodyPr wrap="square" rtlCol="0">
            <a:spAutoFit/>
          </a:bodyPr>
          <a:lstStyle/>
          <a:p>
            <a:r>
              <a:rPr lang="en-US" sz="2400" dirty="0" smtClean="0"/>
              <a:t>The Crusaders seemed crude and uncivilized compared to Moslems.   Not ‘evil Saracens’ but Saracens advanced </a:t>
            </a:r>
            <a:r>
              <a:rPr lang="en-US" sz="2400" dirty="0"/>
              <a:t>in science and technology</a:t>
            </a:r>
            <a:r>
              <a:rPr lang="en-US" sz="2400" dirty="0" smtClean="0"/>
              <a:t>.</a:t>
            </a:r>
          </a:p>
          <a:p>
            <a:endParaRPr lang="en-US" sz="2400" dirty="0"/>
          </a:p>
          <a:p>
            <a:r>
              <a:rPr lang="en-US" sz="2400" dirty="0" smtClean="0"/>
              <a:t>The Christian crusaders and Moslem defenders intermarried.</a:t>
            </a:r>
          </a:p>
          <a:p>
            <a:endParaRPr lang="en-US" sz="2400" dirty="0"/>
          </a:p>
          <a:p>
            <a:endParaRPr lang="en-US" sz="2400" dirty="0" smtClean="0"/>
          </a:p>
          <a:p>
            <a:endParaRPr lang="en-US" sz="3600" dirty="0"/>
          </a:p>
          <a:p>
            <a:endParaRPr lang="en-US" sz="3600"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5122" name="Picture 2" descr="http://grouporigin.com/clients/qatarfoundation/photos/chapter2/photo_31_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18295"/>
            <a:ext cx="3006671" cy="38818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sciencephoto.com/image/301035/530wm/N8100027-Arabic_manuscript_artworks_of_medicinal_herbs-SP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061" y="3078830"/>
            <a:ext cx="5189014" cy="377917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ts3.explicit.bing.net/th?id=H.4539773066085810&amp;pid=15.1&amp;H=115&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0839" y="3590275"/>
            <a:ext cx="3521161" cy="253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5687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93" y="0"/>
            <a:ext cx="10515600" cy="766251"/>
          </a:xfrm>
        </p:spPr>
        <p:txBody>
          <a:bodyPr/>
          <a:lstStyle/>
          <a:p>
            <a:pPr algn="ctr"/>
            <a:r>
              <a:rPr lang="en-US" dirty="0" smtClean="0"/>
              <a:t>PART 5</a:t>
            </a:r>
            <a:endParaRPr lang="en-US" dirty="0"/>
          </a:p>
        </p:txBody>
      </p:sp>
      <p:sp>
        <p:nvSpPr>
          <p:cNvPr id="3" name="Content Placeholder 2"/>
          <p:cNvSpPr>
            <a:spLocks noGrp="1"/>
          </p:cNvSpPr>
          <p:nvPr>
            <p:ph idx="1"/>
          </p:nvPr>
        </p:nvSpPr>
        <p:spPr>
          <a:xfrm>
            <a:off x="823993" y="1014224"/>
            <a:ext cx="10515600" cy="4735647"/>
          </a:xfrm>
        </p:spPr>
        <p:txBody>
          <a:bodyPr>
            <a:normAutofit/>
          </a:bodyPr>
          <a:lstStyle/>
          <a:p>
            <a:pPr marL="514350" indent="-514350">
              <a:buFont typeface="+mj-lt"/>
              <a:buAutoNum type="arabicPeriod"/>
            </a:pPr>
            <a:endParaRPr lang="en-US" dirty="0" smtClean="0"/>
          </a:p>
          <a:p>
            <a:pPr marL="0" indent="0">
              <a:spcBef>
                <a:spcPts val="2400"/>
              </a:spcBef>
              <a:buNone/>
            </a:pPr>
            <a:endParaRPr lang="en-US" dirty="0" smtClean="0"/>
          </a:p>
          <a:p>
            <a:pPr marL="0" indent="0">
              <a:spcBef>
                <a:spcPts val="2400"/>
              </a:spcBef>
              <a:buNone/>
            </a:pPr>
            <a:endParaRPr lang="en-US" dirty="0"/>
          </a:p>
          <a:p>
            <a:pPr marL="0" indent="0" algn="ctr">
              <a:spcBef>
                <a:spcPts val="2400"/>
              </a:spcBef>
              <a:buNone/>
            </a:pPr>
            <a:r>
              <a:rPr lang="en-US" sz="5400" dirty="0"/>
              <a:t>Sack of Constantinople: </a:t>
            </a:r>
            <a:endParaRPr lang="en-US" sz="5400" dirty="0" smtClean="0"/>
          </a:p>
          <a:p>
            <a:pPr marL="0" indent="0" algn="ctr">
              <a:spcBef>
                <a:spcPts val="2400"/>
              </a:spcBef>
              <a:buNone/>
            </a:pPr>
            <a:r>
              <a:rPr lang="en-US" sz="5400" dirty="0" smtClean="0"/>
              <a:t> </a:t>
            </a:r>
            <a:r>
              <a:rPr lang="en-US" sz="5400" dirty="0"/>
              <a:t>Major World Monetary Event</a:t>
            </a:r>
          </a:p>
        </p:txBody>
      </p:sp>
    </p:spTree>
    <p:extLst>
      <p:ext uri="{BB962C8B-B14F-4D97-AF65-F5344CB8AC3E}">
        <p14:creationId xmlns:p14="http://schemas.microsoft.com/office/powerpoint/2010/main" val="2502049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72054"/>
          </a:xfrm>
          <a:solidFill>
            <a:srgbClr val="00B0F0"/>
          </a:solidFill>
        </p:spPr>
        <p:txBody>
          <a:bodyPr>
            <a:normAutofit fontScale="90000"/>
          </a:bodyPr>
          <a:lstStyle/>
          <a:p>
            <a:pPr algn="ctr"/>
            <a:r>
              <a:rPr lang="en-US" sz="3600" dirty="0" smtClean="0"/>
              <a:t>PART </a:t>
            </a:r>
            <a:r>
              <a:rPr lang="en-US" sz="3600" dirty="0"/>
              <a:t>5</a:t>
            </a:r>
            <a:br>
              <a:rPr lang="en-US" sz="3600" dirty="0"/>
            </a:br>
            <a:r>
              <a:rPr lang="en-US" sz="3600" dirty="0"/>
              <a:t>Sack of Constantinople:  Major World Monetary </a:t>
            </a:r>
            <a:r>
              <a:rPr lang="en-US" sz="3600" dirty="0" smtClean="0"/>
              <a:t>Event</a:t>
            </a:r>
            <a:endParaRPr lang="en-US" dirty="0"/>
          </a:p>
        </p:txBody>
      </p:sp>
      <p:sp>
        <p:nvSpPr>
          <p:cNvPr id="3" name="Content Placeholder 2"/>
          <p:cNvSpPr>
            <a:spLocks noGrp="1"/>
          </p:cNvSpPr>
          <p:nvPr>
            <p:ph idx="1"/>
          </p:nvPr>
        </p:nvSpPr>
        <p:spPr>
          <a:xfrm>
            <a:off x="0" y="1072054"/>
            <a:ext cx="12192000" cy="5785945"/>
          </a:xfrm>
        </p:spPr>
        <p:txBody>
          <a:bodyPr>
            <a:normAutofit/>
          </a:bodyPr>
          <a:lstStyle/>
          <a:p>
            <a:pPr marL="0" indent="0" algn="ctr">
              <a:spcBef>
                <a:spcPts val="2400"/>
              </a:spcBef>
              <a:buNone/>
            </a:pPr>
            <a:r>
              <a:rPr lang="en-US" sz="3600" dirty="0" smtClean="0"/>
              <a:t>Secret Alliance of Latin Church and Venetians</a:t>
            </a:r>
          </a:p>
        </p:txBody>
      </p:sp>
      <p:pic>
        <p:nvPicPr>
          <p:cNvPr id="4104" name="Picture 8" descr="http://ts3.explicit.bing.net/th?id=H.4764816462775954&amp;pid=15.1&amp;H=106&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2780"/>
            <a:ext cx="3749998" cy="24843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57" y="5245332"/>
            <a:ext cx="3716082" cy="1200329"/>
          </a:xfrm>
          <a:prstGeom prst="rect">
            <a:avLst/>
          </a:prstGeom>
          <a:noFill/>
        </p:spPr>
        <p:txBody>
          <a:bodyPr wrap="none" rtlCol="0">
            <a:spAutoFit/>
          </a:bodyPr>
          <a:lstStyle/>
          <a:p>
            <a:r>
              <a:rPr lang="en-US" dirty="0" smtClean="0"/>
              <a:t>Pope Innocent III threatened income</a:t>
            </a:r>
          </a:p>
          <a:p>
            <a:r>
              <a:rPr lang="en-US" dirty="0" smtClean="0"/>
              <a:t>tax on Western Knights if they did not</a:t>
            </a:r>
          </a:p>
          <a:p>
            <a:r>
              <a:rPr lang="en-US" dirty="0" smtClean="0"/>
              <a:t>join the 4</a:t>
            </a:r>
            <a:r>
              <a:rPr lang="en-US" baseline="30000" dirty="0" smtClean="0"/>
              <a:t>th</a:t>
            </a:r>
            <a:r>
              <a:rPr lang="en-US" dirty="0" smtClean="0"/>
              <a:t> Crusade.    Powerful</a:t>
            </a:r>
          </a:p>
          <a:p>
            <a:r>
              <a:rPr lang="en-US" dirty="0" smtClean="0"/>
              <a:t>church groups plotted attack.</a:t>
            </a:r>
            <a:endParaRPr lang="en-US" dirty="0"/>
          </a:p>
        </p:txBody>
      </p:sp>
      <p:pic>
        <p:nvPicPr>
          <p:cNvPr id="4106" name="Picture 10" descr="http://ts2.mm.bing.net/th?id=H.4612005841142817&amp;pid=15.1&amp;H=116&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5214" y="2692780"/>
            <a:ext cx="3426720" cy="24843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00821" y="5373596"/>
            <a:ext cx="3361113" cy="646331"/>
          </a:xfrm>
          <a:prstGeom prst="rect">
            <a:avLst/>
          </a:prstGeom>
          <a:noFill/>
        </p:spPr>
        <p:txBody>
          <a:bodyPr wrap="none" rtlCol="0">
            <a:spAutoFit/>
          </a:bodyPr>
          <a:lstStyle/>
          <a:p>
            <a:r>
              <a:rPr lang="en-US" dirty="0" smtClean="0"/>
              <a:t>Secret plan with Venetians to </a:t>
            </a:r>
          </a:p>
          <a:p>
            <a:r>
              <a:rPr lang="en-US" dirty="0" smtClean="0"/>
              <a:t>take Crusaders to Constantinople</a:t>
            </a:r>
            <a:endParaRPr lang="en-US" dirty="0"/>
          </a:p>
        </p:txBody>
      </p:sp>
      <p:pic>
        <p:nvPicPr>
          <p:cNvPr id="14" name="Picture 2" descr="Sack of Constantinople by the Crusader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9631" y="2709795"/>
            <a:ext cx="4562369" cy="249615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803607" y="5245332"/>
            <a:ext cx="3145585" cy="369332"/>
          </a:xfrm>
          <a:prstGeom prst="rect">
            <a:avLst/>
          </a:prstGeom>
          <a:noFill/>
        </p:spPr>
        <p:txBody>
          <a:bodyPr wrap="square" rtlCol="0">
            <a:spAutoFit/>
          </a:bodyPr>
          <a:lstStyle/>
          <a:p>
            <a:r>
              <a:rPr lang="en-US" dirty="0" smtClean="0"/>
              <a:t>CHRISTIAN KILLING CHRISTIAN.</a:t>
            </a:r>
            <a:endParaRPr lang="en-US" dirty="0"/>
          </a:p>
        </p:txBody>
      </p:sp>
    </p:spTree>
    <p:extLst>
      <p:ext uri="{BB962C8B-B14F-4D97-AF65-F5344CB8AC3E}">
        <p14:creationId xmlns:p14="http://schemas.microsoft.com/office/powerpoint/2010/main" val="155950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72054"/>
          </a:xfrm>
          <a:solidFill>
            <a:srgbClr val="00B0F0"/>
          </a:solidFill>
        </p:spPr>
        <p:txBody>
          <a:bodyPr>
            <a:normAutofit fontScale="90000"/>
          </a:bodyPr>
          <a:lstStyle/>
          <a:p>
            <a:pPr algn="ctr"/>
            <a:r>
              <a:rPr lang="en-US" sz="3600" dirty="0" smtClean="0"/>
              <a:t>PART </a:t>
            </a:r>
            <a:r>
              <a:rPr lang="en-US" sz="3600" dirty="0"/>
              <a:t>5</a:t>
            </a:r>
            <a:br>
              <a:rPr lang="en-US" sz="3600" dirty="0"/>
            </a:br>
            <a:r>
              <a:rPr lang="en-US" sz="3600" dirty="0"/>
              <a:t>Sack of Constantinople:  Major World Monetary </a:t>
            </a:r>
            <a:r>
              <a:rPr lang="en-US" sz="3600" dirty="0" smtClean="0"/>
              <a:t>Event</a:t>
            </a:r>
            <a:endParaRPr lang="en-US" dirty="0"/>
          </a:p>
        </p:txBody>
      </p:sp>
      <p:sp>
        <p:nvSpPr>
          <p:cNvPr id="3" name="Content Placeholder 2"/>
          <p:cNvSpPr>
            <a:spLocks noGrp="1"/>
          </p:cNvSpPr>
          <p:nvPr>
            <p:ph idx="1"/>
          </p:nvPr>
        </p:nvSpPr>
        <p:spPr>
          <a:xfrm>
            <a:off x="0" y="1072054"/>
            <a:ext cx="12192000" cy="5785945"/>
          </a:xfrm>
        </p:spPr>
        <p:txBody>
          <a:bodyPr>
            <a:normAutofit/>
          </a:bodyPr>
          <a:lstStyle/>
          <a:p>
            <a:pPr marL="0" indent="0" algn="ctr">
              <a:spcBef>
                <a:spcPts val="2400"/>
              </a:spcBef>
              <a:buNone/>
            </a:pPr>
            <a:endParaRPr lang="en-US" sz="3600" dirty="0" smtClean="0"/>
          </a:p>
          <a:p>
            <a:pPr marL="0" indent="0" algn="ctr">
              <a:spcBef>
                <a:spcPts val="2400"/>
              </a:spcBef>
              <a:buNone/>
            </a:pPr>
            <a:r>
              <a:rPr lang="en-US" sz="3600" dirty="0" smtClean="0"/>
              <a:t>Monetary System of Caesars Ended!</a:t>
            </a:r>
          </a:p>
        </p:txBody>
      </p:sp>
      <p:sp>
        <p:nvSpPr>
          <p:cNvPr id="5" name="Wave 4"/>
          <p:cNvSpPr/>
          <p:nvPr/>
        </p:nvSpPr>
        <p:spPr>
          <a:xfrm>
            <a:off x="586999" y="2275963"/>
            <a:ext cx="1844298" cy="1224367"/>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Wave 11"/>
          <p:cNvSpPr/>
          <p:nvPr/>
        </p:nvSpPr>
        <p:spPr>
          <a:xfrm>
            <a:off x="3715719" y="4754166"/>
            <a:ext cx="1844298" cy="1224367"/>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ave 12"/>
          <p:cNvSpPr/>
          <p:nvPr/>
        </p:nvSpPr>
        <p:spPr>
          <a:xfrm>
            <a:off x="586999" y="4723129"/>
            <a:ext cx="1844298" cy="1224367"/>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Wave 15"/>
          <p:cNvSpPr/>
          <p:nvPr/>
        </p:nvSpPr>
        <p:spPr>
          <a:xfrm>
            <a:off x="3682786" y="2580761"/>
            <a:ext cx="1844298" cy="1224367"/>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Wave 16"/>
          <p:cNvSpPr/>
          <p:nvPr/>
        </p:nvSpPr>
        <p:spPr>
          <a:xfrm>
            <a:off x="6373033" y="2580762"/>
            <a:ext cx="1844298" cy="1224367"/>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Wave 17"/>
          <p:cNvSpPr/>
          <p:nvPr/>
        </p:nvSpPr>
        <p:spPr>
          <a:xfrm>
            <a:off x="9468820" y="2580762"/>
            <a:ext cx="1844298" cy="1224367"/>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Wave 19"/>
          <p:cNvSpPr/>
          <p:nvPr/>
        </p:nvSpPr>
        <p:spPr>
          <a:xfrm>
            <a:off x="9163262" y="4467234"/>
            <a:ext cx="1844298" cy="1224367"/>
          </a:xfrm>
          <a:prstGeom prst="wav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29009" y="2530834"/>
            <a:ext cx="1802288" cy="646331"/>
          </a:xfrm>
          <a:prstGeom prst="rect">
            <a:avLst/>
          </a:prstGeom>
          <a:noFill/>
        </p:spPr>
        <p:txBody>
          <a:bodyPr wrap="none" rtlCol="0">
            <a:spAutoFit/>
          </a:bodyPr>
          <a:lstStyle/>
          <a:p>
            <a:r>
              <a:rPr lang="en-US" dirty="0" smtClean="0"/>
              <a:t>Frederick II, 1225</a:t>
            </a:r>
          </a:p>
          <a:p>
            <a:r>
              <a:rPr lang="en-US" dirty="0" smtClean="0"/>
              <a:t>Minted gold coin</a:t>
            </a:r>
            <a:endParaRPr lang="en-US" dirty="0"/>
          </a:p>
        </p:txBody>
      </p:sp>
      <p:sp>
        <p:nvSpPr>
          <p:cNvPr id="22" name="TextBox 21"/>
          <p:cNvSpPr txBox="1"/>
          <p:nvPr/>
        </p:nvSpPr>
        <p:spPr>
          <a:xfrm>
            <a:off x="9236114" y="4586528"/>
            <a:ext cx="1523687" cy="646331"/>
          </a:xfrm>
          <a:prstGeom prst="rect">
            <a:avLst/>
          </a:prstGeom>
          <a:noFill/>
        </p:spPr>
        <p:txBody>
          <a:bodyPr wrap="none" rtlCol="0">
            <a:spAutoFit/>
          </a:bodyPr>
          <a:lstStyle/>
          <a:p>
            <a:r>
              <a:rPr lang="en-US" dirty="0" smtClean="0"/>
              <a:t>Pope John 22,</a:t>
            </a:r>
          </a:p>
          <a:p>
            <a:r>
              <a:rPr lang="en-US" dirty="0" smtClean="0"/>
              <a:t>Avignon, 1316</a:t>
            </a:r>
            <a:endParaRPr lang="en-US" dirty="0"/>
          </a:p>
        </p:txBody>
      </p:sp>
      <p:sp>
        <p:nvSpPr>
          <p:cNvPr id="23" name="TextBox 22"/>
          <p:cNvSpPr txBox="1"/>
          <p:nvPr/>
        </p:nvSpPr>
        <p:spPr>
          <a:xfrm>
            <a:off x="3682515" y="5009037"/>
            <a:ext cx="1934440" cy="646331"/>
          </a:xfrm>
          <a:prstGeom prst="rect">
            <a:avLst/>
          </a:prstGeom>
          <a:noFill/>
        </p:spPr>
        <p:txBody>
          <a:bodyPr wrap="none" rtlCol="0">
            <a:spAutoFit/>
          </a:bodyPr>
          <a:lstStyle/>
          <a:p>
            <a:r>
              <a:rPr lang="en-US" dirty="0" smtClean="0"/>
              <a:t>Venetian Republic,</a:t>
            </a:r>
          </a:p>
          <a:p>
            <a:r>
              <a:rPr lang="en-US" dirty="0" smtClean="0"/>
              <a:t>1284</a:t>
            </a:r>
            <a:endParaRPr lang="en-US" dirty="0"/>
          </a:p>
        </p:txBody>
      </p:sp>
      <p:sp>
        <p:nvSpPr>
          <p:cNvPr id="24" name="TextBox 23"/>
          <p:cNvSpPr txBox="1"/>
          <p:nvPr/>
        </p:nvSpPr>
        <p:spPr>
          <a:xfrm>
            <a:off x="621905" y="5064564"/>
            <a:ext cx="1566454" cy="646331"/>
          </a:xfrm>
          <a:prstGeom prst="rect">
            <a:avLst/>
          </a:prstGeom>
          <a:noFill/>
        </p:spPr>
        <p:txBody>
          <a:bodyPr wrap="none" rtlCol="0">
            <a:spAutoFit/>
          </a:bodyPr>
          <a:lstStyle/>
          <a:p>
            <a:r>
              <a:rPr lang="en-US" dirty="0" smtClean="0"/>
              <a:t>Henry III,</a:t>
            </a:r>
          </a:p>
          <a:p>
            <a:r>
              <a:rPr lang="en-US" dirty="0" smtClean="0"/>
              <a:t>England, 1257 </a:t>
            </a:r>
            <a:endParaRPr lang="en-US" dirty="0"/>
          </a:p>
        </p:txBody>
      </p:sp>
      <p:sp>
        <p:nvSpPr>
          <p:cNvPr id="25" name="TextBox 24"/>
          <p:cNvSpPr txBox="1"/>
          <p:nvPr/>
        </p:nvSpPr>
        <p:spPr>
          <a:xfrm>
            <a:off x="9423006" y="2891141"/>
            <a:ext cx="2154116" cy="646331"/>
          </a:xfrm>
          <a:prstGeom prst="rect">
            <a:avLst/>
          </a:prstGeom>
          <a:noFill/>
        </p:spPr>
        <p:txBody>
          <a:bodyPr wrap="none" rtlCol="0">
            <a:spAutoFit/>
          </a:bodyPr>
          <a:lstStyle/>
          <a:p>
            <a:r>
              <a:rPr lang="en-US" dirty="0" smtClean="0"/>
              <a:t>Republic of Florence,</a:t>
            </a:r>
          </a:p>
          <a:p>
            <a:r>
              <a:rPr lang="en-US" dirty="0" smtClean="0"/>
              <a:t>1250</a:t>
            </a:r>
            <a:endParaRPr lang="en-US" dirty="0"/>
          </a:p>
        </p:txBody>
      </p:sp>
      <p:sp>
        <p:nvSpPr>
          <p:cNvPr id="26" name="TextBox 25"/>
          <p:cNvSpPr txBox="1"/>
          <p:nvPr/>
        </p:nvSpPr>
        <p:spPr>
          <a:xfrm>
            <a:off x="6600991" y="3029640"/>
            <a:ext cx="1332481" cy="646331"/>
          </a:xfrm>
          <a:prstGeom prst="rect">
            <a:avLst/>
          </a:prstGeom>
          <a:noFill/>
        </p:spPr>
        <p:txBody>
          <a:bodyPr wrap="none" rtlCol="0">
            <a:spAutoFit/>
          </a:bodyPr>
          <a:lstStyle/>
          <a:p>
            <a:r>
              <a:rPr lang="en-US" dirty="0" smtClean="0"/>
              <a:t>Louis 9</a:t>
            </a:r>
            <a:r>
              <a:rPr lang="en-US" baseline="30000" dirty="0" smtClean="0"/>
              <a:t>th</a:t>
            </a:r>
            <a:r>
              <a:rPr lang="en-US" dirty="0" smtClean="0"/>
              <a:t>,</a:t>
            </a:r>
          </a:p>
          <a:p>
            <a:r>
              <a:rPr lang="en-US" dirty="0" smtClean="0"/>
              <a:t>France 1250</a:t>
            </a:r>
            <a:endParaRPr lang="en-US" dirty="0"/>
          </a:p>
        </p:txBody>
      </p:sp>
      <p:sp>
        <p:nvSpPr>
          <p:cNvPr id="27" name="TextBox 26"/>
          <p:cNvSpPr txBox="1"/>
          <p:nvPr/>
        </p:nvSpPr>
        <p:spPr>
          <a:xfrm>
            <a:off x="4150186" y="2972378"/>
            <a:ext cx="1197379" cy="369332"/>
          </a:xfrm>
          <a:prstGeom prst="rect">
            <a:avLst/>
          </a:prstGeom>
          <a:noFill/>
        </p:spPr>
        <p:txBody>
          <a:bodyPr wrap="none" rtlCol="0">
            <a:spAutoFit/>
          </a:bodyPr>
          <a:lstStyle/>
          <a:p>
            <a:r>
              <a:rPr lang="en-US" dirty="0" smtClean="0"/>
              <a:t>Lyon, 1225</a:t>
            </a:r>
            <a:endParaRPr lang="en-US" dirty="0"/>
          </a:p>
        </p:txBody>
      </p:sp>
      <p:sp>
        <p:nvSpPr>
          <p:cNvPr id="8" name="Right Arrow 7"/>
          <p:cNvSpPr/>
          <p:nvPr/>
        </p:nvSpPr>
        <p:spPr>
          <a:xfrm>
            <a:off x="6405966" y="5407238"/>
            <a:ext cx="1968285" cy="313348"/>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http://ts1.mm.bing.net/th?id=H.5018674732796000&amp;pid=15.1&amp;H=84&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949" y="3261863"/>
            <a:ext cx="15240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ts2.mm.bing.net/th?id=H.4618491237368133&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5114" y="3661913"/>
            <a:ext cx="1400175" cy="1047751"/>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ts3.mm.bing.net/th?id=H.4942988860129698&amp;pid=15.1&amp;H=160&amp;W=1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701" y="5655368"/>
            <a:ext cx="97155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http://ts2.mm.bing.net/th?id=H.4912528952132685&amp;pid=15.1&amp;H=160&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23411" y="5301077"/>
            <a:ext cx="1524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376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72054"/>
          </a:xfrm>
          <a:solidFill>
            <a:srgbClr val="00B0F0"/>
          </a:solidFill>
        </p:spPr>
        <p:txBody>
          <a:bodyPr>
            <a:normAutofit fontScale="90000"/>
          </a:bodyPr>
          <a:lstStyle/>
          <a:p>
            <a:pPr algn="ctr"/>
            <a:r>
              <a:rPr lang="en-US" sz="3600" dirty="0" smtClean="0"/>
              <a:t>PART </a:t>
            </a:r>
            <a:r>
              <a:rPr lang="en-US" sz="3600" dirty="0"/>
              <a:t>5</a:t>
            </a:r>
            <a:br>
              <a:rPr lang="en-US" sz="3600" dirty="0"/>
            </a:br>
            <a:r>
              <a:rPr lang="en-US" sz="3600" dirty="0"/>
              <a:t>Sack of Constantinople:  Major World Monetary </a:t>
            </a:r>
            <a:r>
              <a:rPr lang="en-US" sz="3600" dirty="0" smtClean="0"/>
              <a:t>Event</a:t>
            </a:r>
            <a:endParaRPr lang="en-US" dirty="0"/>
          </a:p>
        </p:txBody>
      </p:sp>
      <p:sp>
        <p:nvSpPr>
          <p:cNvPr id="3" name="Content Placeholder 2"/>
          <p:cNvSpPr>
            <a:spLocks noGrp="1"/>
          </p:cNvSpPr>
          <p:nvPr>
            <p:ph idx="1"/>
          </p:nvPr>
        </p:nvSpPr>
        <p:spPr>
          <a:xfrm>
            <a:off x="0" y="1072054"/>
            <a:ext cx="12192000" cy="5785945"/>
          </a:xfrm>
        </p:spPr>
        <p:txBody>
          <a:bodyPr>
            <a:normAutofit/>
          </a:bodyPr>
          <a:lstStyle/>
          <a:p>
            <a:pPr marL="0" indent="0" algn="ctr">
              <a:spcBef>
                <a:spcPts val="2400"/>
              </a:spcBef>
              <a:buNone/>
            </a:pPr>
            <a:endParaRPr lang="en-US" sz="3600" dirty="0" smtClean="0"/>
          </a:p>
          <a:p>
            <a:pPr marL="0" indent="0" algn="ctr">
              <a:spcBef>
                <a:spcPts val="2400"/>
              </a:spcBef>
              <a:buNone/>
            </a:pPr>
            <a:r>
              <a:rPr lang="en-US" sz="3600" dirty="0" smtClean="0"/>
              <a:t>Return of Metallic Plunder to Europe:  Renaissance Possible</a:t>
            </a:r>
          </a:p>
        </p:txBody>
      </p:sp>
      <p:pic>
        <p:nvPicPr>
          <p:cNvPr id="8194" name="Picture 2" descr="http://ts2.mm.bing.net/th?id=H.4743676641411765&amp;pid=15.1&amp;H=133&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72" y="2642917"/>
            <a:ext cx="2633481" cy="219456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s3.mm.bing.net/th?id=H.4740013013011438&amp;pid=15.1&amp;H=12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318" y="2655993"/>
            <a:ext cx="3498686" cy="261806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1.bp.blogspot.com/-0ehkQ2XpCZQ/Tzl8Ar2zUqI/AAAAAAAA370/xrAaB5aR_BY/s1600/1532%2BLucas%2BCranach%2Bthe%2BElder%2B%2528German%2Bpainter%252C%2B1472-1553%2529%2BIll%2BMatched%2BCouple%2B15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769" y="2655993"/>
            <a:ext cx="4044466" cy="3712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7228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1.bp.blogspot.com/-ZpayK6XCq_M/TVPg5ql1ggI/AAAAAAAAAOw/X5q5daGdxzk/s1600/Silk_rou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86850" cy="59150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34711" y="6121830"/>
            <a:ext cx="4636013" cy="369332"/>
          </a:xfrm>
          <a:prstGeom prst="rect">
            <a:avLst/>
          </a:prstGeom>
          <a:noFill/>
        </p:spPr>
        <p:txBody>
          <a:bodyPr wrap="none" rtlCol="0">
            <a:spAutoFit/>
          </a:bodyPr>
          <a:lstStyle/>
          <a:p>
            <a:r>
              <a:rPr lang="en-US" dirty="0" smtClean="0"/>
              <a:t>INCREASE IN COMMERCE AND TRADE POSSIBLE</a:t>
            </a:r>
            <a:endParaRPr lang="en-US" dirty="0"/>
          </a:p>
        </p:txBody>
      </p:sp>
    </p:spTree>
    <p:extLst>
      <p:ext uri="{BB962C8B-B14F-4D97-AF65-F5344CB8AC3E}">
        <p14:creationId xmlns:p14="http://schemas.microsoft.com/office/powerpoint/2010/main" val="4106106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072054"/>
          </a:xfrm>
          <a:solidFill>
            <a:srgbClr val="00B0F0"/>
          </a:solidFill>
        </p:spPr>
        <p:txBody>
          <a:bodyPr>
            <a:normAutofit fontScale="90000"/>
          </a:bodyPr>
          <a:lstStyle/>
          <a:p>
            <a:pPr algn="ctr"/>
            <a:r>
              <a:rPr lang="en-US" sz="3600" dirty="0" smtClean="0"/>
              <a:t>PART </a:t>
            </a:r>
            <a:r>
              <a:rPr lang="en-US" sz="3600" dirty="0"/>
              <a:t>5</a:t>
            </a:r>
            <a:br>
              <a:rPr lang="en-US" sz="3600" dirty="0"/>
            </a:br>
            <a:r>
              <a:rPr lang="en-US" sz="3600" dirty="0"/>
              <a:t>Sack of Constantinople:  Major World Monetary </a:t>
            </a:r>
            <a:r>
              <a:rPr lang="en-US" sz="3600" dirty="0" smtClean="0"/>
              <a:t>Event</a:t>
            </a:r>
            <a:endParaRPr lang="en-US" dirty="0"/>
          </a:p>
        </p:txBody>
      </p:sp>
      <p:sp>
        <p:nvSpPr>
          <p:cNvPr id="3" name="Content Placeholder 2"/>
          <p:cNvSpPr>
            <a:spLocks noGrp="1"/>
          </p:cNvSpPr>
          <p:nvPr>
            <p:ph idx="1"/>
          </p:nvPr>
        </p:nvSpPr>
        <p:spPr>
          <a:xfrm>
            <a:off x="0" y="1072054"/>
            <a:ext cx="12192000" cy="5785945"/>
          </a:xfrm>
        </p:spPr>
        <p:txBody>
          <a:bodyPr>
            <a:normAutofit/>
          </a:bodyPr>
          <a:lstStyle/>
          <a:p>
            <a:pPr marL="0" indent="0" algn="ctr">
              <a:spcBef>
                <a:spcPts val="0"/>
              </a:spcBef>
              <a:buNone/>
            </a:pPr>
            <a:endParaRPr lang="en-US" sz="3200" dirty="0" smtClean="0"/>
          </a:p>
          <a:p>
            <a:pPr marL="0" indent="0" algn="ctr">
              <a:spcBef>
                <a:spcPts val="0"/>
              </a:spcBef>
              <a:buNone/>
            </a:pPr>
            <a:r>
              <a:rPr lang="en-US" sz="3200" dirty="0" smtClean="0"/>
              <a:t>This critical monetary mass allowed advanced monetary systems:</a:t>
            </a:r>
          </a:p>
          <a:p>
            <a:pPr marL="0" indent="0" algn="ctr">
              <a:spcBef>
                <a:spcPts val="0"/>
              </a:spcBef>
              <a:buNone/>
            </a:pPr>
            <a:r>
              <a:rPr lang="en-US" sz="3200" dirty="0" smtClean="0"/>
              <a:t>NOMISMA COULD BE REINTRODUCED</a:t>
            </a:r>
          </a:p>
        </p:txBody>
      </p:sp>
      <p:sp>
        <p:nvSpPr>
          <p:cNvPr id="7" name="TextBox 6"/>
          <p:cNvSpPr txBox="1"/>
          <p:nvPr/>
        </p:nvSpPr>
        <p:spPr>
          <a:xfrm>
            <a:off x="3736903" y="2626197"/>
            <a:ext cx="8150116" cy="1200329"/>
          </a:xfrm>
          <a:prstGeom prst="rect">
            <a:avLst/>
          </a:prstGeom>
          <a:noFill/>
        </p:spPr>
        <p:txBody>
          <a:bodyPr wrap="none" rtlCol="0">
            <a:spAutoFit/>
          </a:bodyPr>
          <a:lstStyle/>
          <a:p>
            <a:r>
              <a:rPr lang="en-US" sz="2400" b="1" dirty="0" smtClean="0"/>
              <a:t>1353, Venetian Colonies</a:t>
            </a:r>
          </a:p>
          <a:p>
            <a:r>
              <a:rPr lang="en-US" sz="2400" dirty="0" smtClean="0"/>
              <a:t>The </a:t>
            </a:r>
            <a:r>
              <a:rPr lang="en-US" sz="2400" dirty="0" err="1"/>
              <a:t>tornesello</a:t>
            </a:r>
            <a:r>
              <a:rPr lang="en-US" sz="2400" dirty="0"/>
              <a:t> was minted in </a:t>
            </a:r>
            <a:r>
              <a:rPr lang="en-US" sz="2400" dirty="0" smtClean="0"/>
              <a:t>Venice for use in its  colonies only.</a:t>
            </a:r>
          </a:p>
          <a:p>
            <a:r>
              <a:rPr lang="en-US" sz="2400" dirty="0"/>
              <a:t> </a:t>
            </a:r>
            <a:r>
              <a:rPr lang="en-US" sz="2400" dirty="0" smtClean="0"/>
              <a:t>      A mixed copper silver coin, valued at twice its silver content</a:t>
            </a:r>
            <a:r>
              <a:rPr lang="en-US" dirty="0" smtClean="0"/>
              <a:t>.</a:t>
            </a:r>
            <a:endParaRPr lang="en-US" dirty="0"/>
          </a:p>
        </p:txBody>
      </p:sp>
      <p:pic>
        <p:nvPicPr>
          <p:cNvPr id="10244" name="Picture 4" descr="http://ts3.mm.bing.net/th?id=H.4867212787057366&amp;pid=15.1&amp;H=157&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5049" y="2481295"/>
            <a:ext cx="1893272" cy="185946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ancientresource.com/images/venetian/coins_for_sale/venice9_Andr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093" y="4543567"/>
            <a:ext cx="3037184" cy="15429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38367" y="4516862"/>
            <a:ext cx="8226163" cy="1938992"/>
          </a:xfrm>
          <a:prstGeom prst="rect">
            <a:avLst/>
          </a:prstGeom>
          <a:noFill/>
        </p:spPr>
        <p:txBody>
          <a:bodyPr wrap="none" rtlCol="0">
            <a:spAutoFit/>
          </a:bodyPr>
          <a:lstStyle/>
          <a:p>
            <a:r>
              <a:rPr lang="en-US" sz="2400" b="1" dirty="0" smtClean="0"/>
              <a:t>1379, Venice</a:t>
            </a:r>
          </a:p>
          <a:p>
            <a:r>
              <a:rPr lang="en-US" sz="2400" dirty="0" smtClean="0"/>
              <a:t>Venice </a:t>
            </a:r>
            <a:r>
              <a:rPr lang="en-US" sz="2400" dirty="0"/>
              <a:t>minted an ‘overvalued’ GROSSO coin.   Nearly identical </a:t>
            </a:r>
            <a:r>
              <a:rPr lang="en-US" sz="2400" dirty="0" smtClean="0"/>
              <a:t>to</a:t>
            </a:r>
          </a:p>
          <a:p>
            <a:r>
              <a:rPr lang="en-US" sz="2400" dirty="0"/>
              <a:t> </a:t>
            </a:r>
            <a:r>
              <a:rPr lang="en-US" sz="2400" dirty="0" smtClean="0"/>
              <a:t>     </a:t>
            </a:r>
            <a:r>
              <a:rPr lang="en-US" sz="2400" dirty="0"/>
              <a:t>original </a:t>
            </a:r>
            <a:r>
              <a:rPr lang="en-US" sz="2400" dirty="0" smtClean="0"/>
              <a:t> GROSSO </a:t>
            </a:r>
            <a:r>
              <a:rPr lang="en-US" sz="2400" dirty="0"/>
              <a:t>but with ‘star</a:t>
            </a:r>
            <a:r>
              <a:rPr lang="en-US" sz="2400" dirty="0" smtClean="0"/>
              <a:t>’.   </a:t>
            </a:r>
            <a:r>
              <a:rPr lang="en-US" sz="2400" u="sng" dirty="0"/>
              <a:t>Legally</a:t>
            </a:r>
            <a:r>
              <a:rPr lang="en-US" sz="2400" dirty="0"/>
              <a:t> </a:t>
            </a:r>
            <a:r>
              <a:rPr lang="en-US" sz="2400" dirty="0" smtClean="0"/>
              <a:t>valued</a:t>
            </a:r>
          </a:p>
          <a:p>
            <a:r>
              <a:rPr lang="en-US" sz="2400" dirty="0"/>
              <a:t> </a:t>
            </a:r>
            <a:r>
              <a:rPr lang="en-US" sz="2400" dirty="0" smtClean="0"/>
              <a:t>     </a:t>
            </a:r>
            <a:r>
              <a:rPr lang="en-US" sz="2400" dirty="0"/>
              <a:t>twice the old GROSSO.</a:t>
            </a:r>
          </a:p>
          <a:p>
            <a:endParaRPr lang="en-US" sz="2400" dirty="0"/>
          </a:p>
        </p:txBody>
      </p:sp>
    </p:spTree>
    <p:extLst>
      <p:ext uri="{BB962C8B-B14F-4D97-AF65-F5344CB8AC3E}">
        <p14:creationId xmlns:p14="http://schemas.microsoft.com/office/powerpoint/2010/main" val="3948118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93" y="0"/>
            <a:ext cx="10515600" cy="766251"/>
          </a:xfrm>
        </p:spPr>
        <p:txBody>
          <a:bodyPr/>
          <a:lstStyle/>
          <a:p>
            <a:pPr algn="ctr"/>
            <a:r>
              <a:rPr lang="en-US" dirty="0" smtClean="0"/>
              <a:t>PART 6</a:t>
            </a:r>
            <a:endParaRPr lang="en-US" dirty="0"/>
          </a:p>
        </p:txBody>
      </p:sp>
      <p:sp>
        <p:nvSpPr>
          <p:cNvPr id="3" name="Content Placeholder 2"/>
          <p:cNvSpPr>
            <a:spLocks noGrp="1"/>
          </p:cNvSpPr>
          <p:nvPr>
            <p:ph idx="1"/>
          </p:nvPr>
        </p:nvSpPr>
        <p:spPr>
          <a:xfrm>
            <a:off x="823993" y="1014224"/>
            <a:ext cx="10515600" cy="4735647"/>
          </a:xfrm>
        </p:spPr>
        <p:txBody>
          <a:bodyPr>
            <a:normAutofit/>
          </a:bodyPr>
          <a:lstStyle/>
          <a:p>
            <a:pPr marL="514350" indent="-514350">
              <a:buFont typeface="+mj-lt"/>
              <a:buAutoNum type="arabicPeriod"/>
            </a:pPr>
            <a:endParaRPr lang="en-US" dirty="0" smtClean="0"/>
          </a:p>
          <a:p>
            <a:pPr marL="0" indent="0">
              <a:spcBef>
                <a:spcPts val="2400"/>
              </a:spcBef>
              <a:buNone/>
            </a:pPr>
            <a:endParaRPr lang="en-US" dirty="0" smtClean="0"/>
          </a:p>
          <a:p>
            <a:pPr marL="0" indent="0">
              <a:spcBef>
                <a:spcPts val="2400"/>
              </a:spcBef>
              <a:buNone/>
            </a:pPr>
            <a:endParaRPr lang="en-US" dirty="0"/>
          </a:p>
          <a:p>
            <a:pPr marL="0" indent="0" algn="ctr">
              <a:spcBef>
                <a:spcPts val="2400"/>
              </a:spcBef>
              <a:buNone/>
            </a:pPr>
            <a:r>
              <a:rPr lang="en-US" sz="5400" dirty="0" smtClean="0"/>
              <a:t>The Knights Templar</a:t>
            </a:r>
            <a:endParaRPr lang="en-US" sz="5400" dirty="0"/>
          </a:p>
        </p:txBody>
      </p:sp>
    </p:spTree>
    <p:extLst>
      <p:ext uri="{BB962C8B-B14F-4D97-AF65-F5344CB8AC3E}">
        <p14:creationId xmlns:p14="http://schemas.microsoft.com/office/powerpoint/2010/main" val="36473374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CCFF"/>
          </a:solidFill>
        </p:spPr>
        <p:txBody>
          <a:bodyPr/>
          <a:lstStyle/>
          <a:p>
            <a:pPr algn="ctr"/>
            <a:r>
              <a:rPr lang="en-US" dirty="0" smtClean="0"/>
              <a:t>PART 6:  Knights Templar</a:t>
            </a:r>
            <a:endParaRPr lang="en-US" dirty="0"/>
          </a:p>
        </p:txBody>
      </p:sp>
      <p:sp>
        <p:nvSpPr>
          <p:cNvPr id="3" name="Content Placeholder 2"/>
          <p:cNvSpPr>
            <a:spLocks noGrp="1"/>
          </p:cNvSpPr>
          <p:nvPr>
            <p:ph idx="1"/>
          </p:nvPr>
        </p:nvSpPr>
        <p:spPr>
          <a:xfrm>
            <a:off x="0" y="1014224"/>
            <a:ext cx="12192000" cy="5843776"/>
          </a:xfrm>
        </p:spPr>
        <p:txBody>
          <a:bodyPr>
            <a:normAutofit/>
          </a:bodyPr>
          <a:lstStyle/>
          <a:p>
            <a:pPr marL="0" indent="0">
              <a:spcBef>
                <a:spcPts val="0"/>
              </a:spcBef>
              <a:buNone/>
            </a:pPr>
            <a:r>
              <a:rPr lang="en-US" sz="4400" dirty="0" smtClean="0"/>
              <a:t>Organized after the 1</a:t>
            </a:r>
            <a:r>
              <a:rPr lang="en-US" sz="4400" baseline="30000" dirty="0" smtClean="0"/>
              <a:t>st</a:t>
            </a:r>
            <a:r>
              <a:rPr lang="en-US" sz="4400" dirty="0" smtClean="0"/>
              <a:t> Crusade, the Order of the Temple grew by 1150 into an organization that rivalled the Western kings and the Roman Pope!   </a:t>
            </a:r>
          </a:p>
          <a:p>
            <a:pPr marL="0" indent="0">
              <a:spcBef>
                <a:spcPts val="0"/>
              </a:spcBef>
              <a:buNone/>
            </a:pPr>
            <a:endParaRPr lang="en-US" sz="5400" dirty="0" smtClean="0"/>
          </a:p>
          <a:p>
            <a:pPr marL="0" indent="0">
              <a:spcBef>
                <a:spcPts val="0"/>
              </a:spcBef>
              <a:buNone/>
            </a:pPr>
            <a:r>
              <a:rPr lang="en-US" sz="5400" dirty="0" smtClean="0"/>
              <a:t>					</a:t>
            </a:r>
            <a:endParaRPr lang="en-US" sz="5400" dirty="0"/>
          </a:p>
        </p:txBody>
      </p:sp>
      <p:pic>
        <p:nvPicPr>
          <p:cNvPr id="11266" name="Picture 2" descr="http://ts2.mm.bing.net/th?id=H.4904179528892653&amp;pid=15.1&amp;H=90&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42996"/>
            <a:ext cx="2050026" cy="1513612"/>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ts1.mm.bing.net/th?id=H.4823060498285640&amp;pid=15.1&amp;H=160&amp;W=1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9438" y="3744535"/>
            <a:ext cx="2681835" cy="3010226"/>
          </a:xfrm>
          <a:prstGeom prst="rect">
            <a:avLst/>
          </a:prstGeom>
          <a:noFill/>
          <a:extLst>
            <a:ext uri="{909E8E84-426E-40DD-AFC4-6F175D3DCCD1}">
              <a14:hiddenFill xmlns:a14="http://schemas.microsoft.com/office/drawing/2010/main">
                <a:solidFill>
                  <a:srgbClr val="FFFFFF"/>
                </a:solidFill>
              </a14:hiddenFill>
            </a:ext>
          </a:extLst>
        </p:spPr>
      </p:pic>
      <p:pic>
        <p:nvPicPr>
          <p:cNvPr id="11272" name="Picture 8" descr="http://images.bridgemanart.com/api/1.0/image/600wm.KW.0028110.7055475/1150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876550"/>
            <a:ext cx="5715000" cy="39814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40710" y="6282813"/>
            <a:ext cx="1638462" cy="646331"/>
          </a:xfrm>
          <a:prstGeom prst="rect">
            <a:avLst/>
          </a:prstGeom>
          <a:noFill/>
        </p:spPr>
        <p:txBody>
          <a:bodyPr wrap="none" rtlCol="0">
            <a:spAutoFit/>
          </a:bodyPr>
          <a:lstStyle/>
          <a:p>
            <a:r>
              <a:rPr lang="en-US" dirty="0" smtClean="0"/>
              <a:t>PILGRIMS</a:t>
            </a:r>
          </a:p>
          <a:p>
            <a:r>
              <a:rPr lang="en-US" dirty="0" smtClean="0"/>
              <a:t>UNDER ESCORT</a:t>
            </a:r>
            <a:endParaRPr lang="en-US" dirty="0"/>
          </a:p>
        </p:txBody>
      </p:sp>
      <p:sp>
        <p:nvSpPr>
          <p:cNvPr id="5" name="TextBox 4"/>
          <p:cNvSpPr txBox="1"/>
          <p:nvPr/>
        </p:nvSpPr>
        <p:spPr>
          <a:xfrm>
            <a:off x="4116439" y="3943945"/>
            <a:ext cx="2003049" cy="923330"/>
          </a:xfrm>
          <a:prstGeom prst="rect">
            <a:avLst/>
          </a:prstGeom>
          <a:solidFill>
            <a:srgbClr val="FF66CC"/>
          </a:solidFill>
        </p:spPr>
        <p:txBody>
          <a:bodyPr wrap="none" rtlCol="0">
            <a:spAutoFit/>
          </a:bodyPr>
          <a:lstStyle/>
          <a:p>
            <a:r>
              <a:rPr lang="en-US" sz="5400" dirty="0" smtClean="0"/>
              <a:t>HOW?</a:t>
            </a:r>
            <a:endParaRPr lang="en-US" sz="5400" dirty="0"/>
          </a:p>
        </p:txBody>
      </p:sp>
    </p:spTree>
    <p:extLst>
      <p:ext uri="{BB962C8B-B14F-4D97-AF65-F5344CB8AC3E}">
        <p14:creationId xmlns:p14="http://schemas.microsoft.com/office/powerpoint/2010/main" val="1461809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repeatCount="2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93" y="0"/>
            <a:ext cx="10515600" cy="766251"/>
          </a:xfrm>
        </p:spPr>
        <p:txBody>
          <a:bodyPr/>
          <a:lstStyle/>
          <a:p>
            <a:pPr algn="ctr"/>
            <a:r>
              <a:rPr lang="en-US" dirty="0" smtClean="0"/>
              <a:t>PART 1</a:t>
            </a:r>
            <a:endParaRPr lang="en-US" dirty="0"/>
          </a:p>
        </p:txBody>
      </p:sp>
      <p:sp>
        <p:nvSpPr>
          <p:cNvPr id="3" name="Content Placeholder 2"/>
          <p:cNvSpPr>
            <a:spLocks noGrp="1"/>
          </p:cNvSpPr>
          <p:nvPr>
            <p:ph idx="1"/>
          </p:nvPr>
        </p:nvSpPr>
        <p:spPr>
          <a:xfrm>
            <a:off x="823993" y="1014224"/>
            <a:ext cx="10515600" cy="4735647"/>
          </a:xfrm>
        </p:spPr>
        <p:txBody>
          <a:bodyPr>
            <a:normAutofit/>
          </a:bodyPr>
          <a:lstStyle/>
          <a:p>
            <a:pPr marL="0" indent="0">
              <a:spcBef>
                <a:spcPts val="2400"/>
              </a:spcBef>
              <a:buNone/>
            </a:pPr>
            <a:r>
              <a:rPr lang="en-US" dirty="0" smtClean="0"/>
              <a:t> </a:t>
            </a:r>
          </a:p>
          <a:p>
            <a:pPr marL="0" indent="0">
              <a:spcBef>
                <a:spcPts val="2400"/>
              </a:spcBef>
              <a:buNone/>
            </a:pPr>
            <a:endParaRPr lang="en-US" dirty="0"/>
          </a:p>
          <a:p>
            <a:pPr marL="0" indent="0">
              <a:spcBef>
                <a:spcPts val="2400"/>
              </a:spcBef>
              <a:buNone/>
            </a:pPr>
            <a:endParaRPr lang="en-US" dirty="0" smtClean="0"/>
          </a:p>
          <a:p>
            <a:pPr marL="0" indent="0" algn="ctr">
              <a:spcBef>
                <a:spcPts val="2400"/>
              </a:spcBef>
              <a:buNone/>
            </a:pPr>
            <a:r>
              <a:rPr lang="en-US" sz="5400" dirty="0" smtClean="0"/>
              <a:t>Timeline and Maps of the Crusades</a:t>
            </a:r>
            <a:endParaRPr lang="en-US" sz="5400" dirty="0"/>
          </a:p>
        </p:txBody>
      </p:sp>
    </p:spTree>
    <p:extLst>
      <p:ext uri="{BB962C8B-B14F-4D97-AF65-F5344CB8AC3E}">
        <p14:creationId xmlns:p14="http://schemas.microsoft.com/office/powerpoint/2010/main" val="3557959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CCFF"/>
          </a:solidFill>
        </p:spPr>
        <p:txBody>
          <a:bodyPr/>
          <a:lstStyle/>
          <a:p>
            <a:pPr algn="ctr"/>
            <a:r>
              <a:rPr lang="en-US" dirty="0" smtClean="0"/>
              <a:t>PART 6:  Knights Templar</a:t>
            </a:r>
            <a:endParaRPr lang="en-US" dirty="0"/>
          </a:p>
        </p:txBody>
      </p:sp>
      <p:sp>
        <p:nvSpPr>
          <p:cNvPr id="3" name="Content Placeholder 2"/>
          <p:cNvSpPr>
            <a:spLocks noGrp="1"/>
          </p:cNvSpPr>
          <p:nvPr>
            <p:ph idx="1"/>
          </p:nvPr>
        </p:nvSpPr>
        <p:spPr>
          <a:xfrm>
            <a:off x="0" y="766251"/>
            <a:ext cx="12192000" cy="6091749"/>
          </a:xfrm>
        </p:spPr>
        <p:txBody>
          <a:bodyPr>
            <a:normAutofit/>
          </a:bodyPr>
          <a:lstStyle/>
          <a:p>
            <a:pPr marL="0" indent="0">
              <a:spcBef>
                <a:spcPts val="0"/>
              </a:spcBef>
              <a:buNone/>
            </a:pPr>
            <a:r>
              <a:rPr lang="en-US" sz="2400" b="1" i="1" dirty="0" smtClean="0"/>
              <a:t>Here is a description of their wealth &amp; power from C.G. Addison, The Knights Templars, 1874 </a:t>
            </a:r>
            <a:r>
              <a:rPr lang="en-US" sz="2400" dirty="0" smtClean="0"/>
              <a:t>:</a:t>
            </a:r>
          </a:p>
        </p:txBody>
      </p:sp>
      <p:sp>
        <p:nvSpPr>
          <p:cNvPr id="6" name="TextBox 5"/>
          <p:cNvSpPr txBox="1"/>
          <p:nvPr/>
        </p:nvSpPr>
        <p:spPr>
          <a:xfrm>
            <a:off x="0" y="1532502"/>
            <a:ext cx="12316128" cy="5016758"/>
          </a:xfrm>
          <a:prstGeom prst="rect">
            <a:avLst/>
          </a:prstGeom>
          <a:noFill/>
        </p:spPr>
        <p:txBody>
          <a:bodyPr wrap="none" rtlCol="0">
            <a:spAutoFit/>
          </a:bodyPr>
          <a:lstStyle/>
          <a:p>
            <a:r>
              <a:rPr lang="en-US" sz="2000" u="sng" dirty="0" smtClean="0"/>
              <a:t>Palestine</a:t>
            </a:r>
            <a:r>
              <a:rPr lang="en-US" sz="2000" dirty="0" smtClean="0"/>
              <a:t>:  “almost all Palestine was in the end divided between them and the </a:t>
            </a:r>
            <a:r>
              <a:rPr lang="en-US" sz="2000" dirty="0" err="1" smtClean="0"/>
              <a:t>Hospitallers</a:t>
            </a:r>
            <a:r>
              <a:rPr lang="en-US" sz="2000" dirty="0" smtClean="0"/>
              <a:t> of Saint John”</a:t>
            </a:r>
          </a:p>
          <a:p>
            <a:r>
              <a:rPr lang="en-US" sz="2000" dirty="0" smtClean="0"/>
              <a:t>                    castles, houses, fortunes, farms, large tracts of land, towns, cities…..</a:t>
            </a:r>
          </a:p>
          <a:p>
            <a:endParaRPr lang="en-US" sz="2000" dirty="0"/>
          </a:p>
          <a:p>
            <a:r>
              <a:rPr lang="en-US" sz="2000" u="sng" dirty="0" smtClean="0"/>
              <a:t>Spain</a:t>
            </a:r>
            <a:r>
              <a:rPr lang="en-US" sz="2000" dirty="0" smtClean="0"/>
              <a:t>:  endowed with cities, villages, splendid domains; many of the most important fortresses and castles </a:t>
            </a:r>
          </a:p>
          <a:p>
            <a:r>
              <a:rPr lang="en-US" sz="2000" dirty="0"/>
              <a:t> </a:t>
            </a:r>
            <a:r>
              <a:rPr lang="en-US" sz="2000" dirty="0" smtClean="0"/>
              <a:t>            entrusted to their safekeeping; Sovereigns of Aragon endowed the with 10% of revenue of kingdom,</a:t>
            </a:r>
          </a:p>
          <a:p>
            <a:r>
              <a:rPr lang="en-US" sz="2000" dirty="0"/>
              <a:t> </a:t>
            </a:r>
            <a:r>
              <a:rPr lang="en-US" sz="2000" dirty="0" smtClean="0"/>
              <a:t>            vast revenue, fortresses, taxes of some towns, privileges, immunities</a:t>
            </a:r>
          </a:p>
          <a:p>
            <a:endParaRPr lang="en-US" sz="2000" dirty="0"/>
          </a:p>
          <a:p>
            <a:r>
              <a:rPr lang="en-US" sz="2000" u="sng" dirty="0" smtClean="0"/>
              <a:t>Portugal</a:t>
            </a:r>
            <a:r>
              <a:rPr lang="en-US" sz="2000" dirty="0" smtClean="0"/>
              <a:t>: castles, citadels, fortresses, houses with rents, revenues, possessions</a:t>
            </a:r>
          </a:p>
          <a:p>
            <a:endParaRPr lang="en-US" sz="2000" dirty="0"/>
          </a:p>
          <a:p>
            <a:r>
              <a:rPr lang="en-US" sz="2000" u="sng" dirty="0" smtClean="0"/>
              <a:t>Sicily</a:t>
            </a:r>
            <a:r>
              <a:rPr lang="en-US" sz="2000" dirty="0" smtClean="0"/>
              <a:t>:  valuable estates, large tracts of land, windmills, rights of fishery – pasturage – cutting wood in the forests, etc.</a:t>
            </a:r>
          </a:p>
          <a:p>
            <a:endParaRPr lang="en-US" sz="2000" dirty="0"/>
          </a:p>
          <a:p>
            <a:r>
              <a:rPr lang="en-US" sz="2000" u="sng" dirty="0" smtClean="0"/>
              <a:t>Upper and central Italy</a:t>
            </a:r>
            <a:r>
              <a:rPr lang="en-US" sz="2000" dirty="0" smtClean="0"/>
              <a:t>:   numerous headquarters and establishments, convents, houses</a:t>
            </a:r>
          </a:p>
          <a:p>
            <a:endParaRPr lang="en-US" sz="2000" dirty="0"/>
          </a:p>
          <a:p>
            <a:r>
              <a:rPr lang="en-US" sz="2000" u="sng" dirty="0" smtClean="0"/>
              <a:t>Germany and Hungary</a:t>
            </a:r>
            <a:r>
              <a:rPr lang="en-US" sz="2000" dirty="0" smtClean="0"/>
              <a:t>:  houses, headquarters, many fiefs with lands – tithes – large revenue</a:t>
            </a:r>
          </a:p>
          <a:p>
            <a:endParaRPr lang="en-US" sz="2000" dirty="0"/>
          </a:p>
          <a:p>
            <a:r>
              <a:rPr lang="en-US" sz="2000" u="sng" dirty="0" smtClean="0"/>
              <a:t>Greece</a:t>
            </a:r>
            <a:r>
              <a:rPr lang="en-US" sz="2000" dirty="0" smtClean="0"/>
              <a:t>:  houses, establishments, chief house in Constantinople </a:t>
            </a:r>
            <a:endParaRPr lang="en-US" sz="2000" dirty="0"/>
          </a:p>
        </p:txBody>
      </p:sp>
      <p:sp>
        <p:nvSpPr>
          <p:cNvPr id="10" name="TextBox 9"/>
          <p:cNvSpPr txBox="1"/>
          <p:nvPr/>
        </p:nvSpPr>
        <p:spPr>
          <a:xfrm>
            <a:off x="4765040" y="5898158"/>
            <a:ext cx="343364" cy="369332"/>
          </a:xfrm>
          <a:prstGeom prst="rect">
            <a:avLst/>
          </a:prstGeom>
          <a:noFill/>
        </p:spPr>
        <p:txBody>
          <a:bodyPr wrap="none" rtlCol="0">
            <a:spAutoFit/>
          </a:bodyPr>
          <a:lstStyle/>
          <a:p>
            <a:r>
              <a:rPr lang="en-US" dirty="0" smtClean="0"/>
              <a:t>   </a:t>
            </a:r>
            <a:endParaRPr lang="en-US" dirty="0"/>
          </a:p>
        </p:txBody>
      </p:sp>
      <p:sp>
        <p:nvSpPr>
          <p:cNvPr id="7" name="Right Arrow 6"/>
          <p:cNvSpPr/>
          <p:nvPr/>
        </p:nvSpPr>
        <p:spPr>
          <a:xfrm>
            <a:off x="10363200" y="6267490"/>
            <a:ext cx="18288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684553" y="6301890"/>
            <a:ext cx="1186094" cy="369332"/>
          </a:xfrm>
          <a:prstGeom prst="rect">
            <a:avLst/>
          </a:prstGeom>
          <a:noFill/>
        </p:spPr>
        <p:txBody>
          <a:bodyPr wrap="none" rtlCol="0">
            <a:spAutoFit/>
          </a:bodyPr>
          <a:lstStyle/>
          <a:p>
            <a:r>
              <a:rPr lang="en-US" dirty="0" smtClean="0"/>
              <a:t>CONTINUE</a:t>
            </a:r>
            <a:endParaRPr lang="en-US" dirty="0"/>
          </a:p>
        </p:txBody>
      </p:sp>
    </p:spTree>
    <p:extLst>
      <p:ext uri="{BB962C8B-B14F-4D97-AF65-F5344CB8AC3E}">
        <p14:creationId xmlns:p14="http://schemas.microsoft.com/office/powerpoint/2010/main" val="7539000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CCFF"/>
          </a:solidFill>
        </p:spPr>
        <p:txBody>
          <a:bodyPr/>
          <a:lstStyle/>
          <a:p>
            <a:pPr algn="ctr"/>
            <a:r>
              <a:rPr lang="en-US" dirty="0" smtClean="0"/>
              <a:t>PART 6:  Knights Templar</a:t>
            </a:r>
            <a:endParaRPr lang="en-US" dirty="0"/>
          </a:p>
        </p:txBody>
      </p:sp>
      <p:sp>
        <p:nvSpPr>
          <p:cNvPr id="6" name="TextBox 5"/>
          <p:cNvSpPr txBox="1"/>
          <p:nvPr/>
        </p:nvSpPr>
        <p:spPr>
          <a:xfrm>
            <a:off x="1" y="1532502"/>
            <a:ext cx="12192000" cy="5201424"/>
          </a:xfrm>
          <a:prstGeom prst="rect">
            <a:avLst/>
          </a:prstGeom>
          <a:noFill/>
        </p:spPr>
        <p:txBody>
          <a:bodyPr wrap="square" rtlCol="0">
            <a:spAutoFit/>
          </a:bodyPr>
          <a:lstStyle/>
          <a:p>
            <a:r>
              <a:rPr lang="en-US" sz="2000" u="sng" dirty="0" smtClean="0"/>
              <a:t>France:</a:t>
            </a:r>
            <a:r>
              <a:rPr lang="en-US" sz="2000" dirty="0" smtClean="0"/>
              <a:t>  </a:t>
            </a:r>
            <a:r>
              <a:rPr lang="en-US" sz="2000" dirty="0" err="1" smtClean="0"/>
              <a:t>preceptories</a:t>
            </a:r>
            <a:r>
              <a:rPr lang="en-US" sz="2000" dirty="0" smtClean="0"/>
              <a:t>, houses, lands dependent on them – ‘it would be a wearisome and endless task to repeat</a:t>
            </a:r>
          </a:p>
          <a:p>
            <a:r>
              <a:rPr lang="en-US" sz="2000" dirty="0"/>
              <a:t> </a:t>
            </a:r>
            <a:r>
              <a:rPr lang="en-US" sz="2000" dirty="0" smtClean="0"/>
              <a:t>              the names of them”; same in Holland and Netherland</a:t>
            </a:r>
          </a:p>
          <a:p>
            <a:endParaRPr lang="en-US" sz="2000" dirty="0"/>
          </a:p>
          <a:p>
            <a:r>
              <a:rPr lang="en-US" sz="2000" u="sng" dirty="0" smtClean="0"/>
              <a:t>England</a:t>
            </a:r>
            <a:r>
              <a:rPr lang="en-US" sz="2000" dirty="0" smtClean="0"/>
              <a:t>:  in every county of the realm, numerous </a:t>
            </a:r>
            <a:r>
              <a:rPr lang="en-US" sz="2000" dirty="0" err="1" smtClean="0"/>
              <a:t>preceptories</a:t>
            </a:r>
            <a:r>
              <a:rPr lang="en-US" sz="2000" dirty="0" smtClean="0"/>
              <a:t> and establishments for management of farms and</a:t>
            </a:r>
          </a:p>
          <a:p>
            <a:r>
              <a:rPr lang="en-US" sz="2000" dirty="0"/>
              <a:t> </a:t>
            </a:r>
            <a:r>
              <a:rPr lang="en-US" sz="2000" dirty="0" smtClean="0"/>
              <a:t>                lands, collection of rent and tithes; churches, lands, watermills, locks on rivers, manors, farms, chapels,</a:t>
            </a:r>
          </a:p>
          <a:p>
            <a:r>
              <a:rPr lang="en-US" sz="2000" dirty="0"/>
              <a:t> </a:t>
            </a:r>
            <a:r>
              <a:rPr lang="en-US" sz="2000" dirty="0" smtClean="0"/>
              <a:t>                rents, taxes, right to nominate parish priest (</a:t>
            </a:r>
            <a:r>
              <a:rPr lang="en-US" sz="2000" dirty="0" err="1" smtClean="0"/>
              <a:t>advowson</a:t>
            </a:r>
            <a:r>
              <a:rPr lang="en-US" sz="2000" dirty="0" smtClean="0"/>
              <a:t>); also in Scotland and Ireland </a:t>
            </a:r>
            <a:endParaRPr lang="en-US" sz="2000" dirty="0"/>
          </a:p>
          <a:p>
            <a:pPr algn="r"/>
            <a:r>
              <a:rPr lang="en-US" sz="3200" u="sng" dirty="0" smtClean="0">
                <a:solidFill>
                  <a:srgbClr val="0070C0"/>
                </a:solidFill>
              </a:rPr>
              <a:t>SUMMARY</a:t>
            </a:r>
          </a:p>
          <a:p>
            <a:pPr algn="r"/>
            <a:r>
              <a:rPr lang="en-US" sz="3200" u="sng" dirty="0" smtClean="0">
                <a:solidFill>
                  <a:srgbClr val="0070C0"/>
                </a:solidFill>
              </a:rPr>
              <a:t>Annual Income:    6 million sterling</a:t>
            </a:r>
          </a:p>
          <a:p>
            <a:pPr algn="r"/>
            <a:r>
              <a:rPr lang="en-US" sz="3200" u="sng" smtClean="0">
                <a:solidFill>
                  <a:srgbClr val="0070C0"/>
                </a:solidFill>
              </a:rPr>
              <a:t>9,000 manors </a:t>
            </a:r>
            <a:r>
              <a:rPr lang="en-US" sz="3200" u="sng" dirty="0" smtClean="0">
                <a:solidFill>
                  <a:srgbClr val="0070C0"/>
                </a:solidFill>
              </a:rPr>
              <a:t>or lordships</a:t>
            </a:r>
          </a:p>
          <a:p>
            <a:pPr algn="r"/>
            <a:r>
              <a:rPr lang="en-US" sz="3200" u="sng" dirty="0" smtClean="0">
                <a:solidFill>
                  <a:srgbClr val="0070C0"/>
                </a:solidFill>
              </a:rPr>
              <a:t>Rights: temples were sanctuaries</a:t>
            </a:r>
          </a:p>
          <a:p>
            <a:pPr algn="r"/>
            <a:r>
              <a:rPr lang="en-US" sz="3200" u="sng" dirty="0" smtClean="0">
                <a:solidFill>
                  <a:srgbClr val="0070C0"/>
                </a:solidFill>
              </a:rPr>
              <a:t>Privileges: no taxes, no excommunication</a:t>
            </a:r>
          </a:p>
          <a:p>
            <a:pPr algn="r"/>
            <a:r>
              <a:rPr lang="en-US" sz="2400" u="sng" dirty="0" smtClean="0">
                <a:solidFill>
                  <a:srgbClr val="0070C0"/>
                </a:solidFill>
              </a:rPr>
              <a:t>Master of Temple was sovereign prince, subject only to Pope</a:t>
            </a:r>
            <a:endParaRPr lang="en-US" sz="1600" u="sng" dirty="0">
              <a:solidFill>
                <a:srgbClr val="0070C0"/>
              </a:solidFill>
            </a:endParaRPr>
          </a:p>
          <a:p>
            <a:pPr algn="r"/>
            <a:endParaRPr lang="en-US" sz="2000" dirty="0"/>
          </a:p>
        </p:txBody>
      </p:sp>
      <p:sp>
        <p:nvSpPr>
          <p:cNvPr id="10" name="TextBox 9"/>
          <p:cNvSpPr txBox="1"/>
          <p:nvPr/>
        </p:nvSpPr>
        <p:spPr>
          <a:xfrm>
            <a:off x="4765040" y="5898158"/>
            <a:ext cx="343364" cy="369332"/>
          </a:xfrm>
          <a:prstGeom prst="rect">
            <a:avLst/>
          </a:prstGeom>
          <a:noFill/>
        </p:spPr>
        <p:txBody>
          <a:bodyPr wrap="none" rtlCol="0">
            <a:spAutoFit/>
          </a:bodyPr>
          <a:lstStyle/>
          <a:p>
            <a:r>
              <a:rPr lang="en-US" dirty="0" smtClean="0"/>
              <a:t>   </a:t>
            </a:r>
            <a:endParaRPr lang="en-US" dirty="0"/>
          </a:p>
        </p:txBody>
      </p:sp>
      <p:sp>
        <p:nvSpPr>
          <p:cNvPr id="7" name="Right Arrow 6"/>
          <p:cNvSpPr/>
          <p:nvPr/>
        </p:nvSpPr>
        <p:spPr>
          <a:xfrm>
            <a:off x="223520" y="766251"/>
            <a:ext cx="1828800" cy="4846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44873" y="800651"/>
            <a:ext cx="1186094" cy="369332"/>
          </a:xfrm>
          <a:prstGeom prst="rect">
            <a:avLst/>
          </a:prstGeom>
          <a:noFill/>
        </p:spPr>
        <p:txBody>
          <a:bodyPr wrap="none" rtlCol="0">
            <a:spAutoFit/>
          </a:bodyPr>
          <a:lstStyle/>
          <a:p>
            <a:r>
              <a:rPr lang="en-US" dirty="0" smtClean="0"/>
              <a:t>CONTINUE</a:t>
            </a:r>
            <a:endParaRPr lang="en-US" dirty="0"/>
          </a:p>
        </p:txBody>
      </p:sp>
      <p:pic>
        <p:nvPicPr>
          <p:cNvPr id="13318" name="Picture 6" descr="http://galacticconnection.com/wp-content/uploads/2013/04/temple-church-lon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50245"/>
            <a:ext cx="4515797" cy="32218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00201" y="6303521"/>
            <a:ext cx="2742354" cy="369332"/>
          </a:xfrm>
          <a:prstGeom prst="rect">
            <a:avLst/>
          </a:prstGeom>
          <a:noFill/>
        </p:spPr>
        <p:txBody>
          <a:bodyPr wrap="none" rtlCol="0">
            <a:spAutoFit/>
          </a:bodyPr>
          <a:lstStyle/>
          <a:p>
            <a:r>
              <a:rPr lang="en-US" dirty="0" smtClean="0"/>
              <a:t>TEMPLE CHURCH, LONDON</a:t>
            </a:r>
            <a:endParaRPr lang="en-US" dirty="0"/>
          </a:p>
        </p:txBody>
      </p:sp>
    </p:spTree>
    <p:extLst>
      <p:ext uri="{BB962C8B-B14F-4D97-AF65-F5344CB8AC3E}">
        <p14:creationId xmlns:p14="http://schemas.microsoft.com/office/powerpoint/2010/main" val="40329898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CCFF"/>
          </a:solidFill>
        </p:spPr>
        <p:txBody>
          <a:bodyPr/>
          <a:lstStyle/>
          <a:p>
            <a:pPr algn="ctr"/>
            <a:r>
              <a:rPr lang="en-US" dirty="0" smtClean="0"/>
              <a:t>PART 6:  First European Bankers</a:t>
            </a:r>
            <a:endParaRPr lang="en-US" dirty="0"/>
          </a:p>
        </p:txBody>
      </p:sp>
      <p:sp>
        <p:nvSpPr>
          <p:cNvPr id="3" name="Content Placeholder 2"/>
          <p:cNvSpPr>
            <a:spLocks noGrp="1"/>
          </p:cNvSpPr>
          <p:nvPr>
            <p:ph idx="1"/>
          </p:nvPr>
        </p:nvSpPr>
        <p:spPr>
          <a:xfrm>
            <a:off x="0" y="766251"/>
            <a:ext cx="12192000" cy="6091749"/>
          </a:xfrm>
        </p:spPr>
        <p:txBody>
          <a:bodyPr>
            <a:normAutofit/>
          </a:bodyPr>
          <a:lstStyle/>
          <a:p>
            <a:pPr>
              <a:spcBef>
                <a:spcPts val="0"/>
              </a:spcBef>
            </a:pPr>
            <a:r>
              <a:rPr lang="en-US" sz="2400" dirty="0" smtClean="0"/>
              <a:t>Founders of order </a:t>
            </a:r>
            <a:r>
              <a:rPr lang="en-US" sz="2400" dirty="0"/>
              <a:t>were aristocrats:  </a:t>
            </a:r>
            <a:r>
              <a:rPr lang="en-US" sz="2400" dirty="0" smtClean="0"/>
              <a:t>founded by </a:t>
            </a:r>
            <a:r>
              <a:rPr lang="en-US" sz="2400" dirty="0"/>
              <a:t>a French nobleman named </a:t>
            </a:r>
            <a:r>
              <a:rPr lang="en-US" sz="2400" dirty="0" err="1"/>
              <a:t>Hugues</a:t>
            </a:r>
            <a:r>
              <a:rPr lang="en-US" sz="2400" dirty="0"/>
              <a:t> de </a:t>
            </a:r>
            <a:r>
              <a:rPr lang="en-US" sz="2400" dirty="0" err="1"/>
              <a:t>Payen</a:t>
            </a:r>
            <a:r>
              <a:rPr lang="en-US" sz="2400" dirty="0"/>
              <a:t> in 1119 in Jerusalem</a:t>
            </a:r>
            <a:r>
              <a:rPr lang="en-US" sz="2400" dirty="0" smtClean="0"/>
              <a:t>.   </a:t>
            </a:r>
            <a:r>
              <a:rPr lang="en-US" sz="2400" dirty="0" err="1"/>
              <a:t>Hugues</a:t>
            </a:r>
            <a:r>
              <a:rPr lang="en-US" sz="2400" dirty="0"/>
              <a:t> de </a:t>
            </a:r>
            <a:r>
              <a:rPr lang="en-US" sz="2400" dirty="0" err="1"/>
              <a:t>Payen</a:t>
            </a:r>
            <a:r>
              <a:rPr lang="en-US" sz="2400" dirty="0"/>
              <a:t> led the original order of nine </a:t>
            </a:r>
            <a:r>
              <a:rPr lang="en-US" sz="2400" dirty="0" smtClean="0"/>
              <a:t>knights, all nobles.</a:t>
            </a:r>
            <a:r>
              <a:rPr lang="en-US" sz="2400" dirty="0"/>
              <a:t> </a:t>
            </a:r>
            <a:endParaRPr lang="en-US" sz="2400" dirty="0" smtClean="0"/>
          </a:p>
          <a:p>
            <a:pPr>
              <a:spcBef>
                <a:spcPts val="0"/>
              </a:spcBef>
            </a:pPr>
            <a:endParaRPr lang="en-US" sz="2400" dirty="0" smtClean="0"/>
          </a:p>
          <a:p>
            <a:pPr>
              <a:spcBef>
                <a:spcPts val="0"/>
              </a:spcBef>
            </a:pPr>
            <a:r>
              <a:rPr lang="en-US" sz="2400" dirty="0" smtClean="0"/>
              <a:t>Order returned from 1</a:t>
            </a:r>
            <a:r>
              <a:rPr lang="en-US" sz="2400" baseline="30000" dirty="0" smtClean="0"/>
              <a:t>st</a:t>
            </a:r>
            <a:r>
              <a:rPr lang="en-US" sz="2400" dirty="0" smtClean="0"/>
              <a:t> Crusade with knowledge of monetary and financial arts: </a:t>
            </a:r>
          </a:p>
          <a:p>
            <a:pPr marL="0" indent="0">
              <a:spcBef>
                <a:spcPts val="0"/>
              </a:spcBef>
              <a:buNone/>
            </a:pPr>
            <a:r>
              <a:rPr lang="en-US" sz="2400" dirty="0" smtClean="0"/>
              <a:t>   banking and credit techniques appear in Europe</a:t>
            </a:r>
          </a:p>
        </p:txBody>
      </p:sp>
      <p:sp>
        <p:nvSpPr>
          <p:cNvPr id="10" name="TextBox 9"/>
          <p:cNvSpPr txBox="1"/>
          <p:nvPr/>
        </p:nvSpPr>
        <p:spPr>
          <a:xfrm>
            <a:off x="4765040" y="5898158"/>
            <a:ext cx="343364" cy="369332"/>
          </a:xfrm>
          <a:prstGeom prst="rect">
            <a:avLst/>
          </a:prstGeom>
          <a:noFill/>
        </p:spPr>
        <p:txBody>
          <a:bodyPr wrap="none" rtlCol="0">
            <a:spAutoFit/>
          </a:bodyPr>
          <a:lstStyle/>
          <a:p>
            <a:r>
              <a:rPr lang="en-US" dirty="0" smtClean="0"/>
              <a:t>   </a:t>
            </a:r>
            <a:endParaRPr lang="en-US" dirty="0"/>
          </a:p>
        </p:txBody>
      </p:sp>
      <p:sp>
        <p:nvSpPr>
          <p:cNvPr id="4" name="TextBox 3"/>
          <p:cNvSpPr txBox="1"/>
          <p:nvPr/>
        </p:nvSpPr>
        <p:spPr>
          <a:xfrm>
            <a:off x="271878" y="2799624"/>
            <a:ext cx="7246522" cy="707886"/>
          </a:xfrm>
          <a:prstGeom prst="rect">
            <a:avLst/>
          </a:prstGeom>
          <a:noFill/>
        </p:spPr>
        <p:txBody>
          <a:bodyPr wrap="square" rtlCol="0">
            <a:spAutoFit/>
          </a:bodyPr>
          <a:lstStyle/>
          <a:p>
            <a:r>
              <a:rPr lang="en-US" sz="4000" dirty="0" smtClean="0"/>
              <a:t>TRAVELERS CHECKS TO PILGRIMS</a:t>
            </a:r>
            <a:endParaRPr lang="en-US" sz="4000" dirty="0"/>
          </a:p>
        </p:txBody>
      </p:sp>
      <p:pic>
        <p:nvPicPr>
          <p:cNvPr id="11" name="Picture 2" descr="http://whatishistory.edublogs.org/files/2009/01/second-crusade-1147-4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330" y="3507510"/>
            <a:ext cx="5923280" cy="3331357"/>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http://ts4.mm.bing.net/th?id=H.4585454303970863&amp;pid=15.1&amp;H=147&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345" y="4850407"/>
            <a:ext cx="114300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www.museumwales.ac.uk/media/9396/thumb_300/untitl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5280" y="3050119"/>
            <a:ext cx="2302731" cy="229505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uncp.edu/home/canada/work/markport/lit/introlit/example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1621" y="3983514"/>
            <a:ext cx="1339670" cy="901460"/>
          </a:xfrm>
          <a:prstGeom prst="rect">
            <a:avLst/>
          </a:prstGeom>
          <a:noFill/>
          <a:extLst>
            <a:ext uri="{909E8E84-426E-40DD-AFC4-6F175D3DCCD1}">
              <a14:hiddenFill xmlns:a14="http://schemas.microsoft.com/office/drawing/2010/main">
                <a:solidFill>
                  <a:srgbClr val="FFFFFF"/>
                </a:solidFill>
              </a14:hiddenFill>
            </a:ext>
          </a:extLst>
        </p:spPr>
      </p:pic>
      <p:sp>
        <p:nvSpPr>
          <p:cNvPr id="8" name="Curved Down Arrow 7"/>
          <p:cNvSpPr/>
          <p:nvPr/>
        </p:nvSpPr>
        <p:spPr>
          <a:xfrm rot="19793984">
            <a:off x="1258790" y="3971027"/>
            <a:ext cx="2426886" cy="5965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rot="212434">
            <a:off x="4888196" y="5373851"/>
            <a:ext cx="4913956" cy="14881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753550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CCFF"/>
          </a:solidFill>
        </p:spPr>
        <p:txBody>
          <a:bodyPr/>
          <a:lstStyle/>
          <a:p>
            <a:pPr algn="ctr"/>
            <a:r>
              <a:rPr lang="en-US" dirty="0" smtClean="0"/>
              <a:t>PART 6:  First European Bankers</a:t>
            </a:r>
            <a:endParaRPr lang="en-US" dirty="0"/>
          </a:p>
        </p:txBody>
      </p:sp>
      <p:sp>
        <p:nvSpPr>
          <p:cNvPr id="3" name="Content Placeholder 2"/>
          <p:cNvSpPr>
            <a:spLocks noGrp="1"/>
          </p:cNvSpPr>
          <p:nvPr>
            <p:ph idx="1"/>
          </p:nvPr>
        </p:nvSpPr>
        <p:spPr>
          <a:xfrm>
            <a:off x="0" y="766251"/>
            <a:ext cx="12192000" cy="6091749"/>
          </a:xfrm>
        </p:spPr>
        <p:txBody>
          <a:bodyPr>
            <a:normAutofit/>
          </a:bodyPr>
          <a:lstStyle/>
          <a:p>
            <a:pPr marL="0" indent="0" algn="ctr">
              <a:spcBef>
                <a:spcPts val="0"/>
              </a:spcBef>
              <a:buNone/>
            </a:pPr>
            <a:endParaRPr lang="en-US" sz="2400" dirty="0" smtClean="0"/>
          </a:p>
          <a:p>
            <a:pPr marL="0" indent="0" algn="ctr">
              <a:spcBef>
                <a:spcPts val="0"/>
              </a:spcBef>
              <a:buNone/>
            </a:pPr>
            <a:endParaRPr lang="en-US" sz="2400" dirty="0"/>
          </a:p>
          <a:p>
            <a:pPr marL="0" indent="0">
              <a:spcBef>
                <a:spcPts val="0"/>
              </a:spcBef>
              <a:buNone/>
            </a:pPr>
            <a:r>
              <a:rPr lang="en-US" sz="2400" dirty="0" smtClean="0"/>
              <a:t>800 castles served as full service banks</a:t>
            </a:r>
          </a:p>
          <a:p>
            <a:pPr lvl="2">
              <a:spcBef>
                <a:spcPts val="0"/>
              </a:spcBef>
            </a:pPr>
            <a:r>
              <a:rPr lang="en-US" sz="2800" dirty="0" smtClean="0"/>
              <a:t>Collected taxes for Crown</a:t>
            </a:r>
          </a:p>
          <a:p>
            <a:pPr lvl="2">
              <a:spcBef>
                <a:spcPts val="0"/>
              </a:spcBef>
            </a:pPr>
            <a:r>
              <a:rPr lang="en-US" sz="2800" dirty="0" smtClean="0"/>
              <a:t>Made loans to monarchs</a:t>
            </a:r>
          </a:p>
          <a:p>
            <a:pPr lvl="2">
              <a:spcBef>
                <a:spcPts val="0"/>
              </a:spcBef>
            </a:pPr>
            <a:r>
              <a:rPr lang="en-US" sz="2800" dirty="0" smtClean="0"/>
              <a:t>Funded wars</a:t>
            </a:r>
          </a:p>
          <a:p>
            <a:pPr lvl="2">
              <a:spcBef>
                <a:spcPts val="0"/>
              </a:spcBef>
            </a:pPr>
            <a:r>
              <a:rPr lang="en-US" sz="2800" dirty="0" smtClean="0"/>
              <a:t>Offered safe deposit boxes </a:t>
            </a:r>
          </a:p>
          <a:p>
            <a:pPr lvl="2">
              <a:spcBef>
                <a:spcPts val="0"/>
              </a:spcBef>
            </a:pPr>
            <a:r>
              <a:rPr lang="en-US" sz="2800" dirty="0" smtClean="0"/>
              <a:t>Practiced usury on loans</a:t>
            </a:r>
          </a:p>
          <a:p>
            <a:pPr lvl="2">
              <a:spcBef>
                <a:spcPts val="0"/>
              </a:spcBef>
            </a:pPr>
            <a:r>
              <a:rPr lang="en-US" sz="2800" dirty="0" smtClean="0"/>
              <a:t>Pawn brokers for wealthy</a:t>
            </a:r>
          </a:p>
          <a:p>
            <a:pPr marL="0" indent="0">
              <a:spcBef>
                <a:spcPts val="0"/>
              </a:spcBef>
              <a:buNone/>
            </a:pPr>
            <a:endParaRPr lang="en-US" sz="2400" dirty="0" smtClean="0"/>
          </a:p>
        </p:txBody>
      </p:sp>
      <p:sp>
        <p:nvSpPr>
          <p:cNvPr id="10" name="TextBox 9"/>
          <p:cNvSpPr txBox="1"/>
          <p:nvPr/>
        </p:nvSpPr>
        <p:spPr>
          <a:xfrm>
            <a:off x="4765040" y="5898158"/>
            <a:ext cx="343364" cy="369332"/>
          </a:xfrm>
          <a:prstGeom prst="rect">
            <a:avLst/>
          </a:prstGeom>
          <a:noFill/>
        </p:spPr>
        <p:txBody>
          <a:bodyPr wrap="none" rtlCol="0">
            <a:spAutoFit/>
          </a:bodyPr>
          <a:lstStyle/>
          <a:p>
            <a:r>
              <a:rPr lang="en-US" dirty="0" smtClean="0"/>
              <a:t>   </a:t>
            </a:r>
            <a:endParaRPr lang="en-US" dirty="0"/>
          </a:p>
        </p:txBody>
      </p:sp>
      <p:pic>
        <p:nvPicPr>
          <p:cNvPr id="16386" name="Picture 2" descr="http://ts2.mm.bing.net/th?id=H.4649676969672941&amp;pid=15.1&amp;H=125&amp;W=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404" y="1366202"/>
            <a:ext cx="3271906" cy="239811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ts2.explicit.bing.net/th?id=H.4525333393507153&amp;pid=15.1&amp;H=133&amp;W=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659" y="4110819"/>
            <a:ext cx="3239244" cy="2699373"/>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http://ts3.mm.bing.net/th?id=H.4611146845258878&amp;pid=15.1&amp;H=107&amp;W=1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278" y="1366202"/>
            <a:ext cx="3585964" cy="2398116"/>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http://ts4.mm.bing.net/th?id=H.4649410703131703&amp;pid=15.1&amp;H=106&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4445" y="4110820"/>
            <a:ext cx="4074523" cy="2699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711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CCFF"/>
          </a:solidFill>
        </p:spPr>
        <p:txBody>
          <a:bodyPr/>
          <a:lstStyle/>
          <a:p>
            <a:pPr algn="ctr"/>
            <a:r>
              <a:rPr lang="en-US" dirty="0" smtClean="0"/>
              <a:t>PART 6:  First European Bankers</a:t>
            </a:r>
            <a:endParaRPr lang="en-US" dirty="0"/>
          </a:p>
        </p:txBody>
      </p:sp>
      <p:sp>
        <p:nvSpPr>
          <p:cNvPr id="3" name="Content Placeholder 2"/>
          <p:cNvSpPr>
            <a:spLocks noGrp="1"/>
          </p:cNvSpPr>
          <p:nvPr>
            <p:ph idx="1"/>
          </p:nvPr>
        </p:nvSpPr>
        <p:spPr>
          <a:xfrm>
            <a:off x="0" y="766251"/>
            <a:ext cx="12192000" cy="6091749"/>
          </a:xfrm>
        </p:spPr>
        <p:txBody>
          <a:bodyPr>
            <a:normAutofit/>
          </a:bodyPr>
          <a:lstStyle/>
          <a:p>
            <a:pPr marL="0" indent="0" algn="ctr">
              <a:spcBef>
                <a:spcPts val="0"/>
              </a:spcBef>
              <a:buNone/>
            </a:pPr>
            <a:endParaRPr lang="en-US" sz="2400" dirty="0" smtClean="0"/>
          </a:p>
          <a:p>
            <a:pPr marL="0" indent="0" algn="ctr">
              <a:spcBef>
                <a:spcPts val="0"/>
              </a:spcBef>
              <a:buNone/>
            </a:pPr>
            <a:r>
              <a:rPr lang="en-US" sz="3600" b="1" u="sng" dirty="0" smtClean="0">
                <a:solidFill>
                  <a:srgbClr val="0070C0"/>
                </a:solidFill>
              </a:rPr>
              <a:t>SAFE DEPOSIT</a:t>
            </a:r>
            <a:endParaRPr lang="en-US" sz="3600" b="1" u="sng" dirty="0">
              <a:solidFill>
                <a:srgbClr val="0070C0"/>
              </a:solidFill>
            </a:endParaRPr>
          </a:p>
        </p:txBody>
      </p:sp>
      <p:sp>
        <p:nvSpPr>
          <p:cNvPr id="10" name="TextBox 9"/>
          <p:cNvSpPr txBox="1"/>
          <p:nvPr/>
        </p:nvSpPr>
        <p:spPr>
          <a:xfrm>
            <a:off x="4765040" y="5898158"/>
            <a:ext cx="343364" cy="369332"/>
          </a:xfrm>
          <a:prstGeom prst="rect">
            <a:avLst/>
          </a:prstGeom>
          <a:noFill/>
        </p:spPr>
        <p:txBody>
          <a:bodyPr wrap="none" rtlCol="0">
            <a:spAutoFit/>
          </a:bodyPr>
          <a:lstStyle/>
          <a:p>
            <a:r>
              <a:rPr lang="en-US" dirty="0" smtClean="0"/>
              <a:t>   </a:t>
            </a:r>
            <a:endParaRPr lang="en-US" dirty="0"/>
          </a:p>
        </p:txBody>
      </p:sp>
      <p:sp>
        <p:nvSpPr>
          <p:cNvPr id="4" name="TextBox 3"/>
          <p:cNvSpPr txBox="1"/>
          <p:nvPr/>
        </p:nvSpPr>
        <p:spPr>
          <a:xfrm>
            <a:off x="281441" y="1923101"/>
            <a:ext cx="9624751" cy="2677656"/>
          </a:xfrm>
          <a:prstGeom prst="rect">
            <a:avLst/>
          </a:prstGeom>
          <a:noFill/>
        </p:spPr>
        <p:txBody>
          <a:bodyPr wrap="none" rtlCol="0">
            <a:spAutoFit/>
          </a:bodyPr>
          <a:lstStyle/>
          <a:p>
            <a:r>
              <a:rPr lang="en-US" sz="2400" dirty="0">
                <a:solidFill>
                  <a:srgbClr val="0070C0"/>
                </a:solidFill>
              </a:rPr>
              <a:t>“Be it known to all that we, James, by the grace of God King of Aragon,</a:t>
            </a:r>
            <a:br>
              <a:rPr lang="en-US" sz="2400" dirty="0">
                <a:solidFill>
                  <a:srgbClr val="0070C0"/>
                </a:solidFill>
              </a:rPr>
            </a:br>
            <a:r>
              <a:rPr lang="en-US" sz="2400" dirty="0">
                <a:solidFill>
                  <a:srgbClr val="0070C0"/>
                </a:solidFill>
              </a:rPr>
              <a:t>Majorca, and Valencia, Count of Barcelona and </a:t>
            </a:r>
            <a:r>
              <a:rPr lang="en-US" sz="2400" dirty="0" err="1">
                <a:solidFill>
                  <a:srgbClr val="0070C0"/>
                </a:solidFill>
              </a:rPr>
              <a:t>Urgel</a:t>
            </a:r>
            <a:r>
              <a:rPr lang="en-US" sz="2400" dirty="0">
                <a:solidFill>
                  <a:srgbClr val="0070C0"/>
                </a:solidFill>
              </a:rPr>
              <a:t> and Lord of</a:t>
            </a:r>
            <a:br>
              <a:rPr lang="en-US" sz="2400" dirty="0">
                <a:solidFill>
                  <a:srgbClr val="0070C0"/>
                </a:solidFill>
              </a:rPr>
            </a:br>
            <a:r>
              <a:rPr lang="en-US" sz="2400" dirty="0" smtClean="0">
                <a:solidFill>
                  <a:srgbClr val="0070C0"/>
                </a:solidFill>
              </a:rPr>
              <a:t>Montpellier… acknowledge </a:t>
            </a:r>
            <a:r>
              <a:rPr lang="en-US" sz="2400" dirty="0">
                <a:solidFill>
                  <a:srgbClr val="0070C0"/>
                </a:solidFill>
              </a:rPr>
              <a:t>that we have received and possess all and every</a:t>
            </a:r>
            <a:br>
              <a:rPr lang="en-US" sz="2400" dirty="0">
                <a:solidFill>
                  <a:srgbClr val="0070C0"/>
                </a:solidFill>
              </a:rPr>
            </a:br>
            <a:r>
              <a:rPr lang="en-US" sz="2400" dirty="0">
                <a:solidFill>
                  <a:srgbClr val="0070C0"/>
                </a:solidFill>
              </a:rPr>
              <a:t>jewel that we had deposited and put in the safe keeping in the house</a:t>
            </a:r>
            <a:br>
              <a:rPr lang="en-US" sz="2400" dirty="0">
                <a:solidFill>
                  <a:srgbClr val="0070C0"/>
                </a:solidFill>
              </a:rPr>
            </a:br>
            <a:r>
              <a:rPr lang="en-US" sz="2400" dirty="0">
                <a:solidFill>
                  <a:srgbClr val="0070C0"/>
                </a:solidFill>
              </a:rPr>
              <a:t>of the Temple of </a:t>
            </a:r>
            <a:r>
              <a:rPr lang="en-US" sz="2400" dirty="0" err="1">
                <a:solidFill>
                  <a:srgbClr val="0070C0"/>
                </a:solidFill>
              </a:rPr>
              <a:t>Monzon</a:t>
            </a:r>
            <a:r>
              <a:rPr lang="en-US" sz="2400" dirty="0">
                <a:solidFill>
                  <a:srgbClr val="0070C0"/>
                </a:solidFill>
              </a:rPr>
              <a:t>. Wherefore we declare the houses of the</a:t>
            </a:r>
            <a:br>
              <a:rPr lang="en-US" sz="2400" dirty="0">
                <a:solidFill>
                  <a:srgbClr val="0070C0"/>
                </a:solidFill>
              </a:rPr>
            </a:br>
            <a:r>
              <a:rPr lang="en-US" sz="2400" dirty="0">
                <a:solidFill>
                  <a:srgbClr val="0070C0"/>
                </a:solidFill>
              </a:rPr>
              <a:t>Temple and all brothers freed from all chains from us and ours</a:t>
            </a:r>
            <a:br>
              <a:rPr lang="en-US" sz="2400" dirty="0">
                <a:solidFill>
                  <a:srgbClr val="0070C0"/>
                </a:solidFill>
              </a:rPr>
            </a:br>
            <a:r>
              <a:rPr lang="en-US" sz="2400" dirty="0">
                <a:solidFill>
                  <a:srgbClr val="0070C0"/>
                </a:solidFill>
              </a:rPr>
              <a:t>concerning all the said </a:t>
            </a:r>
            <a:r>
              <a:rPr lang="en-US" sz="2400" dirty="0" smtClean="0">
                <a:solidFill>
                  <a:srgbClr val="0070C0"/>
                </a:solidFill>
              </a:rPr>
              <a:t>jewels.....1240 AD</a:t>
            </a:r>
            <a:endParaRPr lang="en-US" sz="2400" dirty="0">
              <a:solidFill>
                <a:srgbClr val="0070C0"/>
              </a:solidFill>
            </a:endParaRPr>
          </a:p>
        </p:txBody>
      </p:sp>
      <p:pic>
        <p:nvPicPr>
          <p:cNvPr id="15362" name="Picture 2" descr="http://ts1.mm.bing.net/th?id=H.4709415705643772&amp;pid=15.1&amp;H=160&amp;W=1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0492" y="2398844"/>
            <a:ext cx="3003347" cy="308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2514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CCFF"/>
          </a:solidFill>
        </p:spPr>
        <p:txBody>
          <a:bodyPr/>
          <a:lstStyle/>
          <a:p>
            <a:pPr algn="ctr"/>
            <a:r>
              <a:rPr lang="en-US" dirty="0" smtClean="0"/>
              <a:t>PART 6:  First European Bankers</a:t>
            </a:r>
            <a:endParaRPr lang="en-US" dirty="0"/>
          </a:p>
        </p:txBody>
      </p:sp>
      <p:sp>
        <p:nvSpPr>
          <p:cNvPr id="3" name="Content Placeholder 2"/>
          <p:cNvSpPr>
            <a:spLocks noGrp="1"/>
          </p:cNvSpPr>
          <p:nvPr>
            <p:ph idx="1"/>
          </p:nvPr>
        </p:nvSpPr>
        <p:spPr>
          <a:xfrm>
            <a:off x="0" y="766251"/>
            <a:ext cx="12192000" cy="6091749"/>
          </a:xfrm>
        </p:spPr>
        <p:txBody>
          <a:bodyPr>
            <a:normAutofit/>
          </a:bodyPr>
          <a:lstStyle/>
          <a:p>
            <a:pPr marL="0" indent="0" algn="ctr">
              <a:spcBef>
                <a:spcPts val="0"/>
              </a:spcBef>
              <a:buNone/>
            </a:pPr>
            <a:r>
              <a:rPr lang="en-US" sz="3600" b="1" u="sng" dirty="0" smtClean="0">
                <a:solidFill>
                  <a:srgbClr val="0070C0"/>
                </a:solidFill>
              </a:rPr>
              <a:t>LOANS</a:t>
            </a:r>
            <a:endParaRPr lang="en-US" sz="3600" b="1" u="sng" dirty="0">
              <a:solidFill>
                <a:srgbClr val="0070C0"/>
              </a:solidFill>
            </a:endParaRPr>
          </a:p>
        </p:txBody>
      </p:sp>
      <p:sp>
        <p:nvSpPr>
          <p:cNvPr id="10" name="TextBox 9"/>
          <p:cNvSpPr txBox="1"/>
          <p:nvPr/>
        </p:nvSpPr>
        <p:spPr>
          <a:xfrm>
            <a:off x="4765040" y="5898158"/>
            <a:ext cx="343364" cy="369332"/>
          </a:xfrm>
          <a:prstGeom prst="rect">
            <a:avLst/>
          </a:prstGeom>
          <a:noFill/>
        </p:spPr>
        <p:txBody>
          <a:bodyPr wrap="none" rtlCol="0">
            <a:spAutoFit/>
          </a:bodyPr>
          <a:lstStyle/>
          <a:p>
            <a:r>
              <a:rPr lang="en-US" dirty="0" smtClean="0"/>
              <a:t>   </a:t>
            </a:r>
            <a:endParaRPr lang="en-US" dirty="0"/>
          </a:p>
        </p:txBody>
      </p:sp>
      <p:sp>
        <p:nvSpPr>
          <p:cNvPr id="4" name="TextBox 3"/>
          <p:cNvSpPr txBox="1"/>
          <p:nvPr/>
        </p:nvSpPr>
        <p:spPr>
          <a:xfrm>
            <a:off x="0" y="1225689"/>
            <a:ext cx="11727679" cy="5632311"/>
          </a:xfrm>
          <a:prstGeom prst="rect">
            <a:avLst/>
          </a:prstGeom>
          <a:noFill/>
        </p:spPr>
        <p:txBody>
          <a:bodyPr wrap="square" rtlCol="0">
            <a:spAutoFit/>
          </a:bodyPr>
          <a:lstStyle/>
          <a:p>
            <a:r>
              <a:rPr lang="en-US" sz="2400" dirty="0" smtClean="0">
                <a:solidFill>
                  <a:srgbClr val="0070C0"/>
                </a:solidFill>
              </a:rPr>
              <a:t>“I</a:t>
            </a:r>
            <a:r>
              <a:rPr lang="en-US" sz="2400" dirty="0">
                <a:solidFill>
                  <a:srgbClr val="0070C0"/>
                </a:solidFill>
              </a:rPr>
              <a:t>, Robert, Count of </a:t>
            </a:r>
            <a:r>
              <a:rPr lang="en-US" sz="2400" dirty="0" err="1">
                <a:solidFill>
                  <a:srgbClr val="0070C0"/>
                </a:solidFill>
              </a:rPr>
              <a:t>Artios</a:t>
            </a:r>
            <a:r>
              <a:rPr lang="en-US" sz="2400" dirty="0">
                <a:solidFill>
                  <a:srgbClr val="0070C0"/>
                </a:solidFill>
              </a:rPr>
              <a:t>, declare to all who peruse this </a:t>
            </a:r>
            <a:r>
              <a:rPr lang="en-US" sz="2400" dirty="0" smtClean="0">
                <a:solidFill>
                  <a:srgbClr val="0070C0"/>
                </a:solidFill>
              </a:rPr>
              <a:t>present document</a:t>
            </a:r>
            <a:r>
              <a:rPr lang="en-US" sz="2400" dirty="0">
                <a:solidFill>
                  <a:srgbClr val="0070C0"/>
                </a:solidFill>
              </a:rPr>
              <a:t>, that I owe the monk Brother John of Tour, Treasurer of </a:t>
            </a:r>
            <a:r>
              <a:rPr lang="en-US" sz="2400" dirty="0" smtClean="0">
                <a:solidFill>
                  <a:srgbClr val="0070C0"/>
                </a:solidFill>
              </a:rPr>
              <a:t>the house </a:t>
            </a:r>
            <a:r>
              <a:rPr lang="en-US" sz="2400" dirty="0">
                <a:solidFill>
                  <a:srgbClr val="0070C0"/>
                </a:solidFill>
              </a:rPr>
              <a:t>of the Knights Templar in Paris, 1,578 </a:t>
            </a:r>
            <a:r>
              <a:rPr lang="en-US" sz="2400" dirty="0" err="1">
                <a:solidFill>
                  <a:srgbClr val="0070C0"/>
                </a:solidFill>
              </a:rPr>
              <a:t>livres</a:t>
            </a:r>
            <a:r>
              <a:rPr lang="en-US" sz="2400" dirty="0">
                <a:solidFill>
                  <a:srgbClr val="0070C0"/>
                </a:solidFill>
              </a:rPr>
              <a:t> </a:t>
            </a:r>
            <a:r>
              <a:rPr lang="en-US" sz="2400" dirty="0" err="1">
                <a:solidFill>
                  <a:srgbClr val="0070C0"/>
                </a:solidFill>
              </a:rPr>
              <a:t>parisis</a:t>
            </a:r>
            <a:r>
              <a:rPr lang="en-US" sz="2400" dirty="0">
                <a:solidFill>
                  <a:srgbClr val="0070C0"/>
                </a:solidFill>
              </a:rPr>
              <a:t> </a:t>
            </a:r>
            <a:r>
              <a:rPr lang="en-US" sz="2400" dirty="0" smtClean="0">
                <a:solidFill>
                  <a:srgbClr val="0070C0"/>
                </a:solidFill>
              </a:rPr>
              <a:t>in respect </a:t>
            </a:r>
            <a:r>
              <a:rPr lang="en-US" sz="2400" dirty="0">
                <a:solidFill>
                  <a:srgbClr val="0070C0"/>
                </a:solidFill>
              </a:rPr>
              <a:t>of a legal loan in cash the said treasury made me for </a:t>
            </a:r>
            <a:r>
              <a:rPr lang="en-US" sz="2400" dirty="0" smtClean="0">
                <a:solidFill>
                  <a:srgbClr val="0070C0"/>
                </a:solidFill>
              </a:rPr>
              <a:t>the furtherance </a:t>
            </a:r>
            <a:r>
              <a:rPr lang="en-US" sz="2400" dirty="0">
                <a:solidFill>
                  <a:srgbClr val="0070C0"/>
                </a:solidFill>
              </a:rPr>
              <a:t>of my affairs, of which we have full satisfaction</a:t>
            </a:r>
            <a:r>
              <a:rPr lang="en-US" sz="2400" dirty="0" smtClean="0">
                <a:solidFill>
                  <a:srgbClr val="0070C0"/>
                </a:solidFill>
              </a:rPr>
              <a:t>, renouncing </a:t>
            </a:r>
            <a:r>
              <a:rPr lang="en-US" sz="2400" dirty="0">
                <a:solidFill>
                  <a:srgbClr val="0070C0"/>
                </a:solidFill>
              </a:rPr>
              <a:t>the receipt of non-cash property and moneys not </a:t>
            </a:r>
            <a:r>
              <a:rPr lang="en-US" sz="2400" dirty="0" smtClean="0">
                <a:solidFill>
                  <a:srgbClr val="0070C0"/>
                </a:solidFill>
              </a:rPr>
              <a:t>yet received</a:t>
            </a:r>
            <a:r>
              <a:rPr lang="en-US" sz="2400" dirty="0">
                <a:solidFill>
                  <a:srgbClr val="0070C0"/>
                </a:solidFill>
              </a:rPr>
              <a:t>. In satisfaction and full payment of this said loan to </a:t>
            </a:r>
            <a:r>
              <a:rPr lang="en-US" sz="2400" dirty="0" smtClean="0">
                <a:solidFill>
                  <a:srgbClr val="0070C0"/>
                </a:solidFill>
              </a:rPr>
              <a:t>the said </a:t>
            </a:r>
            <a:r>
              <a:rPr lang="en-US" sz="2400" dirty="0">
                <a:solidFill>
                  <a:srgbClr val="0070C0"/>
                </a:solidFill>
              </a:rPr>
              <a:t>treasurer, free of debts and having full legal rights, I </a:t>
            </a:r>
            <a:r>
              <a:rPr lang="en-US" sz="2400" dirty="0" smtClean="0">
                <a:solidFill>
                  <a:srgbClr val="0070C0"/>
                </a:solidFill>
              </a:rPr>
              <a:t>assign specifically </a:t>
            </a:r>
            <a:r>
              <a:rPr lang="en-US" sz="2400" dirty="0">
                <a:solidFill>
                  <a:srgbClr val="0070C0"/>
                </a:solidFill>
              </a:rPr>
              <a:t>and in the name of a special attribution, and </a:t>
            </a:r>
            <a:r>
              <a:rPr lang="en-US" sz="2400" dirty="0" smtClean="0">
                <a:solidFill>
                  <a:srgbClr val="0070C0"/>
                </a:solidFill>
              </a:rPr>
              <a:t>herewith ascribe </a:t>
            </a:r>
            <a:r>
              <a:rPr lang="en-US" sz="2400" dirty="0">
                <a:solidFill>
                  <a:srgbClr val="0070C0"/>
                </a:solidFill>
              </a:rPr>
              <a:t>to said treasurer, all and every one of my rents, </a:t>
            </a:r>
            <a:r>
              <a:rPr lang="en-US" sz="2400" dirty="0" smtClean="0">
                <a:solidFill>
                  <a:srgbClr val="0070C0"/>
                </a:solidFill>
              </a:rPr>
              <a:t>proceeds and </a:t>
            </a:r>
            <a:r>
              <a:rPr lang="en-US" sz="2400" dirty="0">
                <a:solidFill>
                  <a:srgbClr val="0070C0"/>
                </a:solidFill>
              </a:rPr>
              <a:t>income from my </a:t>
            </a:r>
            <a:r>
              <a:rPr lang="en-US" sz="2400" dirty="0" err="1">
                <a:solidFill>
                  <a:srgbClr val="0070C0"/>
                </a:solidFill>
              </a:rPr>
              <a:t>castllary</a:t>
            </a:r>
            <a:r>
              <a:rPr lang="en-US" sz="2400" dirty="0">
                <a:solidFill>
                  <a:srgbClr val="0070C0"/>
                </a:solidFill>
              </a:rPr>
              <a:t> and townships of </a:t>
            </a:r>
            <a:r>
              <a:rPr lang="en-US" sz="2400" dirty="0" err="1">
                <a:solidFill>
                  <a:srgbClr val="0070C0"/>
                </a:solidFill>
              </a:rPr>
              <a:t>Domfront</a:t>
            </a:r>
            <a:r>
              <a:rPr lang="en-US" sz="2400" dirty="0">
                <a:solidFill>
                  <a:srgbClr val="0070C0"/>
                </a:solidFill>
              </a:rPr>
              <a:t> – en </a:t>
            </a:r>
            <a:r>
              <a:rPr lang="en-US" sz="2400" dirty="0" smtClean="0">
                <a:solidFill>
                  <a:srgbClr val="0070C0"/>
                </a:solidFill>
              </a:rPr>
              <a:t>– </a:t>
            </a:r>
            <a:r>
              <a:rPr lang="en-US" sz="2400" dirty="0" err="1" smtClean="0">
                <a:solidFill>
                  <a:srgbClr val="0070C0"/>
                </a:solidFill>
              </a:rPr>
              <a:t>Passais</a:t>
            </a:r>
            <a:r>
              <a:rPr lang="en-US" sz="2400" dirty="0">
                <a:solidFill>
                  <a:srgbClr val="0070C0"/>
                </a:solidFill>
              </a:rPr>
              <a:t>, and all their apprentices, i.e. </a:t>
            </a:r>
            <a:r>
              <a:rPr lang="en-US" sz="2400" dirty="0" err="1">
                <a:solidFill>
                  <a:srgbClr val="0070C0"/>
                </a:solidFill>
              </a:rPr>
              <a:t>reeveship</a:t>
            </a:r>
            <a:r>
              <a:rPr lang="en-US" sz="2400" dirty="0">
                <a:solidFill>
                  <a:srgbClr val="0070C0"/>
                </a:solidFill>
              </a:rPr>
              <a:t>, woods, waters</a:t>
            </a:r>
            <a:r>
              <a:rPr lang="en-US" sz="2400" dirty="0" smtClean="0">
                <a:solidFill>
                  <a:srgbClr val="0070C0"/>
                </a:solidFill>
              </a:rPr>
              <a:t>, </a:t>
            </a:r>
            <a:r>
              <a:rPr lang="en-US" sz="2400" dirty="0" err="1" smtClean="0">
                <a:solidFill>
                  <a:srgbClr val="0070C0"/>
                </a:solidFill>
              </a:rPr>
              <a:t>pannage</a:t>
            </a:r>
            <a:r>
              <a:rPr lang="en-US" sz="2400" dirty="0">
                <a:solidFill>
                  <a:srgbClr val="0070C0"/>
                </a:solidFill>
              </a:rPr>
              <a:t>, ovens, mills, pastures, hay, hens, capons, wheat </a:t>
            </a:r>
            <a:r>
              <a:rPr lang="en-US" sz="2400" dirty="0" smtClean="0">
                <a:solidFill>
                  <a:srgbClr val="0070C0"/>
                </a:solidFill>
              </a:rPr>
              <a:t>and whatever </a:t>
            </a:r>
            <a:r>
              <a:rPr lang="en-US" sz="2400" dirty="0">
                <a:solidFill>
                  <a:srgbClr val="0070C0"/>
                </a:solidFill>
              </a:rPr>
              <a:t>else exists, pertaining to me in any matter in those </a:t>
            </a:r>
            <a:r>
              <a:rPr lang="en-US" sz="2400" dirty="0" smtClean="0">
                <a:solidFill>
                  <a:srgbClr val="0070C0"/>
                </a:solidFill>
              </a:rPr>
              <a:t>said places… they </a:t>
            </a:r>
            <a:r>
              <a:rPr lang="en-US" sz="2400" dirty="0">
                <a:solidFill>
                  <a:srgbClr val="0070C0"/>
                </a:solidFill>
              </a:rPr>
              <a:t>shall be had, received, and enjoyed by the </a:t>
            </a:r>
            <a:r>
              <a:rPr lang="en-US" sz="2400" dirty="0" smtClean="0">
                <a:solidFill>
                  <a:srgbClr val="0070C0"/>
                </a:solidFill>
              </a:rPr>
              <a:t>said treasurer </a:t>
            </a:r>
            <a:r>
              <a:rPr lang="en-US" sz="2400" dirty="0">
                <a:solidFill>
                  <a:srgbClr val="0070C0"/>
                </a:solidFill>
              </a:rPr>
              <a:t>or his representative annually from now on without break</a:t>
            </a:r>
            <a:r>
              <a:rPr lang="en-US" sz="2400" dirty="0" smtClean="0">
                <a:solidFill>
                  <a:srgbClr val="0070C0"/>
                </a:solidFill>
              </a:rPr>
              <a:t>, in </a:t>
            </a:r>
            <a:r>
              <a:rPr lang="en-US" sz="2400" dirty="0">
                <a:solidFill>
                  <a:srgbClr val="0070C0"/>
                </a:solidFill>
              </a:rPr>
              <a:t>full, without any loss or opposition, quit and free, in payment</a:t>
            </a:r>
            <a:br>
              <a:rPr lang="en-US" sz="2400" dirty="0">
                <a:solidFill>
                  <a:srgbClr val="0070C0"/>
                </a:solidFill>
              </a:rPr>
            </a:br>
            <a:r>
              <a:rPr lang="en-US" sz="2400" dirty="0">
                <a:solidFill>
                  <a:srgbClr val="0070C0"/>
                </a:solidFill>
              </a:rPr>
              <a:t>and discharge to said debt, until by the continuous payment of </a:t>
            </a:r>
            <a:r>
              <a:rPr lang="en-US" sz="2400" dirty="0" smtClean="0">
                <a:solidFill>
                  <a:srgbClr val="0070C0"/>
                </a:solidFill>
              </a:rPr>
              <a:t>the rents</a:t>
            </a:r>
            <a:r>
              <a:rPr lang="en-US" sz="2400" dirty="0">
                <a:solidFill>
                  <a:srgbClr val="0070C0"/>
                </a:solidFill>
              </a:rPr>
              <a:t>, proceeds, and income, full and complete satisfaction for </a:t>
            </a:r>
            <a:r>
              <a:rPr lang="en-US" sz="2400" dirty="0" smtClean="0">
                <a:solidFill>
                  <a:srgbClr val="0070C0"/>
                </a:solidFill>
              </a:rPr>
              <a:t>the whole </a:t>
            </a:r>
            <a:r>
              <a:rPr lang="en-US" sz="2400" dirty="0">
                <a:solidFill>
                  <a:srgbClr val="0070C0"/>
                </a:solidFill>
              </a:rPr>
              <a:t>of the said debt shall have been made to the said treasurer</a:t>
            </a:r>
            <a:r>
              <a:rPr lang="en-US" sz="2400" dirty="0" smtClean="0">
                <a:solidFill>
                  <a:srgbClr val="0070C0"/>
                </a:solidFill>
              </a:rPr>
              <a:t>.”</a:t>
            </a:r>
            <a:endParaRPr lang="en-US" sz="2400" dirty="0">
              <a:solidFill>
                <a:srgbClr val="0070C0"/>
              </a:solidFill>
            </a:endParaRPr>
          </a:p>
        </p:txBody>
      </p:sp>
    </p:spTree>
    <p:extLst>
      <p:ext uri="{BB962C8B-B14F-4D97-AF65-F5344CB8AC3E}">
        <p14:creationId xmlns:p14="http://schemas.microsoft.com/office/powerpoint/2010/main" val="31330076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CCFF"/>
          </a:solidFill>
        </p:spPr>
        <p:txBody>
          <a:bodyPr/>
          <a:lstStyle/>
          <a:p>
            <a:pPr algn="ctr"/>
            <a:r>
              <a:rPr lang="en-US" dirty="0" smtClean="0"/>
              <a:t>PART 6:  First European Bankers</a:t>
            </a:r>
            <a:endParaRPr lang="en-US" dirty="0"/>
          </a:p>
        </p:txBody>
      </p:sp>
      <p:sp>
        <p:nvSpPr>
          <p:cNvPr id="3" name="Content Placeholder 2"/>
          <p:cNvSpPr>
            <a:spLocks noGrp="1"/>
          </p:cNvSpPr>
          <p:nvPr>
            <p:ph idx="1"/>
          </p:nvPr>
        </p:nvSpPr>
        <p:spPr>
          <a:xfrm>
            <a:off x="0" y="766251"/>
            <a:ext cx="12192000" cy="6091749"/>
          </a:xfrm>
        </p:spPr>
        <p:txBody>
          <a:bodyPr>
            <a:normAutofit/>
          </a:bodyPr>
          <a:lstStyle/>
          <a:p>
            <a:pPr marL="0" indent="0" algn="ctr">
              <a:spcBef>
                <a:spcPts val="0"/>
              </a:spcBef>
              <a:buNone/>
            </a:pPr>
            <a:endParaRPr lang="en-US" sz="2400" b="1" dirty="0" smtClean="0">
              <a:solidFill>
                <a:srgbClr val="0070C0"/>
              </a:solidFill>
            </a:endParaRPr>
          </a:p>
          <a:p>
            <a:pPr marL="0" indent="0" algn="ctr">
              <a:spcBef>
                <a:spcPts val="0"/>
              </a:spcBef>
              <a:buNone/>
            </a:pPr>
            <a:r>
              <a:rPr lang="en-US" sz="3200" b="1" dirty="0" smtClean="0">
                <a:solidFill>
                  <a:srgbClr val="0070C0"/>
                </a:solidFill>
              </a:rPr>
              <a:t>BANKING HISTORY</a:t>
            </a:r>
          </a:p>
        </p:txBody>
      </p:sp>
      <p:sp>
        <p:nvSpPr>
          <p:cNvPr id="10" name="TextBox 9"/>
          <p:cNvSpPr txBox="1"/>
          <p:nvPr/>
        </p:nvSpPr>
        <p:spPr>
          <a:xfrm>
            <a:off x="4765040" y="5898158"/>
            <a:ext cx="343364" cy="369332"/>
          </a:xfrm>
          <a:prstGeom prst="rect">
            <a:avLst/>
          </a:prstGeom>
          <a:noFill/>
        </p:spPr>
        <p:txBody>
          <a:bodyPr wrap="none" rtlCol="0">
            <a:spAutoFit/>
          </a:bodyPr>
          <a:lstStyle/>
          <a:p>
            <a:r>
              <a:rPr lang="en-US" dirty="0" smtClean="0"/>
              <a:t>   </a:t>
            </a:r>
            <a:endParaRPr lang="en-US" dirty="0"/>
          </a:p>
        </p:txBody>
      </p:sp>
      <p:sp>
        <p:nvSpPr>
          <p:cNvPr id="4" name="TextBox 3"/>
          <p:cNvSpPr txBox="1"/>
          <p:nvPr/>
        </p:nvSpPr>
        <p:spPr>
          <a:xfrm>
            <a:off x="271878" y="1841242"/>
            <a:ext cx="11920122" cy="4031873"/>
          </a:xfrm>
          <a:prstGeom prst="rect">
            <a:avLst/>
          </a:prstGeom>
          <a:noFill/>
        </p:spPr>
        <p:txBody>
          <a:bodyPr wrap="square" rtlCol="0">
            <a:spAutoFit/>
          </a:bodyPr>
          <a:lstStyle/>
          <a:p>
            <a:r>
              <a:rPr lang="en-US" sz="3200" dirty="0" smtClean="0"/>
              <a:t>“But </a:t>
            </a:r>
            <a:r>
              <a:rPr lang="en-US" sz="3200" dirty="0"/>
              <a:t>there should be much more attention paid than there is to their influence on the modern system of banking. The Knights Templar set the bar for the use of safety deposit boxes, loans of great magnitude and travelers checks and bank notes and the efficiency with which these things were accomplished. </a:t>
            </a:r>
            <a:r>
              <a:rPr lang="en-US" sz="3200" dirty="0" smtClean="0"/>
              <a:t>” </a:t>
            </a:r>
          </a:p>
          <a:p>
            <a:endParaRPr lang="en-US" sz="3200" dirty="0"/>
          </a:p>
          <a:p>
            <a:r>
              <a:rPr lang="en-US" sz="3200" dirty="0" smtClean="0"/>
              <a:t>Webb</a:t>
            </a:r>
            <a:r>
              <a:rPr lang="en-US" sz="3200" dirty="0"/>
              <a:t>, Jefferson P</a:t>
            </a:r>
            <a:r>
              <a:rPr lang="en-US" sz="3200" dirty="0" smtClean="0"/>
              <a:t>., </a:t>
            </a:r>
            <a:r>
              <a:rPr lang="en-US" sz="3200" dirty="0"/>
              <a:t>The Order of the Temple</a:t>
            </a:r>
            <a:r>
              <a:rPr lang="en-US" sz="3200" dirty="0" smtClean="0"/>
              <a:t>: Influences </a:t>
            </a:r>
            <a:r>
              <a:rPr lang="en-US" sz="3200" dirty="0"/>
              <a:t>on Modern Banking. </a:t>
            </a:r>
            <a:r>
              <a:rPr lang="en-US" sz="3200" dirty="0" smtClean="0"/>
              <a:t>  </a:t>
            </a:r>
            <a:r>
              <a:rPr lang="en-US" sz="3200" dirty="0" err="1" smtClean="0"/>
              <a:t>Waco,TX</a:t>
            </a:r>
            <a:r>
              <a:rPr lang="en-US" sz="3200" dirty="0" smtClean="0"/>
              <a:t>: Webb </a:t>
            </a:r>
            <a:r>
              <a:rPr lang="en-US" sz="3200" dirty="0"/>
              <a:t>Publishing. </a:t>
            </a:r>
            <a:r>
              <a:rPr lang="en-US" sz="3200" dirty="0" smtClean="0"/>
              <a:t>2009</a:t>
            </a:r>
            <a:endParaRPr lang="en-US" sz="3200" dirty="0"/>
          </a:p>
        </p:txBody>
      </p:sp>
    </p:spTree>
    <p:extLst>
      <p:ext uri="{BB962C8B-B14F-4D97-AF65-F5344CB8AC3E}">
        <p14:creationId xmlns:p14="http://schemas.microsoft.com/office/powerpoint/2010/main" val="4596517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66251"/>
          </a:xfrm>
          <a:solidFill>
            <a:srgbClr val="FFCCFF"/>
          </a:solidFill>
        </p:spPr>
        <p:txBody>
          <a:bodyPr/>
          <a:lstStyle/>
          <a:p>
            <a:pPr algn="ctr"/>
            <a:r>
              <a:rPr lang="en-US" dirty="0" smtClean="0"/>
              <a:t>PART 6:  First European Bankers</a:t>
            </a:r>
            <a:endParaRPr lang="en-US" dirty="0"/>
          </a:p>
        </p:txBody>
      </p:sp>
      <p:sp>
        <p:nvSpPr>
          <p:cNvPr id="3" name="Content Placeholder 2"/>
          <p:cNvSpPr>
            <a:spLocks noGrp="1"/>
          </p:cNvSpPr>
          <p:nvPr>
            <p:ph idx="1"/>
          </p:nvPr>
        </p:nvSpPr>
        <p:spPr>
          <a:xfrm>
            <a:off x="0" y="766251"/>
            <a:ext cx="12192000" cy="6091749"/>
          </a:xfrm>
        </p:spPr>
        <p:txBody>
          <a:bodyPr>
            <a:normAutofit/>
          </a:bodyPr>
          <a:lstStyle/>
          <a:p>
            <a:pPr marL="0" indent="0" algn="ctr">
              <a:spcBef>
                <a:spcPts val="0"/>
              </a:spcBef>
              <a:buNone/>
            </a:pPr>
            <a:endParaRPr lang="en-US" sz="2400" b="1" dirty="0" smtClean="0">
              <a:solidFill>
                <a:srgbClr val="0070C0"/>
              </a:solidFill>
            </a:endParaRPr>
          </a:p>
          <a:p>
            <a:pPr marL="0" indent="0" algn="ctr">
              <a:spcBef>
                <a:spcPts val="0"/>
              </a:spcBef>
              <a:buNone/>
            </a:pPr>
            <a:r>
              <a:rPr lang="en-US" sz="3200" b="1" dirty="0" smtClean="0">
                <a:solidFill>
                  <a:srgbClr val="0070C0"/>
                </a:solidFill>
              </a:rPr>
              <a:t>SUCH INCREDIBLE FINANCIAL GROWTH</a:t>
            </a:r>
          </a:p>
          <a:p>
            <a:pPr marL="0" indent="0" algn="ctr">
              <a:spcBef>
                <a:spcPts val="0"/>
              </a:spcBef>
              <a:buNone/>
            </a:pPr>
            <a:r>
              <a:rPr lang="en-US" sz="3200" b="1" dirty="0" smtClean="0">
                <a:solidFill>
                  <a:srgbClr val="0070C0"/>
                </a:solidFill>
              </a:rPr>
              <a:t> PROBABLY DUE TO CONTROL OF WEST-EAST TRADE MECHANISM</a:t>
            </a:r>
          </a:p>
        </p:txBody>
      </p:sp>
      <p:sp>
        <p:nvSpPr>
          <p:cNvPr id="10" name="TextBox 9"/>
          <p:cNvSpPr txBox="1"/>
          <p:nvPr/>
        </p:nvSpPr>
        <p:spPr>
          <a:xfrm>
            <a:off x="4765040" y="5898158"/>
            <a:ext cx="343364" cy="369332"/>
          </a:xfrm>
          <a:prstGeom prst="rect">
            <a:avLst/>
          </a:prstGeom>
          <a:noFill/>
        </p:spPr>
        <p:txBody>
          <a:bodyPr wrap="none" rtlCol="0">
            <a:spAutoFit/>
          </a:bodyPr>
          <a:lstStyle/>
          <a:p>
            <a:r>
              <a:rPr lang="en-US" dirty="0" smtClean="0"/>
              <a:t>   </a:t>
            </a:r>
            <a:endParaRPr lang="en-US" dirty="0"/>
          </a:p>
        </p:txBody>
      </p:sp>
      <p:sp>
        <p:nvSpPr>
          <p:cNvPr id="4" name="TextBox 3"/>
          <p:cNvSpPr txBox="1"/>
          <p:nvPr/>
        </p:nvSpPr>
        <p:spPr>
          <a:xfrm>
            <a:off x="271878" y="2799624"/>
            <a:ext cx="7246522" cy="707886"/>
          </a:xfrm>
          <a:prstGeom prst="rect">
            <a:avLst/>
          </a:prstGeom>
          <a:noFill/>
        </p:spPr>
        <p:txBody>
          <a:bodyPr wrap="square" rtlCol="0">
            <a:spAutoFit/>
          </a:bodyPr>
          <a:lstStyle/>
          <a:p>
            <a:r>
              <a:rPr lang="en-US" sz="4000" dirty="0" smtClean="0"/>
              <a:t>TRAVELERS CHECKS TO PILGRIMS</a:t>
            </a:r>
            <a:endParaRPr lang="en-US" sz="4000" dirty="0"/>
          </a:p>
        </p:txBody>
      </p:sp>
      <p:pic>
        <p:nvPicPr>
          <p:cNvPr id="11" name="Picture 2" descr="http://whatishistory.edublogs.org/files/2009/01/second-crusade-1147-49.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9330" y="3507510"/>
            <a:ext cx="5923280" cy="333135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http://www.museumwales.ac.uk/media/9396/thumb_300/untit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280" y="3050119"/>
            <a:ext cx="2302731" cy="2295056"/>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uncp.edu/home/canada/work/markport/lit/introlit/exampl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1621" y="3983514"/>
            <a:ext cx="1339670" cy="901460"/>
          </a:xfrm>
          <a:prstGeom prst="rect">
            <a:avLst/>
          </a:prstGeom>
          <a:noFill/>
          <a:extLst>
            <a:ext uri="{909E8E84-426E-40DD-AFC4-6F175D3DCCD1}">
              <a14:hiddenFill xmlns:a14="http://schemas.microsoft.com/office/drawing/2010/main">
                <a:solidFill>
                  <a:srgbClr val="FFFFFF"/>
                </a:solidFill>
              </a14:hiddenFill>
            </a:ext>
          </a:extLst>
        </p:spPr>
      </p:pic>
      <p:sp>
        <p:nvSpPr>
          <p:cNvPr id="8" name="Curved Down Arrow 7"/>
          <p:cNvSpPr/>
          <p:nvPr/>
        </p:nvSpPr>
        <p:spPr>
          <a:xfrm rot="19793984">
            <a:off x="1258790" y="3971027"/>
            <a:ext cx="2426886" cy="5965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rot="212434">
            <a:off x="4888196" y="5373851"/>
            <a:ext cx="4913956" cy="1488119"/>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8434" name="Picture 2" descr="http://ts2.mm.bing.net/th?id=H.4585454303970865&amp;pid=15.1&amp;H=118&amp;W=1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250" y="5135874"/>
            <a:ext cx="1419225" cy="10477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9661" y="6148693"/>
            <a:ext cx="2445413" cy="646331"/>
          </a:xfrm>
          <a:prstGeom prst="rect">
            <a:avLst/>
          </a:prstGeom>
          <a:noFill/>
        </p:spPr>
        <p:txBody>
          <a:bodyPr wrap="none" rtlCol="0">
            <a:spAutoFit/>
          </a:bodyPr>
          <a:lstStyle/>
          <a:p>
            <a:r>
              <a:rPr lang="en-US" sz="3600" dirty="0" smtClean="0"/>
              <a:t>SILVER  12:1</a:t>
            </a:r>
            <a:endParaRPr lang="en-US" sz="3600" dirty="0"/>
          </a:p>
        </p:txBody>
      </p:sp>
      <p:sp>
        <p:nvSpPr>
          <p:cNvPr id="14" name="TextBox 13"/>
          <p:cNvSpPr txBox="1"/>
          <p:nvPr/>
        </p:nvSpPr>
        <p:spPr>
          <a:xfrm>
            <a:off x="9430565" y="5989536"/>
            <a:ext cx="2211375" cy="646331"/>
          </a:xfrm>
          <a:prstGeom prst="rect">
            <a:avLst/>
          </a:prstGeom>
          <a:noFill/>
        </p:spPr>
        <p:txBody>
          <a:bodyPr wrap="none" rtlCol="0">
            <a:spAutoFit/>
          </a:bodyPr>
          <a:lstStyle/>
          <a:p>
            <a:r>
              <a:rPr lang="en-US" sz="3600" dirty="0" smtClean="0"/>
              <a:t>SILVER  6:1</a:t>
            </a:r>
            <a:endParaRPr lang="en-US" sz="3600" dirty="0"/>
          </a:p>
        </p:txBody>
      </p:sp>
    </p:spTree>
    <p:extLst>
      <p:ext uri="{BB962C8B-B14F-4D97-AF65-F5344CB8AC3E}">
        <p14:creationId xmlns:p14="http://schemas.microsoft.com/office/powerpoint/2010/main" val="24618594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6251"/>
            <a:ext cx="12192000" cy="6091749"/>
          </a:xfrm>
        </p:spPr>
        <p:txBody>
          <a:bodyPr/>
          <a:lstStyle/>
          <a:p>
            <a:pPr marL="0" indent="0" algn="ctr">
              <a:buNone/>
            </a:pPr>
            <a:r>
              <a:rPr lang="en-US" u="sng" dirty="0" smtClean="0"/>
              <a:t>POLITICAL POWER GREATER THAN MONETARY POWER</a:t>
            </a:r>
          </a:p>
        </p:txBody>
      </p:sp>
      <p:sp>
        <p:nvSpPr>
          <p:cNvPr id="4" name="Title 1"/>
          <p:cNvSpPr txBox="1">
            <a:spLocks/>
          </p:cNvSpPr>
          <p:nvPr/>
        </p:nvSpPr>
        <p:spPr>
          <a:xfrm>
            <a:off x="0" y="0"/>
            <a:ext cx="12192000" cy="766251"/>
          </a:xfrm>
          <a:prstGeom prst="rect">
            <a:avLst/>
          </a:prstGeom>
          <a:solidFill>
            <a:srgbClr val="FFCCFF"/>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t>PART 6:  SUPRESSION OF TEMPLARS, 1307</a:t>
            </a:r>
            <a:endParaRPr lang="en-US" dirty="0"/>
          </a:p>
        </p:txBody>
      </p:sp>
      <p:pic>
        <p:nvPicPr>
          <p:cNvPr id="20486" name="Picture 6" descr="http://www.rgle.org.uk/F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2160" y="2013806"/>
            <a:ext cx="3799840" cy="4844194"/>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descr="http://voyagesphotosmanu.com/Complet/images/philippe_IV_le_b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440" y="1532502"/>
            <a:ext cx="2057400" cy="1828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760" y="3400538"/>
            <a:ext cx="4629601" cy="830997"/>
          </a:xfrm>
          <a:prstGeom prst="rect">
            <a:avLst/>
          </a:prstGeom>
          <a:noFill/>
        </p:spPr>
        <p:txBody>
          <a:bodyPr wrap="none" rtlCol="0">
            <a:spAutoFit/>
          </a:bodyPr>
          <a:lstStyle/>
          <a:p>
            <a:r>
              <a:rPr lang="en-US" sz="2400" dirty="0" smtClean="0"/>
              <a:t>FRENCH KING, PHILIP LE BEL –</a:t>
            </a:r>
          </a:p>
          <a:p>
            <a:r>
              <a:rPr lang="en-US" sz="2400" dirty="0" smtClean="0"/>
              <a:t>Owed much money to the Templars</a:t>
            </a:r>
            <a:endParaRPr lang="en-US" sz="2400" dirty="0"/>
          </a:p>
        </p:txBody>
      </p:sp>
      <p:pic>
        <p:nvPicPr>
          <p:cNvPr id="20492" name="Picture 12" descr="http://ts2.mm.bing.net/th?id=H.4557957952899201&amp;pid=15.1&amp;H=160&amp;W=1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440" y="4176803"/>
            <a:ext cx="1544320" cy="18266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760" y="5989233"/>
            <a:ext cx="6119624" cy="830997"/>
          </a:xfrm>
          <a:prstGeom prst="rect">
            <a:avLst/>
          </a:prstGeom>
          <a:noFill/>
        </p:spPr>
        <p:txBody>
          <a:bodyPr wrap="none" rtlCol="0">
            <a:spAutoFit/>
          </a:bodyPr>
          <a:lstStyle/>
          <a:p>
            <a:r>
              <a:rPr lang="en-US" sz="2400" dirty="0" smtClean="0"/>
              <a:t>POPE CLEMENT V – </a:t>
            </a:r>
          </a:p>
          <a:p>
            <a:r>
              <a:rPr lang="en-US" sz="2400" dirty="0"/>
              <a:t> </a:t>
            </a:r>
            <a:r>
              <a:rPr lang="en-US" sz="2400" dirty="0" smtClean="0"/>
              <a:t>      historians say he was a pawn of French King</a:t>
            </a:r>
            <a:endParaRPr lang="en-US" sz="2400" dirty="0"/>
          </a:p>
        </p:txBody>
      </p:sp>
    </p:spTree>
    <p:extLst>
      <p:ext uri="{BB962C8B-B14F-4D97-AF65-F5344CB8AC3E}">
        <p14:creationId xmlns:p14="http://schemas.microsoft.com/office/powerpoint/2010/main" val="19554826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6641" y="2640224"/>
            <a:ext cx="1838965" cy="923330"/>
          </a:xfrm>
          <a:prstGeom prst="rect">
            <a:avLst/>
          </a:prstGeom>
          <a:noFill/>
        </p:spPr>
        <p:txBody>
          <a:bodyPr wrap="none" rtlCol="0">
            <a:spAutoFit/>
          </a:bodyPr>
          <a:lstStyle/>
          <a:p>
            <a:r>
              <a:rPr lang="en-US" sz="5400" dirty="0" smtClean="0"/>
              <a:t>Q &amp; A</a:t>
            </a:r>
            <a:endParaRPr lang="en-US" sz="5400" dirty="0"/>
          </a:p>
        </p:txBody>
      </p:sp>
    </p:spTree>
    <p:extLst>
      <p:ext uri="{BB962C8B-B14F-4D97-AF65-F5344CB8AC3E}">
        <p14:creationId xmlns:p14="http://schemas.microsoft.com/office/powerpoint/2010/main" val="1463771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425289"/>
          </a:xfrm>
          <a:solidFill>
            <a:schemeClr val="accent6">
              <a:lumMod val="20000"/>
              <a:lumOff val="80000"/>
            </a:schemeClr>
          </a:solidFill>
        </p:spPr>
        <p:txBody>
          <a:bodyPr>
            <a:normAutofit fontScale="90000"/>
          </a:bodyPr>
          <a:lstStyle/>
          <a:p>
            <a:pPr algn="ctr"/>
            <a:r>
              <a:rPr lang="en-US" sz="3600" dirty="0" smtClean="0"/>
              <a:t>THE CRUSADES</a:t>
            </a:r>
            <a:endParaRPr lang="en-US" sz="3600" dirty="0"/>
          </a:p>
        </p:txBody>
      </p:sp>
      <p:sp>
        <p:nvSpPr>
          <p:cNvPr id="3" name="Content Placeholder 2"/>
          <p:cNvSpPr>
            <a:spLocks noGrp="1"/>
          </p:cNvSpPr>
          <p:nvPr>
            <p:ph idx="1"/>
          </p:nvPr>
        </p:nvSpPr>
        <p:spPr>
          <a:xfrm>
            <a:off x="0" y="425288"/>
            <a:ext cx="12192000" cy="6432711"/>
          </a:xfrm>
        </p:spPr>
        <p:txBody>
          <a:bodyPr/>
          <a:lstStyle/>
          <a:p>
            <a:pPr marL="0" indent="0">
              <a:buNone/>
            </a:pPr>
            <a:r>
              <a:rPr lang="en-US" dirty="0" smtClean="0"/>
              <a:t>                                 #1          Knights        #2                                    #3                            #4</a:t>
            </a:r>
          </a:p>
          <a:p>
            <a:pPr marL="0" indent="0">
              <a:buNone/>
            </a:pPr>
            <a:r>
              <a:rPr lang="en-US" dirty="0"/>
              <a:t> </a:t>
            </a:r>
            <a:r>
              <a:rPr lang="en-US" dirty="0" smtClean="0"/>
              <a:t>                                               Templar</a:t>
            </a:r>
          </a:p>
          <a:p>
            <a:pPr marL="0" indent="0">
              <a:buNone/>
            </a:pPr>
            <a:r>
              <a:rPr lang="en-US" dirty="0" smtClean="0"/>
              <a:t>|------------------------|------------|-----------|---------------|-------------|----------------------|</a:t>
            </a:r>
          </a:p>
          <a:p>
            <a:pPr marL="0" indent="0">
              <a:buNone/>
            </a:pPr>
            <a:r>
              <a:rPr lang="en-US" dirty="0"/>
              <a:t> </a:t>
            </a:r>
            <a:r>
              <a:rPr lang="en-US" dirty="0" smtClean="0"/>
              <a:t>       </a:t>
            </a:r>
            <a:r>
              <a:rPr lang="en-US" sz="2400" dirty="0" smtClean="0"/>
              <a:t>  </a:t>
            </a:r>
            <a:r>
              <a:rPr lang="en-US" dirty="0" smtClean="0"/>
              <a:t>             </a:t>
            </a:r>
            <a:r>
              <a:rPr lang="en-US" b="1" dirty="0" smtClean="0">
                <a:solidFill>
                  <a:srgbClr val="0070C0"/>
                </a:solidFill>
              </a:rPr>
              <a:t>1095-1099</a:t>
            </a:r>
            <a:r>
              <a:rPr lang="en-US" dirty="0" smtClean="0"/>
              <a:t>                  </a:t>
            </a:r>
            <a:r>
              <a:rPr lang="en-US" b="1" dirty="0" smtClean="0">
                <a:solidFill>
                  <a:srgbClr val="0070C0"/>
                </a:solidFill>
              </a:rPr>
              <a:t>1145-1149</a:t>
            </a:r>
            <a:r>
              <a:rPr lang="en-US" dirty="0" smtClean="0"/>
              <a:t>                </a:t>
            </a:r>
            <a:r>
              <a:rPr lang="en-US" sz="2000" dirty="0" smtClean="0"/>
              <a:t> </a:t>
            </a:r>
            <a:r>
              <a:rPr lang="en-US" dirty="0" smtClean="0"/>
              <a:t>       </a:t>
            </a:r>
            <a:r>
              <a:rPr lang="en-US" b="1" dirty="0" smtClean="0">
                <a:solidFill>
                  <a:srgbClr val="0070C0"/>
                </a:solidFill>
              </a:rPr>
              <a:t>1189-1192</a:t>
            </a:r>
            <a:r>
              <a:rPr lang="en-US" dirty="0" smtClean="0"/>
              <a:t>               </a:t>
            </a:r>
            <a:r>
              <a:rPr lang="en-US" b="1" dirty="0" smtClean="0">
                <a:solidFill>
                  <a:srgbClr val="0070C0"/>
                </a:solidFill>
              </a:rPr>
              <a:t>1204</a:t>
            </a:r>
          </a:p>
          <a:p>
            <a:pPr marL="0" indent="0">
              <a:spcBef>
                <a:spcPts val="0"/>
              </a:spcBef>
              <a:buNone/>
            </a:pPr>
            <a:endParaRPr lang="en-US" sz="1800" dirty="0" smtClean="0"/>
          </a:p>
          <a:p>
            <a:pPr marL="0" indent="0">
              <a:buNone/>
            </a:pPr>
            <a:endParaRPr lang="en-US" dirty="0"/>
          </a:p>
          <a:p>
            <a:pPr marL="0" indent="0">
              <a:buNone/>
            </a:pPr>
            <a:endParaRPr lang="en-US" dirty="0"/>
          </a:p>
        </p:txBody>
      </p:sp>
      <p:sp>
        <p:nvSpPr>
          <p:cNvPr id="7" name="TextBox 6"/>
          <p:cNvSpPr txBox="1"/>
          <p:nvPr/>
        </p:nvSpPr>
        <p:spPr>
          <a:xfrm>
            <a:off x="10335488" y="2535763"/>
            <a:ext cx="1731180" cy="1107996"/>
          </a:xfrm>
          <a:prstGeom prst="rect">
            <a:avLst/>
          </a:prstGeom>
          <a:noFill/>
        </p:spPr>
        <p:txBody>
          <a:bodyPr wrap="none" rtlCol="0">
            <a:spAutoFit/>
          </a:bodyPr>
          <a:lstStyle/>
          <a:p>
            <a:r>
              <a:rPr lang="en-US" b="1" u="sng" dirty="0" smtClean="0">
                <a:solidFill>
                  <a:srgbClr val="7030A0"/>
                </a:solidFill>
              </a:rPr>
              <a:t>4th Crusade</a:t>
            </a:r>
          </a:p>
          <a:p>
            <a:r>
              <a:rPr lang="en-US" sz="1600" b="1" dirty="0" smtClean="0">
                <a:solidFill>
                  <a:srgbClr val="7030A0"/>
                </a:solidFill>
              </a:rPr>
              <a:t>SACK OF</a:t>
            </a:r>
          </a:p>
          <a:p>
            <a:r>
              <a:rPr lang="en-US" sz="1600" b="1" dirty="0" smtClean="0">
                <a:solidFill>
                  <a:srgbClr val="7030A0"/>
                </a:solidFill>
              </a:rPr>
              <a:t>CONSTANTINOPLE</a:t>
            </a:r>
          </a:p>
          <a:p>
            <a:r>
              <a:rPr lang="en-US" sz="1600" b="1" dirty="0" smtClean="0">
                <a:solidFill>
                  <a:srgbClr val="7030A0"/>
                </a:solidFill>
              </a:rPr>
              <a:t>by Pope &amp; Venice</a:t>
            </a:r>
            <a:endParaRPr lang="en-US" sz="1600" b="1" dirty="0">
              <a:solidFill>
                <a:srgbClr val="7030A0"/>
              </a:solidFill>
            </a:endParaRPr>
          </a:p>
        </p:txBody>
      </p:sp>
      <p:sp>
        <p:nvSpPr>
          <p:cNvPr id="8" name="TextBox 7"/>
          <p:cNvSpPr txBox="1"/>
          <p:nvPr/>
        </p:nvSpPr>
        <p:spPr>
          <a:xfrm>
            <a:off x="1581469" y="2648314"/>
            <a:ext cx="2323841" cy="1754326"/>
          </a:xfrm>
          <a:prstGeom prst="rect">
            <a:avLst/>
          </a:prstGeom>
          <a:noFill/>
        </p:spPr>
        <p:txBody>
          <a:bodyPr wrap="none" rtlCol="0">
            <a:spAutoFit/>
          </a:bodyPr>
          <a:lstStyle/>
          <a:p>
            <a:r>
              <a:rPr lang="en-US" b="1" u="sng" dirty="0" smtClean="0">
                <a:solidFill>
                  <a:srgbClr val="7030A0"/>
                </a:solidFill>
              </a:rPr>
              <a:t>1st  Crusade</a:t>
            </a:r>
            <a:r>
              <a:rPr lang="en-US" b="1" dirty="0" smtClean="0">
                <a:solidFill>
                  <a:srgbClr val="7030A0"/>
                </a:solidFill>
              </a:rPr>
              <a:t>:</a:t>
            </a:r>
          </a:p>
          <a:p>
            <a:r>
              <a:rPr lang="en-US" b="1" dirty="0" smtClean="0">
                <a:solidFill>
                  <a:srgbClr val="7030A0"/>
                </a:solidFill>
              </a:rPr>
              <a:t>Seljuk Turks </a:t>
            </a:r>
            <a:r>
              <a:rPr lang="en-US" b="1" dirty="0" err="1" smtClean="0">
                <a:solidFill>
                  <a:srgbClr val="7030A0"/>
                </a:solidFill>
              </a:rPr>
              <a:t>threathen</a:t>
            </a:r>
            <a:endParaRPr lang="en-US" b="1" dirty="0" smtClean="0">
              <a:solidFill>
                <a:srgbClr val="7030A0"/>
              </a:solidFill>
            </a:endParaRPr>
          </a:p>
          <a:p>
            <a:r>
              <a:rPr lang="en-US" b="1" dirty="0" smtClean="0">
                <a:solidFill>
                  <a:srgbClr val="7030A0"/>
                </a:solidFill>
              </a:rPr>
              <a:t>Byzantium; Crusade</a:t>
            </a:r>
          </a:p>
          <a:p>
            <a:r>
              <a:rPr lang="en-US" b="1" dirty="0" smtClean="0">
                <a:solidFill>
                  <a:srgbClr val="7030A0"/>
                </a:solidFill>
              </a:rPr>
              <a:t>recaptures </a:t>
            </a:r>
            <a:r>
              <a:rPr lang="en-US" b="1" dirty="0" err="1" smtClean="0">
                <a:solidFill>
                  <a:srgbClr val="7030A0"/>
                </a:solidFill>
              </a:rPr>
              <a:t>Jeruselum</a:t>
            </a:r>
            <a:r>
              <a:rPr lang="en-US" b="1" dirty="0" smtClean="0">
                <a:solidFill>
                  <a:srgbClr val="7030A0"/>
                </a:solidFill>
              </a:rPr>
              <a:t>;</a:t>
            </a:r>
          </a:p>
          <a:p>
            <a:r>
              <a:rPr lang="en-US" b="1" dirty="0" smtClean="0">
                <a:solidFill>
                  <a:srgbClr val="7030A0"/>
                </a:solidFill>
              </a:rPr>
              <a:t>overland trade</a:t>
            </a:r>
          </a:p>
          <a:p>
            <a:r>
              <a:rPr lang="en-US" b="1" dirty="0" smtClean="0">
                <a:solidFill>
                  <a:srgbClr val="7030A0"/>
                </a:solidFill>
              </a:rPr>
              <a:t>route to India opened</a:t>
            </a:r>
          </a:p>
        </p:txBody>
      </p:sp>
      <p:sp>
        <p:nvSpPr>
          <p:cNvPr id="20" name="TextBox 19"/>
          <p:cNvSpPr txBox="1"/>
          <p:nvPr/>
        </p:nvSpPr>
        <p:spPr>
          <a:xfrm>
            <a:off x="1581469" y="5929979"/>
            <a:ext cx="2568524" cy="923330"/>
          </a:xfrm>
          <a:prstGeom prst="rect">
            <a:avLst/>
          </a:prstGeom>
          <a:noFill/>
        </p:spPr>
        <p:txBody>
          <a:bodyPr wrap="none" rtlCol="0">
            <a:spAutoFit/>
          </a:bodyPr>
          <a:lstStyle/>
          <a:p>
            <a:r>
              <a:rPr lang="en-US" b="1" dirty="0" smtClean="0">
                <a:solidFill>
                  <a:srgbClr val="00B050"/>
                </a:solidFill>
              </a:rPr>
              <a:t>Venice joins 1</a:t>
            </a:r>
            <a:r>
              <a:rPr lang="en-US" b="1" baseline="30000" dirty="0" smtClean="0">
                <a:solidFill>
                  <a:srgbClr val="00B050"/>
                </a:solidFill>
              </a:rPr>
              <a:t>st </a:t>
            </a:r>
            <a:r>
              <a:rPr lang="en-US" b="1" dirty="0" smtClean="0">
                <a:solidFill>
                  <a:srgbClr val="00B050"/>
                </a:solidFill>
              </a:rPr>
              <a:t>Crusade</a:t>
            </a:r>
          </a:p>
          <a:p>
            <a:r>
              <a:rPr lang="en-US" b="1" dirty="0" smtClean="0">
                <a:solidFill>
                  <a:srgbClr val="00B050"/>
                </a:solidFill>
              </a:rPr>
              <a:t>late:  gives up Alexandria</a:t>
            </a:r>
          </a:p>
          <a:p>
            <a:r>
              <a:rPr lang="en-US" b="1" dirty="0" smtClean="0">
                <a:solidFill>
                  <a:srgbClr val="00B050"/>
                </a:solidFill>
              </a:rPr>
              <a:t>trade for overland route</a:t>
            </a:r>
            <a:endParaRPr lang="en-US" b="1" dirty="0">
              <a:solidFill>
                <a:srgbClr val="00B050"/>
              </a:solidFill>
            </a:endParaRPr>
          </a:p>
        </p:txBody>
      </p:sp>
      <p:sp>
        <p:nvSpPr>
          <p:cNvPr id="22" name="TextBox 21"/>
          <p:cNvSpPr txBox="1"/>
          <p:nvPr/>
        </p:nvSpPr>
        <p:spPr>
          <a:xfrm>
            <a:off x="10384444" y="6068479"/>
            <a:ext cx="1633268" cy="646331"/>
          </a:xfrm>
          <a:prstGeom prst="rect">
            <a:avLst/>
          </a:prstGeom>
          <a:noFill/>
        </p:spPr>
        <p:txBody>
          <a:bodyPr wrap="none" rtlCol="0">
            <a:spAutoFit/>
          </a:bodyPr>
          <a:lstStyle/>
          <a:p>
            <a:r>
              <a:rPr lang="en-US" b="1" dirty="0" smtClean="0">
                <a:solidFill>
                  <a:srgbClr val="00B050"/>
                </a:solidFill>
              </a:rPr>
              <a:t>Venice attacks</a:t>
            </a:r>
          </a:p>
          <a:p>
            <a:r>
              <a:rPr lang="en-US" b="1" dirty="0" smtClean="0">
                <a:solidFill>
                  <a:srgbClr val="00B050"/>
                </a:solidFill>
              </a:rPr>
              <a:t>Constantinople</a:t>
            </a:r>
          </a:p>
        </p:txBody>
      </p:sp>
      <p:sp>
        <p:nvSpPr>
          <p:cNvPr id="23" name="TextBox 22"/>
          <p:cNvSpPr txBox="1"/>
          <p:nvPr/>
        </p:nvSpPr>
        <p:spPr>
          <a:xfrm>
            <a:off x="5037784" y="2599725"/>
            <a:ext cx="1836721" cy="1477328"/>
          </a:xfrm>
          <a:prstGeom prst="rect">
            <a:avLst/>
          </a:prstGeom>
          <a:noFill/>
        </p:spPr>
        <p:txBody>
          <a:bodyPr wrap="none" rtlCol="0">
            <a:spAutoFit/>
          </a:bodyPr>
          <a:lstStyle/>
          <a:p>
            <a:r>
              <a:rPr lang="en-US" b="1" u="sng" dirty="0" smtClean="0">
                <a:solidFill>
                  <a:srgbClr val="7030A0"/>
                </a:solidFill>
              </a:rPr>
              <a:t>2nd Crusade</a:t>
            </a:r>
            <a:r>
              <a:rPr lang="en-US" b="1" dirty="0" smtClean="0">
                <a:solidFill>
                  <a:srgbClr val="7030A0"/>
                </a:solidFill>
              </a:rPr>
              <a:t>:</a:t>
            </a:r>
          </a:p>
          <a:p>
            <a:r>
              <a:rPr lang="en-US" b="1" dirty="0" smtClean="0">
                <a:solidFill>
                  <a:srgbClr val="7030A0"/>
                </a:solidFill>
              </a:rPr>
              <a:t>Failure of Knights</a:t>
            </a:r>
          </a:p>
          <a:p>
            <a:r>
              <a:rPr lang="en-US" b="1" dirty="0" smtClean="0">
                <a:solidFill>
                  <a:srgbClr val="7030A0"/>
                </a:solidFill>
              </a:rPr>
              <a:t>with possible</a:t>
            </a:r>
          </a:p>
          <a:p>
            <a:r>
              <a:rPr lang="en-US" b="1" dirty="0" smtClean="0">
                <a:solidFill>
                  <a:srgbClr val="7030A0"/>
                </a:solidFill>
              </a:rPr>
              <a:t>hindrance of</a:t>
            </a:r>
          </a:p>
          <a:p>
            <a:r>
              <a:rPr lang="en-US" b="1" dirty="0" smtClean="0">
                <a:solidFill>
                  <a:srgbClr val="7030A0"/>
                </a:solidFill>
              </a:rPr>
              <a:t>Byzantium</a:t>
            </a:r>
          </a:p>
        </p:txBody>
      </p:sp>
      <p:sp>
        <p:nvSpPr>
          <p:cNvPr id="24" name="TextBox 23"/>
          <p:cNvSpPr txBox="1"/>
          <p:nvPr/>
        </p:nvSpPr>
        <p:spPr>
          <a:xfrm>
            <a:off x="8452291" y="2575203"/>
            <a:ext cx="1856086" cy="2308324"/>
          </a:xfrm>
          <a:prstGeom prst="rect">
            <a:avLst/>
          </a:prstGeom>
          <a:noFill/>
        </p:spPr>
        <p:txBody>
          <a:bodyPr wrap="none" rtlCol="0">
            <a:spAutoFit/>
          </a:bodyPr>
          <a:lstStyle/>
          <a:p>
            <a:r>
              <a:rPr lang="en-US" b="1" u="sng" dirty="0" smtClean="0">
                <a:solidFill>
                  <a:srgbClr val="7030A0"/>
                </a:solidFill>
              </a:rPr>
              <a:t>3rd Crusade</a:t>
            </a:r>
            <a:r>
              <a:rPr lang="en-US" b="1" dirty="0" smtClean="0">
                <a:solidFill>
                  <a:srgbClr val="7030A0"/>
                </a:solidFill>
              </a:rPr>
              <a:t>:</a:t>
            </a:r>
          </a:p>
          <a:p>
            <a:r>
              <a:rPr lang="en-US" b="1" dirty="0" smtClean="0">
                <a:solidFill>
                  <a:srgbClr val="7030A0"/>
                </a:solidFill>
              </a:rPr>
              <a:t>Capture of </a:t>
            </a:r>
          </a:p>
          <a:p>
            <a:r>
              <a:rPr lang="en-US" b="1" dirty="0" smtClean="0">
                <a:solidFill>
                  <a:srgbClr val="7030A0"/>
                </a:solidFill>
              </a:rPr>
              <a:t>Acre, Jaffe, </a:t>
            </a:r>
          </a:p>
          <a:p>
            <a:r>
              <a:rPr lang="en-US" b="1" dirty="0" smtClean="0">
                <a:solidFill>
                  <a:srgbClr val="7030A0"/>
                </a:solidFill>
              </a:rPr>
              <a:t>but not </a:t>
            </a:r>
          </a:p>
          <a:p>
            <a:r>
              <a:rPr lang="en-US" b="1" dirty="0" smtClean="0">
                <a:solidFill>
                  <a:srgbClr val="7030A0"/>
                </a:solidFill>
              </a:rPr>
              <a:t>Jerusalem; </a:t>
            </a:r>
          </a:p>
          <a:p>
            <a:r>
              <a:rPr lang="en-US" b="1" dirty="0" smtClean="0">
                <a:solidFill>
                  <a:srgbClr val="7030A0"/>
                </a:solidFill>
              </a:rPr>
              <a:t>Byzantium makes</a:t>
            </a:r>
          </a:p>
          <a:p>
            <a:r>
              <a:rPr lang="en-US" b="1" dirty="0" smtClean="0">
                <a:solidFill>
                  <a:srgbClr val="7030A0"/>
                </a:solidFill>
              </a:rPr>
              <a:t>alliance with </a:t>
            </a:r>
          </a:p>
          <a:p>
            <a:r>
              <a:rPr lang="en-US" b="1" dirty="0" smtClean="0">
                <a:solidFill>
                  <a:srgbClr val="7030A0"/>
                </a:solidFill>
              </a:rPr>
              <a:t>Saladin.</a:t>
            </a:r>
          </a:p>
        </p:txBody>
      </p:sp>
      <p:sp>
        <p:nvSpPr>
          <p:cNvPr id="25" name="TextBox 24"/>
          <p:cNvSpPr txBox="1"/>
          <p:nvPr/>
        </p:nvSpPr>
        <p:spPr>
          <a:xfrm>
            <a:off x="7039655" y="4246812"/>
            <a:ext cx="1200008" cy="1200329"/>
          </a:xfrm>
          <a:prstGeom prst="rect">
            <a:avLst/>
          </a:prstGeom>
          <a:noFill/>
        </p:spPr>
        <p:txBody>
          <a:bodyPr wrap="none" rtlCol="0">
            <a:spAutoFit/>
          </a:bodyPr>
          <a:lstStyle/>
          <a:p>
            <a:r>
              <a:rPr lang="en-US" b="1" dirty="0" smtClean="0"/>
              <a:t>1187</a:t>
            </a:r>
          </a:p>
          <a:p>
            <a:r>
              <a:rPr lang="en-US" b="1" dirty="0" smtClean="0"/>
              <a:t>Saladin</a:t>
            </a:r>
          </a:p>
          <a:p>
            <a:r>
              <a:rPr lang="en-US" b="1" dirty="0" smtClean="0"/>
              <a:t>recaptures</a:t>
            </a:r>
          </a:p>
          <a:p>
            <a:r>
              <a:rPr lang="en-US" b="1" dirty="0" smtClean="0"/>
              <a:t>Jerusalem</a:t>
            </a:r>
          </a:p>
        </p:txBody>
      </p:sp>
      <p:sp>
        <p:nvSpPr>
          <p:cNvPr id="10" name="TextBox 9"/>
          <p:cNvSpPr txBox="1"/>
          <p:nvPr/>
        </p:nvSpPr>
        <p:spPr>
          <a:xfrm>
            <a:off x="55785" y="4108313"/>
            <a:ext cx="1175963" cy="1477328"/>
          </a:xfrm>
          <a:prstGeom prst="rect">
            <a:avLst/>
          </a:prstGeom>
          <a:noFill/>
        </p:spPr>
        <p:txBody>
          <a:bodyPr wrap="none" rtlCol="0">
            <a:spAutoFit/>
          </a:bodyPr>
          <a:lstStyle/>
          <a:p>
            <a:r>
              <a:rPr lang="en-US" b="1" dirty="0" smtClean="0"/>
              <a:t>632-661</a:t>
            </a:r>
          </a:p>
          <a:p>
            <a:r>
              <a:rPr lang="en-US" b="1" dirty="0" smtClean="0"/>
              <a:t>Moslem</a:t>
            </a:r>
          </a:p>
          <a:p>
            <a:r>
              <a:rPr lang="en-US" b="1" dirty="0" smtClean="0"/>
              <a:t>Conquests</a:t>
            </a:r>
            <a:endParaRPr lang="en-US" b="1" dirty="0"/>
          </a:p>
          <a:p>
            <a:r>
              <a:rPr lang="en-US" b="1" dirty="0"/>
              <a:t>include</a:t>
            </a:r>
          </a:p>
          <a:p>
            <a:r>
              <a:rPr lang="en-US" b="1" dirty="0"/>
              <a:t>Jerusalem</a:t>
            </a:r>
          </a:p>
        </p:txBody>
      </p:sp>
      <p:sp>
        <p:nvSpPr>
          <p:cNvPr id="12" name="TextBox 11"/>
          <p:cNvSpPr txBox="1"/>
          <p:nvPr/>
        </p:nvSpPr>
        <p:spPr>
          <a:xfrm>
            <a:off x="4020598" y="4199706"/>
            <a:ext cx="956609" cy="1200329"/>
          </a:xfrm>
          <a:prstGeom prst="rect">
            <a:avLst/>
          </a:prstGeom>
          <a:noFill/>
        </p:spPr>
        <p:txBody>
          <a:bodyPr wrap="none" rtlCol="0">
            <a:spAutoFit/>
          </a:bodyPr>
          <a:lstStyle/>
          <a:p>
            <a:r>
              <a:rPr lang="en-US" b="1" dirty="0" smtClean="0"/>
              <a:t>1129</a:t>
            </a:r>
          </a:p>
          <a:p>
            <a:r>
              <a:rPr lang="en-US" b="1" dirty="0" smtClean="0"/>
              <a:t>Knights</a:t>
            </a:r>
          </a:p>
          <a:p>
            <a:r>
              <a:rPr lang="en-US" b="1" dirty="0" smtClean="0"/>
              <a:t>Templar</a:t>
            </a:r>
          </a:p>
          <a:p>
            <a:r>
              <a:rPr lang="en-US" b="1" dirty="0" smtClean="0"/>
              <a:t>begins</a:t>
            </a:r>
          </a:p>
        </p:txBody>
      </p:sp>
    </p:spTree>
    <p:extLst>
      <p:ext uri="{BB962C8B-B14F-4D97-AF65-F5344CB8AC3E}">
        <p14:creationId xmlns:p14="http://schemas.microsoft.com/office/powerpoint/2010/main" val="3528601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54132"/>
          </a:xfrm>
          <a:solidFill>
            <a:schemeClr val="accent6">
              <a:lumMod val="20000"/>
              <a:lumOff val="80000"/>
            </a:schemeClr>
          </a:solidFill>
        </p:spPr>
        <p:txBody>
          <a:bodyPr>
            <a:normAutofit fontScale="90000"/>
          </a:bodyPr>
          <a:lstStyle/>
          <a:p>
            <a:pPr algn="ctr"/>
            <a:r>
              <a:rPr lang="en-US" sz="3600" dirty="0" smtClean="0"/>
              <a:t>After Fall of Constantinople</a:t>
            </a:r>
            <a:br>
              <a:rPr lang="en-US" sz="3600" dirty="0" smtClean="0"/>
            </a:br>
            <a:r>
              <a:rPr lang="en-US" sz="3600" dirty="0" smtClean="0"/>
              <a:t>Sovereign Right of Gold Coinage to Secular Rulers</a:t>
            </a:r>
            <a:endParaRPr lang="en-US" sz="3600" dirty="0"/>
          </a:p>
        </p:txBody>
      </p:sp>
      <p:sp>
        <p:nvSpPr>
          <p:cNvPr id="3" name="Content Placeholder 2"/>
          <p:cNvSpPr>
            <a:spLocks noGrp="1"/>
          </p:cNvSpPr>
          <p:nvPr>
            <p:ph idx="1"/>
          </p:nvPr>
        </p:nvSpPr>
        <p:spPr>
          <a:xfrm>
            <a:off x="0" y="954132"/>
            <a:ext cx="12192000" cy="5903867"/>
          </a:xfrm>
        </p:spPr>
        <p:txBody>
          <a:bodyPr/>
          <a:lstStyle/>
          <a:p>
            <a:pPr marL="0" indent="0">
              <a:buNone/>
            </a:pPr>
            <a:endParaRPr lang="en-US" dirty="0" smtClean="0"/>
          </a:p>
          <a:p>
            <a:pPr marL="0" indent="0">
              <a:buNone/>
            </a:pPr>
            <a:endParaRPr lang="en-US" dirty="0"/>
          </a:p>
          <a:p>
            <a:pPr marL="0" indent="0">
              <a:buNone/>
            </a:pPr>
            <a:r>
              <a:rPr lang="en-US" dirty="0" smtClean="0"/>
              <a:t>|-------------------|--------------|-----------------|------------------------|</a:t>
            </a:r>
          </a:p>
          <a:p>
            <a:pPr marL="0" indent="0">
              <a:buNone/>
            </a:pPr>
            <a:r>
              <a:rPr lang="en-US" dirty="0" smtClean="0"/>
              <a:t>1204                  1250            1284                1307                           1345</a:t>
            </a:r>
          </a:p>
          <a:p>
            <a:pPr marL="0" indent="0">
              <a:buNone/>
            </a:pPr>
            <a:r>
              <a:rPr lang="en-US" dirty="0" smtClean="0"/>
              <a:t>   </a:t>
            </a:r>
            <a:endParaRPr lang="en-US" sz="1800" dirty="0" smtClean="0"/>
          </a:p>
          <a:p>
            <a:pPr marL="0" indent="0">
              <a:buNone/>
            </a:pPr>
            <a:endParaRPr lang="en-US" dirty="0"/>
          </a:p>
          <a:p>
            <a:pPr marL="0" indent="0" algn="r">
              <a:buNone/>
            </a:pPr>
            <a:endParaRPr lang="en-US" dirty="0" smtClean="0"/>
          </a:p>
          <a:p>
            <a:pPr marL="0" indent="0" algn="r">
              <a:buNone/>
            </a:pPr>
            <a:endParaRPr lang="en-US" dirty="0" smtClean="0"/>
          </a:p>
          <a:p>
            <a:pPr marL="0" indent="0" algn="r">
              <a:buNone/>
            </a:pPr>
            <a:endParaRPr lang="en-US" dirty="0" smtClean="0"/>
          </a:p>
          <a:p>
            <a:pPr marL="0" indent="0" algn="r">
              <a:buNone/>
            </a:pPr>
            <a:r>
              <a:rPr lang="en-US" dirty="0" smtClean="0"/>
              <a:t>									      	</a:t>
            </a:r>
            <a:endParaRPr lang="en-US" dirty="0"/>
          </a:p>
        </p:txBody>
      </p:sp>
      <p:sp>
        <p:nvSpPr>
          <p:cNvPr id="4" name="TextBox 3"/>
          <p:cNvSpPr txBox="1"/>
          <p:nvPr/>
        </p:nvSpPr>
        <p:spPr>
          <a:xfrm>
            <a:off x="1929367" y="3456593"/>
            <a:ext cx="1818896" cy="1754326"/>
          </a:xfrm>
          <a:prstGeom prst="rect">
            <a:avLst/>
          </a:prstGeom>
          <a:noFill/>
        </p:spPr>
        <p:txBody>
          <a:bodyPr wrap="none" rtlCol="0">
            <a:spAutoFit/>
          </a:bodyPr>
          <a:lstStyle/>
          <a:p>
            <a:r>
              <a:rPr lang="en-US" b="1" dirty="0" smtClean="0"/>
              <a:t>Frederick II</a:t>
            </a:r>
          </a:p>
          <a:p>
            <a:r>
              <a:rPr lang="en-US" b="1" dirty="0" smtClean="0"/>
              <a:t>‘Sacred Emperor’</a:t>
            </a:r>
          </a:p>
          <a:p>
            <a:r>
              <a:rPr lang="en-US" b="1" dirty="0" smtClean="0"/>
              <a:t>issues gold coin</a:t>
            </a:r>
          </a:p>
          <a:p>
            <a:endParaRPr lang="en-US" b="1" dirty="0" smtClean="0"/>
          </a:p>
          <a:p>
            <a:r>
              <a:rPr lang="en-US" b="1" dirty="0" smtClean="0"/>
              <a:t>Pope calls him</a:t>
            </a:r>
          </a:p>
          <a:p>
            <a:r>
              <a:rPr lang="en-US" b="1" dirty="0" smtClean="0"/>
              <a:t>The Antichrist.</a:t>
            </a:r>
          </a:p>
        </p:txBody>
      </p:sp>
      <p:sp>
        <p:nvSpPr>
          <p:cNvPr id="7" name="TextBox 6"/>
          <p:cNvSpPr txBox="1"/>
          <p:nvPr/>
        </p:nvSpPr>
        <p:spPr>
          <a:xfrm>
            <a:off x="9304899" y="3048248"/>
            <a:ext cx="2719719" cy="2308324"/>
          </a:xfrm>
          <a:prstGeom prst="rect">
            <a:avLst/>
          </a:prstGeom>
          <a:noFill/>
        </p:spPr>
        <p:txBody>
          <a:bodyPr wrap="none" rtlCol="0">
            <a:spAutoFit/>
          </a:bodyPr>
          <a:lstStyle/>
          <a:p>
            <a:r>
              <a:rPr lang="en-US" sz="1600" b="1" dirty="0" smtClean="0">
                <a:solidFill>
                  <a:srgbClr val="00B050"/>
                </a:solidFill>
              </a:rPr>
              <a:t>INDIA TRADE REOPENED:</a:t>
            </a:r>
          </a:p>
          <a:p>
            <a:r>
              <a:rPr lang="en-US" sz="1600" b="1" dirty="0" smtClean="0">
                <a:solidFill>
                  <a:srgbClr val="00B050"/>
                </a:solidFill>
              </a:rPr>
              <a:t>Venice applies to Egyptian</a:t>
            </a:r>
          </a:p>
          <a:p>
            <a:r>
              <a:rPr lang="en-US" sz="1600" b="1" dirty="0" smtClean="0">
                <a:solidFill>
                  <a:srgbClr val="00B050"/>
                </a:solidFill>
              </a:rPr>
              <a:t>government for reduction</a:t>
            </a:r>
          </a:p>
          <a:p>
            <a:r>
              <a:rPr lang="en-US" sz="1600" b="1" dirty="0" smtClean="0">
                <a:solidFill>
                  <a:srgbClr val="00B050"/>
                </a:solidFill>
              </a:rPr>
              <a:t>in tariff on silver imported</a:t>
            </a:r>
          </a:p>
          <a:p>
            <a:r>
              <a:rPr lang="en-US" sz="1600" b="1" dirty="0" smtClean="0">
                <a:solidFill>
                  <a:srgbClr val="00B050"/>
                </a:solidFill>
              </a:rPr>
              <a:t>by Venice into Alexandria</a:t>
            </a:r>
          </a:p>
          <a:p>
            <a:r>
              <a:rPr lang="en-US" sz="1600" b="1" dirty="0" smtClean="0">
                <a:solidFill>
                  <a:srgbClr val="00B050"/>
                </a:solidFill>
              </a:rPr>
              <a:t>from 10% to 2%</a:t>
            </a:r>
          </a:p>
          <a:p>
            <a:endParaRPr lang="en-US" sz="1600" b="1" dirty="0" smtClean="0">
              <a:solidFill>
                <a:srgbClr val="00B050"/>
              </a:solidFill>
            </a:endParaRPr>
          </a:p>
          <a:p>
            <a:r>
              <a:rPr lang="en-US" sz="1600" b="1" dirty="0" smtClean="0">
                <a:solidFill>
                  <a:srgbClr val="00B050"/>
                </a:solidFill>
              </a:rPr>
              <a:t>Venice taps into Eastern ratio:</a:t>
            </a:r>
          </a:p>
          <a:p>
            <a:r>
              <a:rPr lang="en-US" sz="1600" b="1" dirty="0" smtClean="0">
                <a:solidFill>
                  <a:srgbClr val="00B050"/>
                </a:solidFill>
              </a:rPr>
              <a:t>gold floods Europe</a:t>
            </a:r>
            <a:endParaRPr lang="en-US" sz="1600" b="1" dirty="0">
              <a:solidFill>
                <a:srgbClr val="00B050"/>
              </a:solidFill>
            </a:endParaRPr>
          </a:p>
        </p:txBody>
      </p:sp>
      <p:sp>
        <p:nvSpPr>
          <p:cNvPr id="8" name="TextBox 7"/>
          <p:cNvSpPr txBox="1"/>
          <p:nvPr/>
        </p:nvSpPr>
        <p:spPr>
          <a:xfrm>
            <a:off x="5974304" y="3463746"/>
            <a:ext cx="1803571" cy="1477328"/>
          </a:xfrm>
          <a:prstGeom prst="rect">
            <a:avLst/>
          </a:prstGeom>
          <a:noFill/>
        </p:spPr>
        <p:txBody>
          <a:bodyPr wrap="none" rtlCol="0">
            <a:spAutoFit/>
          </a:bodyPr>
          <a:lstStyle/>
          <a:p>
            <a:r>
              <a:rPr lang="en-US" b="1" dirty="0" smtClean="0"/>
              <a:t>Knights </a:t>
            </a:r>
            <a:r>
              <a:rPr lang="en-US" b="1" dirty="0" err="1" smtClean="0"/>
              <a:t>Templars</a:t>
            </a:r>
            <a:endParaRPr lang="en-US" b="1" dirty="0" smtClean="0"/>
          </a:p>
          <a:p>
            <a:r>
              <a:rPr lang="en-US" b="1" dirty="0" smtClean="0"/>
              <a:t>Suppressed</a:t>
            </a:r>
          </a:p>
          <a:p>
            <a:endParaRPr lang="en-US" b="1" dirty="0" smtClean="0"/>
          </a:p>
          <a:p>
            <a:r>
              <a:rPr lang="en-US" b="1" dirty="0" smtClean="0"/>
              <a:t>Levant trade to </a:t>
            </a:r>
          </a:p>
          <a:p>
            <a:r>
              <a:rPr lang="en-US" b="1" dirty="0" smtClean="0"/>
              <a:t>India lost</a:t>
            </a:r>
            <a:endParaRPr lang="en-US" b="1" dirty="0"/>
          </a:p>
        </p:txBody>
      </p:sp>
      <p:sp>
        <p:nvSpPr>
          <p:cNvPr id="19" name="TextBox 18"/>
          <p:cNvSpPr txBox="1"/>
          <p:nvPr/>
        </p:nvSpPr>
        <p:spPr>
          <a:xfrm>
            <a:off x="3960932" y="3431942"/>
            <a:ext cx="1535228" cy="1477328"/>
          </a:xfrm>
          <a:prstGeom prst="rect">
            <a:avLst/>
          </a:prstGeom>
          <a:noFill/>
        </p:spPr>
        <p:txBody>
          <a:bodyPr wrap="none" rtlCol="0">
            <a:spAutoFit/>
          </a:bodyPr>
          <a:lstStyle/>
          <a:p>
            <a:r>
              <a:rPr lang="en-US" b="1" dirty="0" smtClean="0"/>
              <a:t>Venice mints</a:t>
            </a:r>
          </a:p>
          <a:p>
            <a:r>
              <a:rPr lang="en-US" b="1" dirty="0" smtClean="0"/>
              <a:t>first gold coin,</a:t>
            </a:r>
          </a:p>
          <a:p>
            <a:r>
              <a:rPr lang="en-US" b="1" dirty="0" smtClean="0"/>
              <a:t>Ducat, meant </a:t>
            </a:r>
          </a:p>
          <a:p>
            <a:r>
              <a:rPr lang="en-US" b="1" dirty="0" smtClean="0"/>
              <a:t>to continue</a:t>
            </a:r>
          </a:p>
          <a:p>
            <a:r>
              <a:rPr lang="en-US" b="1" dirty="0" smtClean="0"/>
              <a:t>Bezant</a:t>
            </a:r>
            <a:endParaRPr lang="en-US" b="1" dirty="0"/>
          </a:p>
        </p:txBody>
      </p:sp>
      <p:sp>
        <p:nvSpPr>
          <p:cNvPr id="21" name="TextBox 20"/>
          <p:cNvSpPr txBox="1"/>
          <p:nvPr/>
        </p:nvSpPr>
        <p:spPr>
          <a:xfrm>
            <a:off x="9808527" y="1637085"/>
            <a:ext cx="2383473" cy="707886"/>
          </a:xfrm>
          <a:prstGeom prst="rect">
            <a:avLst/>
          </a:prstGeom>
          <a:noFill/>
        </p:spPr>
        <p:txBody>
          <a:bodyPr wrap="none" rtlCol="0">
            <a:spAutoFit/>
          </a:bodyPr>
          <a:lstStyle/>
          <a:p>
            <a:r>
              <a:rPr lang="en-US" sz="2000" b="1" dirty="0" smtClean="0">
                <a:solidFill>
                  <a:srgbClr val="FF0000"/>
                </a:solidFill>
              </a:rPr>
              <a:t>TURNING POINT IN</a:t>
            </a:r>
          </a:p>
          <a:p>
            <a:r>
              <a:rPr lang="en-US" sz="2000" b="1" dirty="0" smtClean="0">
                <a:solidFill>
                  <a:srgbClr val="FF0000"/>
                </a:solidFill>
              </a:rPr>
              <a:t>MONETARY HISTORY</a:t>
            </a:r>
            <a:endParaRPr lang="en-US" sz="2000" b="1" dirty="0">
              <a:solidFill>
                <a:srgbClr val="FF0000"/>
              </a:solidFill>
            </a:endParaRPr>
          </a:p>
        </p:txBody>
      </p:sp>
      <p:sp>
        <p:nvSpPr>
          <p:cNvPr id="22" name="Right Arrow 21"/>
          <p:cNvSpPr/>
          <p:nvPr/>
        </p:nvSpPr>
        <p:spPr>
          <a:xfrm rot="7424899">
            <a:off x="11070210" y="2380504"/>
            <a:ext cx="724316"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27273" y="3442344"/>
            <a:ext cx="988732" cy="1200329"/>
          </a:xfrm>
          <a:prstGeom prst="rect">
            <a:avLst/>
          </a:prstGeom>
          <a:noFill/>
        </p:spPr>
        <p:txBody>
          <a:bodyPr wrap="none" rtlCol="0">
            <a:spAutoFit/>
          </a:bodyPr>
          <a:lstStyle/>
          <a:p>
            <a:r>
              <a:rPr lang="en-US" b="1" dirty="0" smtClean="0"/>
              <a:t>Venice</a:t>
            </a:r>
          </a:p>
          <a:p>
            <a:r>
              <a:rPr lang="en-US" b="1" dirty="0" smtClean="0"/>
              <a:t>coins </a:t>
            </a:r>
          </a:p>
          <a:p>
            <a:r>
              <a:rPr lang="en-US" b="1" dirty="0" smtClean="0"/>
              <a:t>silver</a:t>
            </a:r>
          </a:p>
          <a:p>
            <a:r>
              <a:rPr lang="en-US" b="1" dirty="0" smtClean="0"/>
              <a:t>GROSSO</a:t>
            </a:r>
            <a:endParaRPr lang="en-US" b="1" dirty="0"/>
          </a:p>
        </p:txBody>
      </p:sp>
      <p:sp>
        <p:nvSpPr>
          <p:cNvPr id="24" name="TextBox 23"/>
          <p:cNvSpPr txBox="1"/>
          <p:nvPr/>
        </p:nvSpPr>
        <p:spPr>
          <a:xfrm>
            <a:off x="0" y="1110942"/>
            <a:ext cx="4233659" cy="369332"/>
          </a:xfrm>
          <a:prstGeom prst="rect">
            <a:avLst/>
          </a:prstGeom>
          <a:noFill/>
        </p:spPr>
        <p:txBody>
          <a:bodyPr wrap="none" rtlCol="0">
            <a:spAutoFit/>
          </a:bodyPr>
          <a:lstStyle/>
          <a:p>
            <a:r>
              <a:rPr lang="en-US" dirty="0" smtClean="0"/>
              <a:t>WESTERN GOLD/SILVER RATIO FLUCTUATES</a:t>
            </a:r>
            <a:endParaRPr lang="en-US" dirty="0"/>
          </a:p>
        </p:txBody>
      </p:sp>
    </p:spTree>
    <p:extLst>
      <p:ext uri="{BB962C8B-B14F-4D97-AF65-F5344CB8AC3E}">
        <p14:creationId xmlns:p14="http://schemas.microsoft.com/office/powerpoint/2010/main" val="16557759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88638" y="1207513"/>
            <a:ext cx="3189206" cy="2246769"/>
          </a:xfrm>
          <a:prstGeom prst="rect">
            <a:avLst/>
          </a:prstGeom>
          <a:noFill/>
        </p:spPr>
        <p:txBody>
          <a:bodyPr wrap="none" rtlCol="0">
            <a:spAutoFit/>
          </a:bodyPr>
          <a:lstStyle/>
          <a:p>
            <a:r>
              <a:rPr lang="en-US" sz="2800" dirty="0" smtClean="0"/>
              <a:t>ISLAMIC WORLD</a:t>
            </a:r>
          </a:p>
          <a:p>
            <a:r>
              <a:rPr lang="en-US" sz="2800" dirty="0"/>
              <a:t> </a:t>
            </a:r>
            <a:r>
              <a:rPr lang="en-US" sz="2800" dirty="0" smtClean="0"/>
              <a:t>  850 AD</a:t>
            </a:r>
          </a:p>
          <a:p>
            <a:endParaRPr lang="en-US" sz="2800" dirty="0"/>
          </a:p>
          <a:p>
            <a:r>
              <a:rPr lang="en-US" sz="2800" dirty="0" smtClean="0"/>
              <a:t>MOSLEMS AT WALLS</a:t>
            </a:r>
          </a:p>
          <a:p>
            <a:r>
              <a:rPr lang="en-US" sz="2800" dirty="0"/>
              <a:t> </a:t>
            </a:r>
            <a:r>
              <a:rPr lang="en-US" sz="2800" dirty="0" smtClean="0"/>
              <a:t>  OF ROME  846 AD</a:t>
            </a:r>
            <a:endParaRPr lang="en-US" sz="2800" dirty="0"/>
          </a:p>
        </p:txBody>
      </p:sp>
      <p:pic>
        <p:nvPicPr>
          <p:cNvPr id="1028" name="Picture 4" descr="http://www.zonu.com/images/500X0/2010-01-03-11587/Muslim-conquests-up-to-850-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565"/>
            <a:ext cx="7619034" cy="4888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8876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medievaltymes.com/courtyard/images/crusades/first_crusade_route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6053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448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upload.wikimedia.org/wikipedia/commons/thumb/c/c3/Seljuk_Empire_locator_map.svg/250px-Seljuk_Empire_locator_map.svg.png"/>
          <p:cNvSpPr>
            <a:spLocks noChangeAspect="1" noChangeArrowheads="1"/>
          </p:cNvSpPr>
          <p:nvPr/>
        </p:nvSpPr>
        <p:spPr bwMode="auto">
          <a:xfrm>
            <a:off x="155575" y="-700088"/>
            <a:ext cx="23812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https://upload.wikimedia.org/wikipedia/commons/thumb/c/c3/Seljuk_Empire_locator_map.svg/250px-Seljuk_Empire_locator_map.svg.png"/>
          <p:cNvSpPr>
            <a:spLocks noChangeAspect="1" noChangeArrowheads="1"/>
          </p:cNvSpPr>
          <p:nvPr/>
        </p:nvSpPr>
        <p:spPr bwMode="auto">
          <a:xfrm>
            <a:off x="307975" y="-547688"/>
            <a:ext cx="2381250" cy="1466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File:Seljuk Empire locator map.svg"/>
          <p:cNvSpPr>
            <a:spLocks noChangeAspect="1" noChangeArrowheads="1"/>
          </p:cNvSpPr>
          <p:nvPr/>
        </p:nvSpPr>
        <p:spPr bwMode="auto">
          <a:xfrm>
            <a:off x="155575" y="-1804988"/>
            <a:ext cx="6115050" cy="37719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6" name="Picture 14" descr="http://www.zum.de/whkmla/histatlas/centrasia/seljuk110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437"/>
            <a:ext cx="12215043" cy="6214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921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1982</Words>
  <Application>Microsoft Office PowerPoint</Application>
  <PresentationFormat>Widescreen</PresentationFormat>
  <Paragraphs>401</Paragraphs>
  <Slides>49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49</vt:i4>
      </vt:variant>
    </vt:vector>
  </HeadingPairs>
  <TitlesOfParts>
    <vt:vector size="53" baseType="lpstr">
      <vt:lpstr>Arial</vt:lpstr>
      <vt:lpstr>Calibri</vt:lpstr>
      <vt:lpstr>Calibri Light</vt:lpstr>
      <vt:lpstr>Office Theme</vt:lpstr>
      <vt:lpstr>    The Lost Science of Money   </vt:lpstr>
      <vt:lpstr>THEMES OF LOST SCIENCE OF MONEY BOOK</vt:lpstr>
      <vt:lpstr>PARTS OF PRESENTTION</vt:lpstr>
      <vt:lpstr>PART 1</vt:lpstr>
      <vt:lpstr>THE CRUSADES</vt:lpstr>
      <vt:lpstr>After Fall of Constantinople Sovereign Right of Gold Coinage to Secular Rulers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 3</vt:lpstr>
      <vt:lpstr>8TH – 11TH CENTURIES – SLAVE TRADE WITH MOSLEMS</vt:lpstr>
      <vt:lpstr>PowerPoint Presentation</vt:lpstr>
      <vt:lpstr>CRUSADERS MASSACRE THE JEWS</vt:lpstr>
      <vt:lpstr>PART 4</vt:lpstr>
      <vt:lpstr>West meets the East:  NEWFOUND RICHES </vt:lpstr>
      <vt:lpstr>West meets the East:  NEWFOUND RICHES </vt:lpstr>
      <vt:lpstr>West meets the East:  MOSLEM AS HUMANS</vt:lpstr>
      <vt:lpstr>West meets the East:  MOSLEM AS HUMANS</vt:lpstr>
      <vt:lpstr>PART 5</vt:lpstr>
      <vt:lpstr>PART 5 Sack of Constantinople:  Major World Monetary Event</vt:lpstr>
      <vt:lpstr>PART 5 Sack of Constantinople:  Major World Monetary Event</vt:lpstr>
      <vt:lpstr>PART 5 Sack of Constantinople:  Major World Monetary Event</vt:lpstr>
      <vt:lpstr>PowerPoint Presentation</vt:lpstr>
      <vt:lpstr>PART 5 Sack of Constantinople:  Major World Monetary Event</vt:lpstr>
      <vt:lpstr>PART 6</vt:lpstr>
      <vt:lpstr>PART 6:  Knights Templar</vt:lpstr>
      <vt:lpstr>PART 6:  Knights Templar</vt:lpstr>
      <vt:lpstr>PART 6:  Knights Templar</vt:lpstr>
      <vt:lpstr>PART 6:  First European Bankers</vt:lpstr>
      <vt:lpstr>PART 6:  First European Bankers</vt:lpstr>
      <vt:lpstr>PART 6:  First European Bankers</vt:lpstr>
      <vt:lpstr>PART 6:  First European Bankers</vt:lpstr>
      <vt:lpstr>PART 6:  First European Bankers</vt:lpstr>
      <vt:lpstr>PART 6:  First European Bankers</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Peters</dc:creator>
  <cp:lastModifiedBy>Sue Peters</cp:lastModifiedBy>
  <cp:revision>166</cp:revision>
  <dcterms:created xsi:type="dcterms:W3CDTF">2013-12-01T02:19:33Z</dcterms:created>
  <dcterms:modified xsi:type="dcterms:W3CDTF">2014-02-01T18:22:19Z</dcterms:modified>
</cp:coreProperties>
</file>