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2" r:id="rId3"/>
    <p:sldId id="332" r:id="rId4"/>
    <p:sldId id="333"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4" r:id="rId18"/>
    <p:sldId id="294" r:id="rId19"/>
    <p:sldId id="308" r:id="rId20"/>
    <p:sldId id="311" r:id="rId21"/>
    <p:sldId id="309" r:id="rId22"/>
    <p:sldId id="312" r:id="rId23"/>
    <p:sldId id="295" r:id="rId24"/>
    <p:sldId id="274" r:id="rId25"/>
    <p:sldId id="273" r:id="rId26"/>
    <p:sldId id="275" r:id="rId27"/>
    <p:sldId id="276" r:id="rId28"/>
    <p:sldId id="287" r:id="rId29"/>
    <p:sldId id="296" r:id="rId30"/>
    <p:sldId id="314" r:id="rId31"/>
    <p:sldId id="316" r:id="rId32"/>
    <p:sldId id="288" r:id="rId33"/>
    <p:sldId id="277" r:id="rId34"/>
    <p:sldId id="286" r:id="rId35"/>
    <p:sldId id="290" r:id="rId36"/>
    <p:sldId id="257" r:id="rId37"/>
    <p:sldId id="258" r:id="rId38"/>
    <p:sldId id="262" r:id="rId39"/>
    <p:sldId id="264" r:id="rId40"/>
    <p:sldId id="263" r:id="rId41"/>
    <p:sldId id="335" r:id="rId42"/>
    <p:sldId id="303" r:id="rId43"/>
    <p:sldId id="301" r:id="rId44"/>
    <p:sldId id="304" r:id="rId45"/>
    <p:sldId id="305" r:id="rId46"/>
    <p:sldId id="306" r:id="rId47"/>
    <p:sldId id="307" r:id="rId48"/>
    <p:sldId id="331" r:id="rId49"/>
    <p:sldId id="342" r:id="rId50"/>
    <p:sldId id="341" r:id="rId51"/>
    <p:sldId id="340" r:id="rId52"/>
    <p:sldId id="339" r:id="rId53"/>
    <p:sldId id="343" r:id="rId54"/>
    <p:sldId id="344" r:id="rId55"/>
    <p:sldId id="345" r:id="rId56"/>
    <p:sldId id="346" r:id="rId57"/>
    <p:sldId id="347" r:id="rId58"/>
    <p:sldId id="351" r:id="rId59"/>
    <p:sldId id="348" r:id="rId60"/>
    <p:sldId id="349" r:id="rId61"/>
    <p:sldId id="350" r:id="rId62"/>
    <p:sldId id="356" r:id="rId63"/>
    <p:sldId id="355" r:id="rId64"/>
    <p:sldId id="354" r:id="rId65"/>
    <p:sldId id="35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ED7D31"/>
    <a:srgbClr val="C0C0C0"/>
    <a:srgbClr val="CCFFFF"/>
    <a:srgbClr val="CCCCFF"/>
    <a:srgbClr val="34AFBC"/>
    <a:srgbClr val="66FFFF"/>
    <a:srgbClr val="FFFFCC"/>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70" d="100"/>
          <a:sy n="70" d="100"/>
        </p:scale>
        <p:origin x="90"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88BCEC-B2F4-46B1-ABBE-FC4A93692D6E}"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2E53-AC01-47AD-9F5E-265418895588}" type="slidenum">
              <a:rPr lang="en-US" smtClean="0"/>
              <a:t>‹#›</a:t>
            </a:fld>
            <a:endParaRPr lang="en-US"/>
          </a:p>
        </p:txBody>
      </p:sp>
    </p:spTree>
    <p:extLst>
      <p:ext uri="{BB962C8B-B14F-4D97-AF65-F5344CB8AC3E}">
        <p14:creationId xmlns:p14="http://schemas.microsoft.com/office/powerpoint/2010/main" val="235973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8BCEC-B2F4-46B1-ABBE-FC4A93692D6E}"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2E53-AC01-47AD-9F5E-265418895588}" type="slidenum">
              <a:rPr lang="en-US" smtClean="0"/>
              <a:t>‹#›</a:t>
            </a:fld>
            <a:endParaRPr lang="en-US"/>
          </a:p>
        </p:txBody>
      </p:sp>
    </p:spTree>
    <p:extLst>
      <p:ext uri="{BB962C8B-B14F-4D97-AF65-F5344CB8AC3E}">
        <p14:creationId xmlns:p14="http://schemas.microsoft.com/office/powerpoint/2010/main" val="40554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8BCEC-B2F4-46B1-ABBE-FC4A93692D6E}"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2E53-AC01-47AD-9F5E-265418895588}" type="slidenum">
              <a:rPr lang="en-US" smtClean="0"/>
              <a:t>‹#›</a:t>
            </a:fld>
            <a:endParaRPr lang="en-US"/>
          </a:p>
        </p:txBody>
      </p:sp>
    </p:spTree>
    <p:extLst>
      <p:ext uri="{BB962C8B-B14F-4D97-AF65-F5344CB8AC3E}">
        <p14:creationId xmlns:p14="http://schemas.microsoft.com/office/powerpoint/2010/main" val="288412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8BCEC-B2F4-46B1-ABBE-FC4A93692D6E}"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2E53-AC01-47AD-9F5E-265418895588}" type="slidenum">
              <a:rPr lang="en-US" smtClean="0"/>
              <a:t>‹#›</a:t>
            </a:fld>
            <a:endParaRPr lang="en-US"/>
          </a:p>
        </p:txBody>
      </p:sp>
    </p:spTree>
    <p:extLst>
      <p:ext uri="{BB962C8B-B14F-4D97-AF65-F5344CB8AC3E}">
        <p14:creationId xmlns:p14="http://schemas.microsoft.com/office/powerpoint/2010/main" val="180129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88BCEC-B2F4-46B1-ABBE-FC4A93692D6E}" type="datetimeFigureOut">
              <a:rPr lang="en-US" smtClean="0"/>
              <a:t>8/27/2017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2E53-AC01-47AD-9F5E-265418895588}" type="slidenum">
              <a:rPr lang="en-US" smtClean="0"/>
              <a:t>‹#›</a:t>
            </a:fld>
            <a:endParaRPr lang="en-US"/>
          </a:p>
        </p:txBody>
      </p:sp>
    </p:spTree>
    <p:extLst>
      <p:ext uri="{BB962C8B-B14F-4D97-AF65-F5344CB8AC3E}">
        <p14:creationId xmlns:p14="http://schemas.microsoft.com/office/powerpoint/2010/main" val="178795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88BCEC-B2F4-46B1-ABBE-FC4A93692D6E}" type="datetimeFigureOut">
              <a:rPr lang="en-US" smtClean="0"/>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42E53-AC01-47AD-9F5E-265418895588}" type="slidenum">
              <a:rPr lang="en-US" smtClean="0"/>
              <a:t>‹#›</a:t>
            </a:fld>
            <a:endParaRPr lang="en-US"/>
          </a:p>
        </p:txBody>
      </p:sp>
    </p:spTree>
    <p:extLst>
      <p:ext uri="{BB962C8B-B14F-4D97-AF65-F5344CB8AC3E}">
        <p14:creationId xmlns:p14="http://schemas.microsoft.com/office/powerpoint/2010/main" val="167730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88BCEC-B2F4-46B1-ABBE-FC4A93692D6E}" type="datetimeFigureOut">
              <a:rPr lang="en-US" smtClean="0"/>
              <a:t>8/27/2017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42E53-AC01-47AD-9F5E-265418895588}" type="slidenum">
              <a:rPr lang="en-US" smtClean="0"/>
              <a:t>‹#›</a:t>
            </a:fld>
            <a:endParaRPr lang="en-US"/>
          </a:p>
        </p:txBody>
      </p:sp>
    </p:spTree>
    <p:extLst>
      <p:ext uri="{BB962C8B-B14F-4D97-AF65-F5344CB8AC3E}">
        <p14:creationId xmlns:p14="http://schemas.microsoft.com/office/powerpoint/2010/main" val="134076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88BCEC-B2F4-46B1-ABBE-FC4A93692D6E}" type="datetimeFigureOut">
              <a:rPr lang="en-US" smtClean="0"/>
              <a:t>8/27/2017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42E53-AC01-47AD-9F5E-265418895588}" type="slidenum">
              <a:rPr lang="en-US" smtClean="0"/>
              <a:t>‹#›</a:t>
            </a:fld>
            <a:endParaRPr lang="en-US"/>
          </a:p>
        </p:txBody>
      </p:sp>
    </p:spTree>
    <p:extLst>
      <p:ext uri="{BB962C8B-B14F-4D97-AF65-F5344CB8AC3E}">
        <p14:creationId xmlns:p14="http://schemas.microsoft.com/office/powerpoint/2010/main" val="152886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8BCEC-B2F4-46B1-ABBE-FC4A93692D6E}" type="datetimeFigureOut">
              <a:rPr lang="en-US" smtClean="0"/>
              <a:t>8/27/2017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42E53-AC01-47AD-9F5E-265418895588}" type="slidenum">
              <a:rPr lang="en-US" smtClean="0"/>
              <a:t>‹#›</a:t>
            </a:fld>
            <a:endParaRPr lang="en-US"/>
          </a:p>
        </p:txBody>
      </p:sp>
    </p:spTree>
    <p:extLst>
      <p:ext uri="{BB962C8B-B14F-4D97-AF65-F5344CB8AC3E}">
        <p14:creationId xmlns:p14="http://schemas.microsoft.com/office/powerpoint/2010/main" val="385071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8BCEC-B2F4-46B1-ABBE-FC4A93692D6E}" type="datetimeFigureOut">
              <a:rPr lang="en-US" smtClean="0"/>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42E53-AC01-47AD-9F5E-265418895588}" type="slidenum">
              <a:rPr lang="en-US" smtClean="0"/>
              <a:t>‹#›</a:t>
            </a:fld>
            <a:endParaRPr lang="en-US"/>
          </a:p>
        </p:txBody>
      </p:sp>
    </p:spTree>
    <p:extLst>
      <p:ext uri="{BB962C8B-B14F-4D97-AF65-F5344CB8AC3E}">
        <p14:creationId xmlns:p14="http://schemas.microsoft.com/office/powerpoint/2010/main" val="422041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8BCEC-B2F4-46B1-ABBE-FC4A93692D6E}" type="datetimeFigureOut">
              <a:rPr lang="en-US" smtClean="0"/>
              <a:t>8/27/2017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42E53-AC01-47AD-9F5E-265418895588}" type="slidenum">
              <a:rPr lang="en-US" smtClean="0"/>
              <a:t>‹#›</a:t>
            </a:fld>
            <a:endParaRPr lang="en-US"/>
          </a:p>
        </p:txBody>
      </p:sp>
    </p:spTree>
    <p:extLst>
      <p:ext uri="{BB962C8B-B14F-4D97-AF65-F5344CB8AC3E}">
        <p14:creationId xmlns:p14="http://schemas.microsoft.com/office/powerpoint/2010/main" val="205598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8BCEC-B2F4-46B1-ABBE-FC4A93692D6E}" type="datetimeFigureOut">
              <a:rPr lang="en-US" smtClean="0"/>
              <a:t>8/27/2017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42E53-AC01-47AD-9F5E-265418895588}" type="slidenum">
              <a:rPr lang="en-US" smtClean="0"/>
              <a:t>‹#›</a:t>
            </a:fld>
            <a:endParaRPr lang="en-US"/>
          </a:p>
        </p:txBody>
      </p:sp>
    </p:spTree>
    <p:extLst>
      <p:ext uri="{BB962C8B-B14F-4D97-AF65-F5344CB8AC3E}">
        <p14:creationId xmlns:p14="http://schemas.microsoft.com/office/powerpoint/2010/main" val="177847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en.wikipedia.org/wiki/Solidus_(coi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en.wikipedia.org/wiki/Mauretania_Caesariensis" TargetMode="External"/><Relationship Id="rId13" Type="http://schemas.openxmlformats.org/officeDocument/2006/relationships/hyperlink" Target="https://en.wikipedia.org/wiki/Lower_Pannonia" TargetMode="External"/><Relationship Id="rId18" Type="http://schemas.openxmlformats.org/officeDocument/2006/relationships/hyperlink" Target="https://en.wikipedia.org/wiki/Thracia_(Roman_province)" TargetMode="External"/><Relationship Id="rId26" Type="http://schemas.openxmlformats.org/officeDocument/2006/relationships/hyperlink" Target="https://en.wikipedia.org/wiki/Roman_Armenia" TargetMode="External"/><Relationship Id="rId39" Type="http://schemas.openxmlformats.org/officeDocument/2006/relationships/hyperlink" Target="https://en.wikipedia.org/wiki/Galatia_(Roman_province)" TargetMode="External"/><Relationship Id="rId3" Type="http://schemas.openxmlformats.org/officeDocument/2006/relationships/hyperlink" Target="https://en.wikipedia.org/wiki/Hispania_Tarraconensis" TargetMode="External"/><Relationship Id="rId21" Type="http://schemas.openxmlformats.org/officeDocument/2006/relationships/hyperlink" Target="https://en.wikipedia.org/wiki/Africa_(Roman_province)" TargetMode="External"/><Relationship Id="rId34" Type="http://schemas.openxmlformats.org/officeDocument/2006/relationships/hyperlink" Target="https://en.wikipedia.org/wiki/Creta_et_Cyrenaica" TargetMode="External"/><Relationship Id="rId42" Type="http://schemas.openxmlformats.org/officeDocument/2006/relationships/hyperlink" Target="https://en.wikipedia.org/wiki/Gallia_Lugdunensis" TargetMode="External"/><Relationship Id="rId7" Type="http://schemas.openxmlformats.org/officeDocument/2006/relationships/hyperlink" Target="https://en.wikipedia.org/wiki/Macedonia_(Roman_province)" TargetMode="External"/><Relationship Id="rId12" Type="http://schemas.openxmlformats.org/officeDocument/2006/relationships/hyperlink" Target="https://en.wikipedia.org/wiki/Noricum" TargetMode="External"/><Relationship Id="rId17" Type="http://schemas.openxmlformats.org/officeDocument/2006/relationships/hyperlink" Target="https://en.wikipedia.org/wiki/Syria_(Roman_province)" TargetMode="External"/><Relationship Id="rId25" Type="http://schemas.openxmlformats.org/officeDocument/2006/relationships/hyperlink" Target="https://en.wikipedia.org/wiki/Arabia_Petraea" TargetMode="External"/><Relationship Id="rId33" Type="http://schemas.openxmlformats.org/officeDocument/2006/relationships/hyperlink" Target="https://en.wikipedia.org/wiki/Corsica_et_Sardinia" TargetMode="External"/><Relationship Id="rId38" Type="http://schemas.openxmlformats.org/officeDocument/2006/relationships/hyperlink" Target="https://en.wikipedia.org/wiki/Epirus" TargetMode="External"/><Relationship Id="rId46" Type="http://schemas.openxmlformats.org/officeDocument/2006/relationships/hyperlink" Target="https://en.wikipedia.org/wiki/Hispania_Baetica" TargetMode="External"/><Relationship Id="rId2" Type="http://schemas.openxmlformats.org/officeDocument/2006/relationships/image" Target="../media/image31.png"/><Relationship Id="rId16" Type="http://schemas.openxmlformats.org/officeDocument/2006/relationships/hyperlink" Target="https://en.wikipedia.org/wiki/Sicilia_(Roman_province)" TargetMode="External"/><Relationship Id="rId20" Type="http://schemas.openxmlformats.org/officeDocument/2006/relationships/hyperlink" Target="https://en.wikipedia.org/wiki/Egypt_(Roman_province)" TargetMode="External"/><Relationship Id="rId29" Type="http://schemas.openxmlformats.org/officeDocument/2006/relationships/hyperlink" Target="https://en.wikipedia.org/wiki/Bithynia_et_Pontus" TargetMode="External"/><Relationship Id="rId41" Type="http://schemas.openxmlformats.org/officeDocument/2006/relationships/hyperlink" Target="https://en.wikipedia.org/wiki/Gallia_Belgica" TargetMode="External"/><Relationship Id="rId1" Type="http://schemas.openxmlformats.org/officeDocument/2006/relationships/slideLayout" Target="../slideLayouts/slideLayout7.xml"/><Relationship Id="rId6" Type="http://schemas.openxmlformats.org/officeDocument/2006/relationships/hyperlink" Target="https://en.wikipedia.org/wiki/Lycia_et_Pamphylia" TargetMode="External"/><Relationship Id="rId11" Type="http://schemas.openxmlformats.org/officeDocument/2006/relationships/hyperlink" Target="https://en.wikipedia.org/wiki/Moesia" TargetMode="External"/><Relationship Id="rId24" Type="http://schemas.openxmlformats.org/officeDocument/2006/relationships/hyperlink" Target="https://en.wikipedia.org/wiki/Alpes_Poeninae" TargetMode="External"/><Relationship Id="rId32" Type="http://schemas.openxmlformats.org/officeDocument/2006/relationships/hyperlink" Target="https://en.wikipedia.org/wiki/Cilicia" TargetMode="External"/><Relationship Id="rId37" Type="http://schemas.openxmlformats.org/officeDocument/2006/relationships/hyperlink" Target="https://en.wikipedia.org/wiki/Dalmatia_(Roman_province)" TargetMode="External"/><Relationship Id="rId40" Type="http://schemas.openxmlformats.org/officeDocument/2006/relationships/hyperlink" Target="https://en.wikipedia.org/wiki/Gallia_Aquitania" TargetMode="External"/><Relationship Id="rId45" Type="http://schemas.openxmlformats.org/officeDocument/2006/relationships/hyperlink" Target="https://en.wikipedia.org/wiki/Germania_Superior" TargetMode="External"/><Relationship Id="rId5" Type="http://schemas.openxmlformats.org/officeDocument/2006/relationships/hyperlink" Target="https://en.wikipedia.org/wiki/Lusitania" TargetMode="External"/><Relationship Id="rId15" Type="http://schemas.openxmlformats.org/officeDocument/2006/relationships/hyperlink" Target="https://en.wikipedia.org/wiki/Raetia" TargetMode="External"/><Relationship Id="rId23" Type="http://schemas.openxmlformats.org/officeDocument/2006/relationships/hyperlink" Target="https://en.wikipedia.org/wiki/Alpes_Maritimae" TargetMode="External"/><Relationship Id="rId28" Type="http://schemas.openxmlformats.org/officeDocument/2006/relationships/hyperlink" Target="https://en.wikipedia.org/wiki/Assyria_(Roman_province)" TargetMode="External"/><Relationship Id="rId36" Type="http://schemas.openxmlformats.org/officeDocument/2006/relationships/hyperlink" Target="https://en.wikipedia.org/wiki/Dacia_(Roman_province)" TargetMode="External"/><Relationship Id="rId10" Type="http://schemas.openxmlformats.org/officeDocument/2006/relationships/hyperlink" Target="https://en.wikipedia.org/wiki/Mesopotamia_(Roman_province)" TargetMode="External"/><Relationship Id="rId19" Type="http://schemas.openxmlformats.org/officeDocument/2006/relationships/hyperlink" Target="https://en.wikipedia.org/wiki/Achaea_(Roman_province)" TargetMode="External"/><Relationship Id="rId31" Type="http://schemas.openxmlformats.org/officeDocument/2006/relationships/hyperlink" Target="https://en.wikipedia.org/wiki/Cappadocia_(Roman_province)" TargetMode="External"/><Relationship Id="rId44" Type="http://schemas.openxmlformats.org/officeDocument/2006/relationships/hyperlink" Target="https://en.wikipedia.org/wiki/Germania_Inferior" TargetMode="External"/><Relationship Id="rId4" Type="http://schemas.openxmlformats.org/officeDocument/2006/relationships/hyperlink" Target="https://en.wikipedia.org/wiki/Italy_(Roman_Empire)" TargetMode="External"/><Relationship Id="rId9" Type="http://schemas.openxmlformats.org/officeDocument/2006/relationships/hyperlink" Target="https://en.wikipedia.org/wiki/Mauretania_Tingitana" TargetMode="External"/><Relationship Id="rId14" Type="http://schemas.openxmlformats.org/officeDocument/2006/relationships/hyperlink" Target="https://en.wikipedia.org/wiki/Upper_Pannonia" TargetMode="External"/><Relationship Id="rId22" Type="http://schemas.openxmlformats.org/officeDocument/2006/relationships/hyperlink" Target="https://en.wikipedia.org/wiki/Alpes_Cottiae" TargetMode="External"/><Relationship Id="rId27" Type="http://schemas.openxmlformats.org/officeDocument/2006/relationships/hyperlink" Target="https://en.wikipedia.org/wiki/Asia_(Roman_province)" TargetMode="External"/><Relationship Id="rId30" Type="http://schemas.openxmlformats.org/officeDocument/2006/relationships/hyperlink" Target="https://en.wikipedia.org/wiki/Roman_Britain" TargetMode="External"/><Relationship Id="rId35" Type="http://schemas.openxmlformats.org/officeDocument/2006/relationships/hyperlink" Target="https://en.wikipedia.org/wiki/Roman_Cyprus" TargetMode="External"/><Relationship Id="rId43" Type="http://schemas.openxmlformats.org/officeDocument/2006/relationships/hyperlink" Target="https://en.wikipedia.org/wiki/Gallia_Narbonensis"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524000" y="2235200"/>
            <a:ext cx="9144000" cy="2387600"/>
          </a:xfrm>
          <a:prstGeom prst="rect">
            <a:avLst/>
          </a:prstGeom>
          <a:solidFill>
            <a:srgbClr val="FFC0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A MONETARY VIEW OF </a:t>
            </a:r>
          </a:p>
          <a:p>
            <a:r>
              <a:rPr lang="en-US" dirty="0" smtClean="0"/>
              <a:t>ROME’S DECLINE</a:t>
            </a:r>
            <a:endParaRPr lang="en-US" dirty="0"/>
          </a:p>
        </p:txBody>
      </p:sp>
      <p:sp>
        <p:nvSpPr>
          <p:cNvPr id="5" name="TextBox 4"/>
          <p:cNvSpPr txBox="1"/>
          <p:nvPr/>
        </p:nvSpPr>
        <p:spPr>
          <a:xfrm>
            <a:off x="4339526" y="852407"/>
            <a:ext cx="2929776" cy="923330"/>
          </a:xfrm>
          <a:prstGeom prst="rect">
            <a:avLst/>
          </a:prstGeom>
          <a:solidFill>
            <a:srgbClr val="FFFF00"/>
          </a:solidFill>
        </p:spPr>
        <p:txBody>
          <a:bodyPr wrap="none" rtlCol="0">
            <a:spAutoFit/>
          </a:bodyPr>
          <a:lstStyle/>
          <a:p>
            <a:r>
              <a:rPr lang="en-US" sz="5400" dirty="0" smtClean="0"/>
              <a:t>Chapter 3</a:t>
            </a:r>
            <a:endParaRPr lang="en-US" sz="5400" dirty="0"/>
          </a:p>
        </p:txBody>
      </p:sp>
    </p:spTree>
    <p:extLst>
      <p:ext uri="{BB962C8B-B14F-4D97-AF65-F5344CB8AC3E}">
        <p14:creationId xmlns:p14="http://schemas.microsoft.com/office/powerpoint/2010/main" val="3921344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0745" y="2650210"/>
            <a:ext cx="6414833" cy="1938992"/>
          </a:xfrm>
          <a:prstGeom prst="rect">
            <a:avLst/>
          </a:prstGeom>
          <a:solidFill>
            <a:srgbClr val="33CCFF"/>
          </a:solidFill>
        </p:spPr>
        <p:txBody>
          <a:bodyPr wrap="none" rtlCol="0">
            <a:spAutoFit/>
          </a:bodyPr>
          <a:lstStyle/>
          <a:p>
            <a:pPr algn="ctr"/>
            <a:r>
              <a:rPr lang="en-US" sz="4000" dirty="0" smtClean="0"/>
              <a:t>#2</a:t>
            </a:r>
          </a:p>
          <a:p>
            <a:r>
              <a:rPr lang="en-US" sz="4000" dirty="0" smtClean="0"/>
              <a:t>Difference </a:t>
            </a:r>
            <a:r>
              <a:rPr lang="en-US" sz="4000" dirty="0"/>
              <a:t>in Gold/silver </a:t>
            </a:r>
            <a:r>
              <a:rPr lang="en-US" sz="4000" dirty="0" smtClean="0"/>
              <a:t>Ratio</a:t>
            </a:r>
          </a:p>
          <a:p>
            <a:r>
              <a:rPr lang="en-US" sz="4000" dirty="0" smtClean="0"/>
              <a:t> </a:t>
            </a:r>
            <a:r>
              <a:rPr lang="en-US" sz="4000" dirty="0"/>
              <a:t>between West and East</a:t>
            </a:r>
          </a:p>
        </p:txBody>
      </p:sp>
    </p:spTree>
    <p:extLst>
      <p:ext uri="{BB962C8B-B14F-4D97-AF65-F5344CB8AC3E}">
        <p14:creationId xmlns:p14="http://schemas.microsoft.com/office/powerpoint/2010/main" val="2805623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4434"/>
          </a:xfrm>
          <a:solidFill>
            <a:srgbClr val="FFFF99"/>
          </a:solidFill>
        </p:spPr>
        <p:txBody>
          <a:bodyPr>
            <a:normAutofit/>
          </a:bodyPr>
          <a:lstStyle/>
          <a:p>
            <a:pPr algn="ctr"/>
            <a:r>
              <a:rPr lang="en-US" sz="3600" dirty="0"/>
              <a:t>Difference in </a:t>
            </a:r>
            <a:r>
              <a:rPr lang="en-US" sz="3600" dirty="0" smtClean="0"/>
              <a:t>Gold/Silver Ratio </a:t>
            </a:r>
            <a:r>
              <a:rPr lang="en-US" sz="2400" dirty="0" smtClean="0"/>
              <a:t>(WEST &amp; EAST)</a:t>
            </a:r>
            <a:endParaRPr lang="en-US" sz="2400" dirty="0"/>
          </a:p>
        </p:txBody>
      </p:sp>
      <p:sp>
        <p:nvSpPr>
          <p:cNvPr id="3" name="Content Placeholder 2"/>
          <p:cNvSpPr>
            <a:spLocks noGrp="1"/>
          </p:cNvSpPr>
          <p:nvPr>
            <p:ph idx="1"/>
          </p:nvPr>
        </p:nvSpPr>
        <p:spPr>
          <a:xfrm>
            <a:off x="0" y="604434"/>
            <a:ext cx="12192000" cy="6253565"/>
          </a:xfrm>
        </p:spPr>
        <p:txBody>
          <a:bodyPr/>
          <a:lstStyle/>
          <a:p>
            <a:pPr marL="0" indent="0">
              <a:buNone/>
            </a:pPr>
            <a:endParaRPr lang="en-US" dirty="0"/>
          </a:p>
          <a:p>
            <a:pPr marL="0" indent="0">
              <a:buNone/>
            </a:pPr>
            <a:r>
              <a:rPr lang="en-US" dirty="0" smtClean="0"/>
              <a:t>Western owners of trade mechanism gained vast wealth:</a:t>
            </a:r>
          </a:p>
        </p:txBody>
      </p:sp>
      <p:pic>
        <p:nvPicPr>
          <p:cNvPr id="8" name="Picture 4" descr="http://ts1.mm.bing.net/th?id=H.4802380153159928&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71" y="2010804"/>
            <a:ext cx="1590917" cy="1190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ts3.mm.bing.net/th?id=H.4957797852775094&amp;pid=15.1&amp;H=160&amp;W=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745" y="2241979"/>
            <a:ext cx="523875" cy="10477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0400" y="2923134"/>
            <a:ext cx="614417" cy="369332"/>
          </a:xfrm>
          <a:prstGeom prst="rect">
            <a:avLst/>
          </a:prstGeom>
          <a:solidFill>
            <a:schemeClr val="bg1"/>
          </a:solidFill>
        </p:spPr>
        <p:txBody>
          <a:bodyPr wrap="square" rtlCol="0">
            <a:spAutoFit/>
          </a:bodyPr>
          <a:lstStyle/>
          <a:p>
            <a:r>
              <a:rPr lang="en-US" dirty="0" smtClean="0"/>
              <a:t>       </a:t>
            </a:r>
            <a:endParaRPr lang="en-US" dirty="0"/>
          </a:p>
        </p:txBody>
      </p:sp>
      <p:pic>
        <p:nvPicPr>
          <p:cNvPr id="11" name="Picture 6" descr="http://ts3.mm.bing.net/th?id=H.4957797852775094&amp;pid=15.1&amp;H=160&amp;W=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4039" y="1970917"/>
            <a:ext cx="523875" cy="10477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428767" y="2289752"/>
            <a:ext cx="614417"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pic>
        <p:nvPicPr>
          <p:cNvPr id="13" name="Picture 4" descr="http://ts1.mm.bing.net/th?id=H.4802380153159928&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093" y="1531299"/>
            <a:ext cx="1590917" cy="1190483"/>
          </a:xfrm>
          <a:prstGeom prst="rect">
            <a:avLst/>
          </a:prstGeom>
          <a:noFill/>
          <a:extLst>
            <a:ext uri="{909E8E84-426E-40DD-AFC4-6F175D3DCCD1}">
              <a14:hiddenFill xmlns:a14="http://schemas.microsoft.com/office/drawing/2010/main">
                <a:solidFill>
                  <a:srgbClr val="FFFFFF"/>
                </a:solidFill>
              </a14:hiddenFill>
            </a:ext>
          </a:extLst>
        </p:spPr>
      </p:pic>
      <p:sp>
        <p:nvSpPr>
          <p:cNvPr id="35" name="Curved Down Arrow 34"/>
          <p:cNvSpPr/>
          <p:nvPr/>
        </p:nvSpPr>
        <p:spPr>
          <a:xfrm rot="11590902">
            <a:off x="1384491" y="4318078"/>
            <a:ext cx="8769167" cy="16003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4135628" y="4936090"/>
            <a:ext cx="3383619" cy="461665"/>
          </a:xfrm>
          <a:prstGeom prst="rect">
            <a:avLst/>
          </a:prstGeom>
          <a:noFill/>
        </p:spPr>
        <p:txBody>
          <a:bodyPr wrap="none" rtlCol="0">
            <a:spAutoFit/>
          </a:bodyPr>
          <a:lstStyle/>
          <a:p>
            <a:r>
              <a:rPr lang="en-US" sz="2400" u="sng" dirty="0" smtClean="0"/>
              <a:t>100% more gold returned</a:t>
            </a:r>
            <a:endParaRPr lang="en-US" sz="2400" u="sng" dirty="0"/>
          </a:p>
        </p:txBody>
      </p:sp>
      <p:sp>
        <p:nvSpPr>
          <p:cNvPr id="37" name="Right Arrow 36"/>
          <p:cNvSpPr/>
          <p:nvPr/>
        </p:nvSpPr>
        <p:spPr>
          <a:xfrm>
            <a:off x="4980509" y="2241979"/>
            <a:ext cx="2503516" cy="76519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289714" y="2442554"/>
            <a:ext cx="1589218" cy="369332"/>
          </a:xfrm>
          <a:prstGeom prst="rect">
            <a:avLst/>
          </a:prstGeom>
          <a:solidFill>
            <a:schemeClr val="accent2"/>
          </a:solidFill>
        </p:spPr>
        <p:txBody>
          <a:bodyPr wrap="none" rtlCol="0">
            <a:spAutoFit/>
          </a:bodyPr>
          <a:lstStyle/>
          <a:p>
            <a:r>
              <a:rPr lang="en-US" b="1" dirty="0" smtClean="0"/>
              <a:t>SILVER to EAST</a:t>
            </a:r>
            <a:endParaRPr lang="en-US" b="1" dirty="0"/>
          </a:p>
        </p:txBody>
      </p:sp>
      <p:pic>
        <p:nvPicPr>
          <p:cNvPr id="39" name="Picture 4" descr="http://ts1.mm.bing.net/th?id=H.4802380153159928&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589" y="3934102"/>
            <a:ext cx="1211684" cy="90670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ts1.mm.bing.net/th?id=H.4802380153159928&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865" y="3884484"/>
            <a:ext cx="1164946" cy="8717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863726" y="2010804"/>
            <a:ext cx="613558" cy="769441"/>
          </a:xfrm>
          <a:prstGeom prst="rect">
            <a:avLst/>
          </a:prstGeom>
          <a:solidFill>
            <a:srgbClr val="FFFFCC"/>
          </a:solidFill>
        </p:spPr>
        <p:txBody>
          <a:bodyPr wrap="square" rtlCol="0">
            <a:spAutoFit/>
          </a:bodyPr>
          <a:lstStyle/>
          <a:p>
            <a:r>
              <a:rPr lang="en-US" sz="2000" dirty="0" smtClean="0"/>
              <a:t> </a:t>
            </a:r>
            <a:r>
              <a:rPr lang="en-US" sz="4400" dirty="0" smtClean="0"/>
              <a:t>            </a:t>
            </a:r>
            <a:endParaRPr lang="en-US" sz="4400" dirty="0"/>
          </a:p>
        </p:txBody>
      </p:sp>
      <p:sp>
        <p:nvSpPr>
          <p:cNvPr id="21" name="TextBox 20"/>
          <p:cNvSpPr txBox="1"/>
          <p:nvPr/>
        </p:nvSpPr>
        <p:spPr>
          <a:xfrm>
            <a:off x="7830415" y="2721782"/>
            <a:ext cx="697948" cy="400110"/>
          </a:xfrm>
          <a:prstGeom prst="rect">
            <a:avLst/>
          </a:prstGeom>
          <a:noFill/>
        </p:spPr>
        <p:txBody>
          <a:bodyPr wrap="none" rtlCol="0">
            <a:spAutoFit/>
          </a:bodyPr>
          <a:lstStyle/>
          <a:p>
            <a:r>
              <a:rPr lang="en-US" sz="2000" dirty="0" smtClean="0"/>
              <a:t>EAST</a:t>
            </a:r>
            <a:endParaRPr lang="en-US" sz="2800" dirty="0"/>
          </a:p>
        </p:txBody>
      </p:sp>
      <p:sp>
        <p:nvSpPr>
          <p:cNvPr id="22" name="TextBox 21"/>
          <p:cNvSpPr txBox="1"/>
          <p:nvPr/>
        </p:nvSpPr>
        <p:spPr>
          <a:xfrm>
            <a:off x="7876774" y="2210858"/>
            <a:ext cx="481222" cy="369332"/>
          </a:xfrm>
          <a:prstGeom prst="rect">
            <a:avLst/>
          </a:prstGeom>
          <a:noFill/>
        </p:spPr>
        <p:txBody>
          <a:bodyPr wrap="none" rtlCol="0">
            <a:spAutoFit/>
          </a:bodyPr>
          <a:lstStyle/>
          <a:p>
            <a:r>
              <a:rPr lang="en-US" b="1" dirty="0" smtClean="0"/>
              <a:t>6:1</a:t>
            </a:r>
            <a:endParaRPr lang="en-US" b="1" dirty="0"/>
          </a:p>
        </p:txBody>
      </p:sp>
      <p:sp>
        <p:nvSpPr>
          <p:cNvPr id="23" name="TextBox 22"/>
          <p:cNvSpPr txBox="1"/>
          <p:nvPr/>
        </p:nvSpPr>
        <p:spPr>
          <a:xfrm>
            <a:off x="2795076" y="2011740"/>
            <a:ext cx="613558" cy="769441"/>
          </a:xfrm>
          <a:prstGeom prst="rect">
            <a:avLst/>
          </a:prstGeom>
          <a:solidFill>
            <a:srgbClr val="FFFFCC"/>
          </a:solidFill>
        </p:spPr>
        <p:txBody>
          <a:bodyPr wrap="square" rtlCol="0">
            <a:spAutoFit/>
          </a:bodyPr>
          <a:lstStyle/>
          <a:p>
            <a:r>
              <a:rPr lang="en-US" sz="2000" dirty="0" smtClean="0"/>
              <a:t> </a:t>
            </a:r>
            <a:r>
              <a:rPr lang="en-US" sz="4400" dirty="0" smtClean="0"/>
              <a:t>            </a:t>
            </a:r>
            <a:endParaRPr lang="en-US" sz="4400" dirty="0"/>
          </a:p>
        </p:txBody>
      </p:sp>
      <p:sp>
        <p:nvSpPr>
          <p:cNvPr id="24" name="TextBox 23"/>
          <p:cNvSpPr txBox="1"/>
          <p:nvPr/>
        </p:nvSpPr>
        <p:spPr>
          <a:xfrm>
            <a:off x="2761765" y="2722718"/>
            <a:ext cx="776751" cy="400110"/>
          </a:xfrm>
          <a:prstGeom prst="rect">
            <a:avLst/>
          </a:prstGeom>
          <a:noFill/>
        </p:spPr>
        <p:txBody>
          <a:bodyPr wrap="none" rtlCol="0">
            <a:spAutoFit/>
          </a:bodyPr>
          <a:lstStyle/>
          <a:p>
            <a:r>
              <a:rPr lang="en-US" sz="2000" dirty="0" smtClean="0"/>
              <a:t>WEST</a:t>
            </a:r>
            <a:endParaRPr lang="en-US" sz="2800" dirty="0"/>
          </a:p>
        </p:txBody>
      </p:sp>
      <p:sp>
        <p:nvSpPr>
          <p:cNvPr id="25" name="TextBox 24"/>
          <p:cNvSpPr txBox="1"/>
          <p:nvPr/>
        </p:nvSpPr>
        <p:spPr>
          <a:xfrm>
            <a:off x="2808124" y="2211794"/>
            <a:ext cx="598241" cy="369332"/>
          </a:xfrm>
          <a:prstGeom prst="rect">
            <a:avLst/>
          </a:prstGeom>
          <a:noFill/>
        </p:spPr>
        <p:txBody>
          <a:bodyPr wrap="none" rtlCol="0">
            <a:spAutoFit/>
          </a:bodyPr>
          <a:lstStyle/>
          <a:p>
            <a:r>
              <a:rPr lang="en-US" b="1" dirty="0" smtClean="0"/>
              <a:t>12:1</a:t>
            </a:r>
            <a:endParaRPr lang="en-US" b="1" dirty="0"/>
          </a:p>
        </p:txBody>
      </p:sp>
      <p:pic>
        <p:nvPicPr>
          <p:cNvPr id="27" name="Picture 6" descr="http://ts3.mm.bing.net/th?id=H.4957797852775094&amp;pid=15.1&amp;H=160&amp;W=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714" y="2308160"/>
            <a:ext cx="523875" cy="104775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387165" y="3006236"/>
            <a:ext cx="614417" cy="369332"/>
          </a:xfrm>
          <a:prstGeom prst="rect">
            <a:avLst/>
          </a:prstGeom>
          <a:solidFill>
            <a:schemeClr val="bg1"/>
          </a:solidFill>
        </p:spPr>
        <p:txBody>
          <a:bodyPr wrap="square" rtlCol="0">
            <a:spAutoFit/>
          </a:bodyPr>
          <a:lstStyle/>
          <a:p>
            <a:r>
              <a:rPr lang="en-US" dirty="0" smtClean="0"/>
              <a:t>       </a:t>
            </a:r>
            <a:endParaRPr lang="en-US" dirty="0"/>
          </a:p>
        </p:txBody>
      </p:sp>
      <p:pic>
        <p:nvPicPr>
          <p:cNvPr id="26" name="Picture 6" descr="http://ts3.mm.bing.net/th?id=H.4957797852775094&amp;pid=15.1&amp;H=160&amp;W=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416" y="3503632"/>
            <a:ext cx="523875" cy="10477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9507144" y="3822467"/>
            <a:ext cx="614417"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pic>
        <p:nvPicPr>
          <p:cNvPr id="30" name="Picture 4" descr="http://ts1.mm.bing.net/th?id=H.4802380153159928&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470" y="3064014"/>
            <a:ext cx="1590917" cy="119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582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descr="http://ts3.mm.bing.net/th?id=H.4957797852775094&amp;pid=15.1&amp;H=160&amp;W=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594" y="3787032"/>
            <a:ext cx="792675" cy="15702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12192000" cy="604434"/>
          </a:xfrm>
          <a:solidFill>
            <a:srgbClr val="FFFF99"/>
          </a:solidFill>
        </p:spPr>
        <p:txBody>
          <a:bodyPr>
            <a:normAutofit/>
          </a:bodyPr>
          <a:lstStyle/>
          <a:p>
            <a:pPr algn="ctr"/>
            <a:r>
              <a:rPr lang="en-US" sz="3600" dirty="0"/>
              <a:t>Difference in </a:t>
            </a:r>
            <a:r>
              <a:rPr lang="en-US" sz="3600" dirty="0" smtClean="0"/>
              <a:t>Gold/Silver Ratio </a:t>
            </a:r>
            <a:r>
              <a:rPr lang="en-US" sz="2400" dirty="0" smtClean="0"/>
              <a:t>(WEST &amp; EAST)</a:t>
            </a:r>
            <a:endParaRPr lang="en-US" sz="2400" dirty="0"/>
          </a:p>
        </p:txBody>
      </p:sp>
      <p:sp>
        <p:nvSpPr>
          <p:cNvPr id="3" name="Content Placeholder 2"/>
          <p:cNvSpPr>
            <a:spLocks noGrp="1"/>
          </p:cNvSpPr>
          <p:nvPr>
            <p:ph idx="1"/>
          </p:nvPr>
        </p:nvSpPr>
        <p:spPr>
          <a:xfrm>
            <a:off x="0" y="604434"/>
            <a:ext cx="12192000" cy="6253565"/>
          </a:xfrm>
        </p:spPr>
        <p:txBody>
          <a:bodyPr/>
          <a:lstStyle/>
          <a:p>
            <a:pPr marL="0" indent="0">
              <a:buNone/>
            </a:pPr>
            <a:endParaRPr lang="en-US" dirty="0"/>
          </a:p>
          <a:p>
            <a:pPr marL="0" indent="0">
              <a:buNone/>
            </a:pPr>
            <a:r>
              <a:rPr lang="en-US" dirty="0"/>
              <a:t>Eastern owners of trade mechanism gained vast wealth:</a:t>
            </a:r>
          </a:p>
        </p:txBody>
      </p:sp>
      <p:pic>
        <p:nvPicPr>
          <p:cNvPr id="8" name="Picture 4" descr="http://ts1.mm.bing.net/th?id=H.480238015315992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71" y="2010804"/>
            <a:ext cx="1590917" cy="1190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ts3.mm.bing.net/th?id=H.4957797852775094&amp;pid=15.1&amp;H=160&amp;W=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768" y="3778061"/>
            <a:ext cx="792675" cy="15853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61953" y="4304587"/>
            <a:ext cx="939516" cy="1200329"/>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p:txBody>
      </p:sp>
      <p:pic>
        <p:nvPicPr>
          <p:cNvPr id="11" name="Picture 6" descr="http://ts3.mm.bing.net/th?id=H.4957797852775094&amp;pid=15.1&amp;H=160&amp;W=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238" y="2538865"/>
            <a:ext cx="523875" cy="10477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750966" y="2857700"/>
            <a:ext cx="614417"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pic>
        <p:nvPicPr>
          <p:cNvPr id="13" name="Picture 4" descr="http://ts1.mm.bing.net/th?id=H.480238015315992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4292" y="2099247"/>
            <a:ext cx="1590917" cy="119048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ts1.mm.bing.net/th?id=H.480238015315992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098" y="2111888"/>
            <a:ext cx="945788" cy="7077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863726" y="2010804"/>
            <a:ext cx="613558" cy="769441"/>
          </a:xfrm>
          <a:prstGeom prst="rect">
            <a:avLst/>
          </a:prstGeom>
          <a:solidFill>
            <a:srgbClr val="FFFFCC"/>
          </a:solidFill>
        </p:spPr>
        <p:txBody>
          <a:bodyPr wrap="square" rtlCol="0">
            <a:spAutoFit/>
          </a:bodyPr>
          <a:lstStyle/>
          <a:p>
            <a:r>
              <a:rPr lang="en-US" sz="2000" dirty="0" smtClean="0"/>
              <a:t> </a:t>
            </a:r>
            <a:r>
              <a:rPr lang="en-US" sz="4400" dirty="0" smtClean="0"/>
              <a:t>            </a:t>
            </a:r>
            <a:endParaRPr lang="en-US" sz="4400" dirty="0"/>
          </a:p>
        </p:txBody>
      </p:sp>
      <p:sp>
        <p:nvSpPr>
          <p:cNvPr id="21" name="TextBox 20"/>
          <p:cNvSpPr txBox="1"/>
          <p:nvPr/>
        </p:nvSpPr>
        <p:spPr>
          <a:xfrm>
            <a:off x="7830415" y="2721782"/>
            <a:ext cx="697948" cy="400110"/>
          </a:xfrm>
          <a:prstGeom prst="rect">
            <a:avLst/>
          </a:prstGeom>
          <a:noFill/>
        </p:spPr>
        <p:txBody>
          <a:bodyPr wrap="none" rtlCol="0">
            <a:spAutoFit/>
          </a:bodyPr>
          <a:lstStyle/>
          <a:p>
            <a:r>
              <a:rPr lang="en-US" sz="2000" dirty="0" smtClean="0"/>
              <a:t>EAST</a:t>
            </a:r>
            <a:endParaRPr lang="en-US" sz="2800" dirty="0"/>
          </a:p>
        </p:txBody>
      </p:sp>
      <p:sp>
        <p:nvSpPr>
          <p:cNvPr id="22" name="TextBox 21"/>
          <p:cNvSpPr txBox="1"/>
          <p:nvPr/>
        </p:nvSpPr>
        <p:spPr>
          <a:xfrm>
            <a:off x="7876774" y="2210858"/>
            <a:ext cx="481222" cy="369332"/>
          </a:xfrm>
          <a:prstGeom prst="rect">
            <a:avLst/>
          </a:prstGeom>
          <a:noFill/>
        </p:spPr>
        <p:txBody>
          <a:bodyPr wrap="none" rtlCol="0">
            <a:spAutoFit/>
          </a:bodyPr>
          <a:lstStyle/>
          <a:p>
            <a:r>
              <a:rPr lang="en-US" dirty="0" smtClean="0"/>
              <a:t>6:1</a:t>
            </a:r>
            <a:endParaRPr lang="en-US" dirty="0"/>
          </a:p>
        </p:txBody>
      </p:sp>
      <p:sp>
        <p:nvSpPr>
          <p:cNvPr id="23" name="TextBox 22"/>
          <p:cNvSpPr txBox="1"/>
          <p:nvPr/>
        </p:nvSpPr>
        <p:spPr>
          <a:xfrm>
            <a:off x="2795076" y="2011740"/>
            <a:ext cx="613558" cy="769441"/>
          </a:xfrm>
          <a:prstGeom prst="rect">
            <a:avLst/>
          </a:prstGeom>
          <a:solidFill>
            <a:srgbClr val="FFFFCC"/>
          </a:solidFill>
        </p:spPr>
        <p:txBody>
          <a:bodyPr wrap="square" rtlCol="0">
            <a:spAutoFit/>
          </a:bodyPr>
          <a:lstStyle/>
          <a:p>
            <a:r>
              <a:rPr lang="en-US" sz="2000" dirty="0" smtClean="0"/>
              <a:t> </a:t>
            </a:r>
            <a:r>
              <a:rPr lang="en-US" sz="4400" dirty="0" smtClean="0"/>
              <a:t>            </a:t>
            </a:r>
            <a:endParaRPr lang="en-US" sz="4400" dirty="0"/>
          </a:p>
        </p:txBody>
      </p:sp>
      <p:sp>
        <p:nvSpPr>
          <p:cNvPr id="24" name="TextBox 23"/>
          <p:cNvSpPr txBox="1"/>
          <p:nvPr/>
        </p:nvSpPr>
        <p:spPr>
          <a:xfrm>
            <a:off x="2761765" y="2722718"/>
            <a:ext cx="776751" cy="400110"/>
          </a:xfrm>
          <a:prstGeom prst="rect">
            <a:avLst/>
          </a:prstGeom>
          <a:noFill/>
        </p:spPr>
        <p:txBody>
          <a:bodyPr wrap="none" rtlCol="0">
            <a:spAutoFit/>
          </a:bodyPr>
          <a:lstStyle/>
          <a:p>
            <a:r>
              <a:rPr lang="en-US" sz="2000" dirty="0" smtClean="0"/>
              <a:t>WEST</a:t>
            </a:r>
            <a:endParaRPr lang="en-US" sz="2800" dirty="0"/>
          </a:p>
        </p:txBody>
      </p:sp>
      <p:sp>
        <p:nvSpPr>
          <p:cNvPr id="25" name="TextBox 24"/>
          <p:cNvSpPr txBox="1"/>
          <p:nvPr/>
        </p:nvSpPr>
        <p:spPr>
          <a:xfrm>
            <a:off x="2808124" y="2211794"/>
            <a:ext cx="598241" cy="369332"/>
          </a:xfrm>
          <a:prstGeom prst="rect">
            <a:avLst/>
          </a:prstGeom>
          <a:noFill/>
        </p:spPr>
        <p:txBody>
          <a:bodyPr wrap="none" rtlCol="0">
            <a:spAutoFit/>
          </a:bodyPr>
          <a:lstStyle/>
          <a:p>
            <a:r>
              <a:rPr lang="en-US" dirty="0" smtClean="0"/>
              <a:t>12:1</a:t>
            </a:r>
            <a:endParaRPr lang="en-US" dirty="0"/>
          </a:p>
        </p:txBody>
      </p:sp>
      <p:sp>
        <p:nvSpPr>
          <p:cNvPr id="28" name="TextBox 27"/>
          <p:cNvSpPr txBox="1"/>
          <p:nvPr/>
        </p:nvSpPr>
        <p:spPr>
          <a:xfrm>
            <a:off x="4208824" y="2780245"/>
            <a:ext cx="614417" cy="369332"/>
          </a:xfrm>
          <a:prstGeom prst="rect">
            <a:avLst/>
          </a:prstGeom>
          <a:solidFill>
            <a:schemeClr val="bg1"/>
          </a:solidFill>
        </p:spPr>
        <p:txBody>
          <a:bodyPr wrap="square" rtlCol="0">
            <a:spAutoFit/>
          </a:bodyPr>
          <a:lstStyle/>
          <a:p>
            <a:r>
              <a:rPr lang="en-US" dirty="0" smtClean="0"/>
              <a:t>       </a:t>
            </a:r>
            <a:endParaRPr lang="en-US" dirty="0"/>
          </a:p>
        </p:txBody>
      </p:sp>
      <p:sp>
        <p:nvSpPr>
          <p:cNvPr id="26" name="Right Arrow 25"/>
          <p:cNvSpPr/>
          <p:nvPr/>
        </p:nvSpPr>
        <p:spPr>
          <a:xfrm rot="10800000">
            <a:off x="3803894" y="1943344"/>
            <a:ext cx="2768134" cy="787284"/>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673039" y="2162262"/>
            <a:ext cx="1640706" cy="369332"/>
          </a:xfrm>
          <a:prstGeom prst="rect">
            <a:avLst/>
          </a:prstGeom>
          <a:noFill/>
        </p:spPr>
        <p:txBody>
          <a:bodyPr wrap="none" rtlCol="0">
            <a:spAutoFit/>
          </a:bodyPr>
          <a:lstStyle/>
          <a:p>
            <a:r>
              <a:rPr lang="en-US" b="1" dirty="0" smtClean="0"/>
              <a:t>GOLD TO WEST</a:t>
            </a:r>
            <a:endParaRPr lang="en-US" b="1" dirty="0"/>
          </a:p>
        </p:txBody>
      </p:sp>
      <p:pic>
        <p:nvPicPr>
          <p:cNvPr id="31" name="Picture 6" descr="http://ts3.mm.bing.net/th?id=H.4957797852775094&amp;pid=15.1&amp;H=160&amp;W=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745" y="2241979"/>
            <a:ext cx="523875" cy="104775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850400" y="2923134"/>
            <a:ext cx="614417" cy="369332"/>
          </a:xfrm>
          <a:prstGeom prst="rect">
            <a:avLst/>
          </a:prstGeom>
          <a:solidFill>
            <a:schemeClr val="bg1"/>
          </a:solidFill>
        </p:spPr>
        <p:txBody>
          <a:bodyPr wrap="square" rtlCol="0">
            <a:spAutoFit/>
          </a:bodyPr>
          <a:lstStyle/>
          <a:p>
            <a:r>
              <a:rPr lang="en-US" dirty="0" smtClean="0"/>
              <a:t>       </a:t>
            </a:r>
            <a:endParaRPr lang="en-US" dirty="0"/>
          </a:p>
        </p:txBody>
      </p:sp>
      <p:sp>
        <p:nvSpPr>
          <p:cNvPr id="33" name="TextBox 32"/>
          <p:cNvSpPr txBox="1"/>
          <p:nvPr/>
        </p:nvSpPr>
        <p:spPr>
          <a:xfrm>
            <a:off x="5578001" y="4304587"/>
            <a:ext cx="939516" cy="1200329"/>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p:txBody>
      </p:sp>
      <p:sp>
        <p:nvSpPr>
          <p:cNvPr id="30" name="Curved Up Arrow 29"/>
          <p:cNvSpPr/>
          <p:nvPr/>
        </p:nvSpPr>
        <p:spPr>
          <a:xfrm>
            <a:off x="1962871" y="3289730"/>
            <a:ext cx="6737718" cy="13562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3406365" y="4733204"/>
            <a:ext cx="3506153" cy="461665"/>
          </a:xfrm>
          <a:prstGeom prst="rect">
            <a:avLst/>
          </a:prstGeom>
          <a:noFill/>
        </p:spPr>
        <p:txBody>
          <a:bodyPr wrap="none" rtlCol="0">
            <a:spAutoFit/>
          </a:bodyPr>
          <a:lstStyle/>
          <a:p>
            <a:r>
              <a:rPr lang="en-US" sz="2400" u="sng" dirty="0" smtClean="0"/>
              <a:t>100% more silver returned</a:t>
            </a:r>
            <a:endParaRPr lang="en-US" sz="2400" u="sng" dirty="0"/>
          </a:p>
        </p:txBody>
      </p:sp>
    </p:spTree>
    <p:extLst>
      <p:ext uri="{BB962C8B-B14F-4D97-AF65-F5344CB8AC3E}">
        <p14:creationId xmlns:p14="http://schemas.microsoft.com/office/powerpoint/2010/main" val="4001611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s2.mm.bing.net/th?id=H.4899571018564269&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871" y="1642444"/>
            <a:ext cx="790567" cy="591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ts1.mm.bing.net/th?id=H.480238015315992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127" y="1673784"/>
            <a:ext cx="798570" cy="5975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12192000" cy="604434"/>
          </a:xfrm>
          <a:solidFill>
            <a:srgbClr val="FFFF99"/>
          </a:solidFill>
        </p:spPr>
        <p:txBody>
          <a:bodyPr>
            <a:normAutofit/>
          </a:bodyPr>
          <a:lstStyle/>
          <a:p>
            <a:pPr algn="ctr"/>
            <a:r>
              <a:rPr lang="en-US" sz="3600" dirty="0"/>
              <a:t>Difference in </a:t>
            </a:r>
            <a:r>
              <a:rPr lang="en-US" sz="3600" dirty="0" smtClean="0"/>
              <a:t>Gold/Silver Ratio </a:t>
            </a:r>
            <a:r>
              <a:rPr lang="en-US" sz="2400" dirty="0" smtClean="0"/>
              <a:t>(WEST &amp; EAST)</a:t>
            </a:r>
            <a:endParaRPr lang="en-US" sz="2400" dirty="0"/>
          </a:p>
        </p:txBody>
      </p:sp>
      <p:sp>
        <p:nvSpPr>
          <p:cNvPr id="3" name="Content Placeholder 2"/>
          <p:cNvSpPr>
            <a:spLocks noGrp="1"/>
          </p:cNvSpPr>
          <p:nvPr>
            <p:ph idx="1"/>
          </p:nvPr>
        </p:nvSpPr>
        <p:spPr>
          <a:xfrm>
            <a:off x="0" y="604434"/>
            <a:ext cx="12192000" cy="6253565"/>
          </a:xfrm>
        </p:spPr>
        <p:txBody>
          <a:bodyPr/>
          <a:lstStyle/>
          <a:p>
            <a:pPr marL="0" indent="0">
              <a:buNone/>
            </a:pPr>
            <a:endParaRPr lang="en-US" dirty="0"/>
          </a:p>
          <a:p>
            <a:pPr marL="0" indent="0">
              <a:buNone/>
            </a:pPr>
            <a:r>
              <a:rPr lang="en-US" dirty="0" smtClean="0"/>
              <a:t>East and West </a:t>
            </a:r>
            <a:r>
              <a:rPr lang="en-US" u="sng" dirty="0" smtClean="0"/>
              <a:t>shared ownership </a:t>
            </a:r>
            <a:r>
              <a:rPr lang="en-US" dirty="0" smtClean="0"/>
              <a:t>of trade mechanism gained vast wealth:</a:t>
            </a:r>
          </a:p>
        </p:txBody>
      </p:sp>
      <p:sp>
        <p:nvSpPr>
          <p:cNvPr id="4" name="TextBox 3"/>
          <p:cNvSpPr txBox="1"/>
          <p:nvPr/>
        </p:nvSpPr>
        <p:spPr>
          <a:xfrm>
            <a:off x="2929351" y="2012942"/>
            <a:ext cx="1075872" cy="707886"/>
          </a:xfrm>
          <a:prstGeom prst="rect">
            <a:avLst/>
          </a:prstGeom>
          <a:solidFill>
            <a:srgbClr val="FFFFCC"/>
          </a:solidFill>
        </p:spPr>
        <p:txBody>
          <a:bodyPr wrap="square" rtlCol="0">
            <a:spAutoFit/>
          </a:bodyPr>
          <a:lstStyle/>
          <a:p>
            <a:r>
              <a:rPr lang="en-US" sz="1600" dirty="0" smtClean="0"/>
              <a:t>    </a:t>
            </a:r>
            <a:r>
              <a:rPr lang="en-US" sz="2400" dirty="0" smtClean="0"/>
              <a:t>12:1</a:t>
            </a:r>
            <a:r>
              <a:rPr lang="en-US" sz="3200" dirty="0" smtClean="0"/>
              <a:t>  </a:t>
            </a:r>
            <a:r>
              <a:rPr lang="en-US" sz="4000" dirty="0" smtClean="0"/>
              <a:t>             </a:t>
            </a:r>
            <a:endParaRPr lang="en-US" sz="4000" dirty="0"/>
          </a:p>
        </p:txBody>
      </p:sp>
      <p:sp>
        <p:nvSpPr>
          <p:cNvPr id="5" name="TextBox 4"/>
          <p:cNvSpPr txBox="1"/>
          <p:nvPr/>
        </p:nvSpPr>
        <p:spPr>
          <a:xfrm>
            <a:off x="8513136" y="2132797"/>
            <a:ext cx="889952" cy="461665"/>
          </a:xfrm>
          <a:prstGeom prst="rect">
            <a:avLst/>
          </a:prstGeom>
          <a:solidFill>
            <a:srgbClr val="FFFFCC"/>
          </a:solidFill>
        </p:spPr>
        <p:txBody>
          <a:bodyPr wrap="square" rtlCol="0">
            <a:spAutoFit/>
          </a:bodyPr>
          <a:lstStyle/>
          <a:p>
            <a:r>
              <a:rPr lang="en-US" sz="1400" dirty="0" smtClean="0"/>
              <a:t>   </a:t>
            </a:r>
            <a:r>
              <a:rPr lang="en-US" sz="1050" dirty="0" smtClean="0"/>
              <a:t> </a:t>
            </a:r>
            <a:r>
              <a:rPr lang="en-US" sz="2400" dirty="0" smtClean="0"/>
              <a:t>6:1               </a:t>
            </a:r>
            <a:endParaRPr lang="en-US" sz="3600" dirty="0"/>
          </a:p>
        </p:txBody>
      </p:sp>
      <p:sp>
        <p:nvSpPr>
          <p:cNvPr id="6" name="TextBox 5"/>
          <p:cNvSpPr txBox="1"/>
          <p:nvPr/>
        </p:nvSpPr>
        <p:spPr>
          <a:xfrm>
            <a:off x="3289000" y="2867327"/>
            <a:ext cx="716222" cy="369332"/>
          </a:xfrm>
          <a:prstGeom prst="rect">
            <a:avLst/>
          </a:prstGeom>
          <a:noFill/>
        </p:spPr>
        <p:txBody>
          <a:bodyPr wrap="none" rtlCol="0">
            <a:spAutoFit/>
          </a:bodyPr>
          <a:lstStyle/>
          <a:p>
            <a:r>
              <a:rPr lang="en-US" dirty="0" smtClean="0"/>
              <a:t>WEST</a:t>
            </a:r>
            <a:endParaRPr lang="en-US" dirty="0"/>
          </a:p>
        </p:txBody>
      </p:sp>
      <p:sp>
        <p:nvSpPr>
          <p:cNvPr id="7" name="TextBox 6"/>
          <p:cNvSpPr txBox="1"/>
          <p:nvPr/>
        </p:nvSpPr>
        <p:spPr>
          <a:xfrm>
            <a:off x="8617923" y="2818316"/>
            <a:ext cx="643831" cy="369332"/>
          </a:xfrm>
          <a:prstGeom prst="rect">
            <a:avLst/>
          </a:prstGeom>
          <a:noFill/>
        </p:spPr>
        <p:txBody>
          <a:bodyPr wrap="none" rtlCol="0">
            <a:spAutoFit/>
          </a:bodyPr>
          <a:lstStyle/>
          <a:p>
            <a:r>
              <a:rPr lang="en-US" dirty="0" smtClean="0"/>
              <a:t>EAST</a:t>
            </a:r>
            <a:endParaRPr lang="en-US" dirty="0"/>
          </a:p>
        </p:txBody>
      </p:sp>
      <p:pic>
        <p:nvPicPr>
          <p:cNvPr id="8" name="Picture 4" descr="http://ts1.mm.bing.net/th?id=H.480238015315992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389" y="1928671"/>
            <a:ext cx="1171225" cy="876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ts3.mm.bing.net/th?id=H.4957797852775094&amp;pid=15.1&amp;H=160&amp;W=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10" y="2008875"/>
            <a:ext cx="523875" cy="10477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5665" y="2690030"/>
            <a:ext cx="614417" cy="369332"/>
          </a:xfrm>
          <a:prstGeom prst="rect">
            <a:avLst/>
          </a:prstGeom>
          <a:solidFill>
            <a:schemeClr val="bg1"/>
          </a:solidFill>
        </p:spPr>
        <p:txBody>
          <a:bodyPr wrap="square" rtlCol="0">
            <a:spAutoFit/>
          </a:bodyPr>
          <a:lstStyle/>
          <a:p>
            <a:r>
              <a:rPr lang="en-US" dirty="0" smtClean="0"/>
              <a:t>       </a:t>
            </a:r>
            <a:endParaRPr lang="en-US" dirty="0"/>
          </a:p>
        </p:txBody>
      </p:sp>
      <p:pic>
        <p:nvPicPr>
          <p:cNvPr id="11" name="Picture 6" descr="http://ts3.mm.bing.net/th?id=H.4957797852775094&amp;pid=15.1&amp;H=160&amp;W=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8854" y="2054318"/>
            <a:ext cx="5238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ts1.mm.bing.net/th?id=H.480238015315992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95" y="1800558"/>
            <a:ext cx="1239785" cy="9277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8284433" y="4430076"/>
            <a:ext cx="1347357" cy="400110"/>
          </a:xfrm>
          <a:prstGeom prst="rect">
            <a:avLst/>
          </a:prstGeom>
          <a:noFill/>
        </p:spPr>
        <p:txBody>
          <a:bodyPr wrap="none" rtlCol="0">
            <a:spAutoFit/>
          </a:bodyPr>
          <a:lstStyle/>
          <a:p>
            <a:r>
              <a:rPr lang="en-US" sz="2000" u="sng" dirty="0" smtClean="0"/>
              <a:t>more silver</a:t>
            </a:r>
            <a:endParaRPr lang="en-US" sz="2000" u="sng" dirty="0"/>
          </a:p>
        </p:txBody>
      </p:sp>
      <p:pic>
        <p:nvPicPr>
          <p:cNvPr id="39" name="Picture 4" descr="http://ts1.mm.bing.net/th?id=H.480238015315992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960" y="1632176"/>
            <a:ext cx="905051" cy="677250"/>
          </a:xfrm>
          <a:prstGeom prst="rect">
            <a:avLst/>
          </a:prstGeom>
          <a:noFill/>
          <a:extLst>
            <a:ext uri="{909E8E84-426E-40DD-AFC4-6F175D3DCCD1}">
              <a14:hiddenFill xmlns:a14="http://schemas.microsoft.com/office/drawing/2010/main">
                <a:solidFill>
                  <a:srgbClr val="FFFFFF"/>
                </a:solidFill>
              </a14:hiddenFill>
            </a:ext>
          </a:extLst>
        </p:spPr>
      </p:pic>
      <p:sp>
        <p:nvSpPr>
          <p:cNvPr id="14" name="Curved Up Arrow 13"/>
          <p:cNvSpPr/>
          <p:nvPr/>
        </p:nvSpPr>
        <p:spPr>
          <a:xfrm>
            <a:off x="1219270" y="3289730"/>
            <a:ext cx="4871563" cy="5578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5884506" y="2183530"/>
            <a:ext cx="1013165" cy="584775"/>
          </a:xfrm>
          <a:prstGeom prst="rect">
            <a:avLst/>
          </a:prstGeom>
          <a:solidFill>
            <a:srgbClr val="ED7D31"/>
          </a:solidFill>
        </p:spPr>
        <p:txBody>
          <a:bodyPr wrap="square" rtlCol="0">
            <a:spAutoFit/>
          </a:bodyPr>
          <a:lstStyle/>
          <a:p>
            <a:r>
              <a:rPr lang="en-US" sz="1200" dirty="0" smtClean="0"/>
              <a:t>    </a:t>
            </a:r>
            <a:r>
              <a:rPr lang="en-US" sz="3200" dirty="0" smtClean="0"/>
              <a:t>9:1               </a:t>
            </a:r>
            <a:endParaRPr lang="en-US" sz="3200" dirty="0"/>
          </a:p>
        </p:txBody>
      </p:sp>
      <p:sp>
        <p:nvSpPr>
          <p:cNvPr id="15" name="Curved Down Arrow 14"/>
          <p:cNvSpPr/>
          <p:nvPr/>
        </p:nvSpPr>
        <p:spPr>
          <a:xfrm rot="10800000">
            <a:off x="6559247" y="3232528"/>
            <a:ext cx="4104477" cy="6599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Left Arrow 15"/>
          <p:cNvSpPr/>
          <p:nvPr/>
        </p:nvSpPr>
        <p:spPr>
          <a:xfrm>
            <a:off x="4450989" y="2283673"/>
            <a:ext cx="1102026" cy="671490"/>
          </a:xfrm>
          <a:prstGeom prst="lef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73357" y="2423447"/>
            <a:ext cx="731290" cy="369332"/>
          </a:xfrm>
          <a:prstGeom prst="rect">
            <a:avLst/>
          </a:prstGeom>
          <a:solidFill>
            <a:srgbClr val="ED7D31"/>
          </a:solidFill>
        </p:spPr>
        <p:txBody>
          <a:bodyPr wrap="none" rtlCol="0">
            <a:spAutoFit/>
          </a:bodyPr>
          <a:lstStyle/>
          <a:p>
            <a:r>
              <a:rPr lang="en-US" b="1" dirty="0" smtClean="0"/>
              <a:t>GOLD</a:t>
            </a:r>
            <a:endParaRPr lang="en-US" b="1" dirty="0"/>
          </a:p>
        </p:txBody>
      </p:sp>
      <p:sp>
        <p:nvSpPr>
          <p:cNvPr id="18" name="Right Arrow 17"/>
          <p:cNvSpPr/>
          <p:nvPr/>
        </p:nvSpPr>
        <p:spPr>
          <a:xfrm>
            <a:off x="7296751" y="2309425"/>
            <a:ext cx="1089658" cy="62544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261920" y="2420392"/>
            <a:ext cx="812658" cy="369332"/>
          </a:xfrm>
          <a:prstGeom prst="rect">
            <a:avLst/>
          </a:prstGeom>
          <a:solidFill>
            <a:srgbClr val="ED7D31"/>
          </a:solidFill>
        </p:spPr>
        <p:txBody>
          <a:bodyPr wrap="none" rtlCol="0">
            <a:spAutoFit/>
          </a:bodyPr>
          <a:lstStyle/>
          <a:p>
            <a:r>
              <a:rPr lang="en-US" b="1" dirty="0" smtClean="0"/>
              <a:t>SILVER</a:t>
            </a:r>
            <a:endParaRPr lang="en-US" b="1" dirty="0"/>
          </a:p>
        </p:txBody>
      </p:sp>
      <p:sp>
        <p:nvSpPr>
          <p:cNvPr id="27" name="TextBox 26"/>
          <p:cNvSpPr txBox="1"/>
          <p:nvPr/>
        </p:nvSpPr>
        <p:spPr>
          <a:xfrm>
            <a:off x="3084926" y="4336921"/>
            <a:ext cx="1140249" cy="369332"/>
          </a:xfrm>
          <a:prstGeom prst="rect">
            <a:avLst/>
          </a:prstGeom>
          <a:noFill/>
        </p:spPr>
        <p:txBody>
          <a:bodyPr wrap="none" rtlCol="0">
            <a:spAutoFit/>
          </a:bodyPr>
          <a:lstStyle/>
          <a:p>
            <a:r>
              <a:rPr lang="en-US" u="sng" dirty="0" smtClean="0"/>
              <a:t>more gold</a:t>
            </a:r>
            <a:endParaRPr lang="en-US" u="sng" dirty="0"/>
          </a:p>
        </p:txBody>
      </p:sp>
      <p:pic>
        <p:nvPicPr>
          <p:cNvPr id="2050" name="Picture 2" descr="http://ts2.mm.bing.net/th?id=H.4899571018564269&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645" y="1604567"/>
            <a:ext cx="847027" cy="63383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553927" y="3812853"/>
            <a:ext cx="2076402" cy="369332"/>
          </a:xfrm>
          <a:prstGeom prst="rect">
            <a:avLst/>
          </a:prstGeom>
          <a:noFill/>
        </p:spPr>
        <p:txBody>
          <a:bodyPr wrap="none" rtlCol="0">
            <a:spAutoFit/>
          </a:bodyPr>
          <a:lstStyle/>
          <a:p>
            <a:r>
              <a:rPr lang="en-US" dirty="0" smtClean="0"/>
              <a:t>SILVER DRAINS EAST</a:t>
            </a:r>
            <a:endParaRPr lang="en-US" dirty="0"/>
          </a:p>
        </p:txBody>
      </p:sp>
      <p:sp>
        <p:nvSpPr>
          <p:cNvPr id="24" name="TextBox 23"/>
          <p:cNvSpPr txBox="1"/>
          <p:nvPr/>
        </p:nvSpPr>
        <p:spPr>
          <a:xfrm>
            <a:off x="8042386" y="4008007"/>
            <a:ext cx="1618585" cy="369332"/>
          </a:xfrm>
          <a:prstGeom prst="rect">
            <a:avLst/>
          </a:prstGeom>
          <a:noFill/>
        </p:spPr>
        <p:txBody>
          <a:bodyPr wrap="none" rtlCol="0">
            <a:spAutoFit/>
          </a:bodyPr>
          <a:lstStyle/>
          <a:p>
            <a:r>
              <a:rPr lang="en-US" dirty="0" smtClean="0"/>
              <a:t>GOLD TO WEST</a:t>
            </a:r>
            <a:endParaRPr lang="en-US" dirty="0"/>
          </a:p>
        </p:txBody>
      </p:sp>
      <p:sp>
        <p:nvSpPr>
          <p:cNvPr id="12" name="TextBox 11"/>
          <p:cNvSpPr txBox="1"/>
          <p:nvPr/>
        </p:nvSpPr>
        <p:spPr>
          <a:xfrm>
            <a:off x="9821350" y="2420392"/>
            <a:ext cx="678106" cy="923330"/>
          </a:xfrm>
          <a:prstGeom prst="rect">
            <a:avLst/>
          </a:prstGeom>
          <a:solidFill>
            <a:schemeClr val="bg1"/>
          </a:solidFill>
        </p:spPr>
        <p:txBody>
          <a:bodyPr wrap="square" rtlCol="0">
            <a:spAutoFit/>
          </a:bodyPr>
          <a:lstStyle/>
          <a:p>
            <a:r>
              <a:rPr lang="en-US" dirty="0" smtClean="0"/>
              <a:t>    </a:t>
            </a:r>
          </a:p>
          <a:p>
            <a:endParaRPr lang="en-US" dirty="0"/>
          </a:p>
          <a:p>
            <a:endParaRPr lang="en-US" dirty="0"/>
          </a:p>
        </p:txBody>
      </p:sp>
      <p:sp>
        <p:nvSpPr>
          <p:cNvPr id="33" name="TextBox 32"/>
          <p:cNvSpPr txBox="1"/>
          <p:nvPr/>
        </p:nvSpPr>
        <p:spPr>
          <a:xfrm>
            <a:off x="4984795" y="6380425"/>
            <a:ext cx="614417" cy="369332"/>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3236688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4434"/>
          </a:xfrm>
          <a:solidFill>
            <a:srgbClr val="FFFF99"/>
          </a:solidFill>
        </p:spPr>
        <p:txBody>
          <a:bodyPr>
            <a:normAutofit/>
          </a:bodyPr>
          <a:lstStyle/>
          <a:p>
            <a:pPr algn="ctr"/>
            <a:r>
              <a:rPr lang="en-US" sz="3600" dirty="0"/>
              <a:t>Difference in </a:t>
            </a:r>
            <a:r>
              <a:rPr lang="en-US" sz="3600" dirty="0" smtClean="0"/>
              <a:t>Gold/Silver Ratio </a:t>
            </a:r>
            <a:r>
              <a:rPr lang="en-US" sz="2400" dirty="0" smtClean="0"/>
              <a:t>(WEST &amp; EAST)</a:t>
            </a:r>
            <a:endParaRPr lang="en-US" sz="2400" dirty="0"/>
          </a:p>
        </p:txBody>
      </p:sp>
      <p:sp>
        <p:nvSpPr>
          <p:cNvPr id="3" name="Content Placeholder 2"/>
          <p:cNvSpPr>
            <a:spLocks noGrp="1"/>
          </p:cNvSpPr>
          <p:nvPr>
            <p:ph idx="1"/>
          </p:nvPr>
        </p:nvSpPr>
        <p:spPr>
          <a:xfrm>
            <a:off x="0" y="743918"/>
            <a:ext cx="12192000" cy="6114081"/>
          </a:xfrm>
          <a:solidFill>
            <a:srgbClr val="92D050"/>
          </a:solidFill>
        </p:spPr>
        <p:txBody>
          <a:bodyPr>
            <a:normAutofit fontScale="85000" lnSpcReduction="20000"/>
          </a:bodyPr>
          <a:lstStyle/>
          <a:p>
            <a:pPr marL="0" indent="0" algn="ctr">
              <a:buNone/>
            </a:pPr>
            <a:r>
              <a:rPr lang="en-US" dirty="0" smtClean="0"/>
              <a:t>WHO WERE THE OWNERS OF THE MECHANISM?</a:t>
            </a:r>
          </a:p>
          <a:p>
            <a:pPr marL="0" indent="0">
              <a:buNone/>
            </a:pPr>
            <a:endParaRPr lang="en-US" dirty="0" smtClean="0"/>
          </a:p>
          <a:p>
            <a:pPr marL="0" indent="0">
              <a:buNone/>
            </a:pPr>
            <a:r>
              <a:rPr lang="en-US" dirty="0" smtClean="0"/>
              <a:t>323 BC  </a:t>
            </a:r>
            <a:r>
              <a:rPr lang="en-US" u="sng" dirty="0" smtClean="0"/>
              <a:t>ALEXANDER THE GREAT</a:t>
            </a:r>
            <a:r>
              <a:rPr lang="en-US" dirty="0" smtClean="0"/>
              <a:t>      (Asia Minor, Egypt, India)</a:t>
            </a:r>
          </a:p>
          <a:p>
            <a:pPr marL="0" indent="0">
              <a:buNone/>
            </a:pPr>
            <a:endParaRPr lang="en-US" dirty="0"/>
          </a:p>
          <a:p>
            <a:pPr marL="0" indent="0">
              <a:buNone/>
            </a:pPr>
            <a:r>
              <a:rPr lang="en-US" dirty="0" smtClean="0"/>
              <a:t>305 BC  </a:t>
            </a:r>
            <a:r>
              <a:rPr lang="en-US" u="sng" dirty="0" smtClean="0"/>
              <a:t>PTOLEMAIC EGYPT</a:t>
            </a:r>
            <a:r>
              <a:rPr lang="en-US" dirty="0" smtClean="0"/>
              <a:t>               (Arabian caravan trade to India)</a:t>
            </a:r>
          </a:p>
          <a:p>
            <a:pPr marL="0" indent="0">
              <a:buNone/>
            </a:pPr>
            <a:r>
              <a:rPr lang="en-US" dirty="0" smtClean="0"/>
              <a:t>  69 BC  </a:t>
            </a:r>
            <a:r>
              <a:rPr lang="en-US" u="sng" dirty="0" smtClean="0"/>
              <a:t>JEWISH DIASPORA </a:t>
            </a:r>
            <a:r>
              <a:rPr lang="en-US" dirty="0" smtClean="0"/>
              <a:t>- OVERLAND BY PALMYRA</a:t>
            </a:r>
          </a:p>
          <a:p>
            <a:pPr marL="0" indent="0">
              <a:buNone/>
            </a:pPr>
            <a:r>
              <a:rPr lang="en-US" dirty="0"/>
              <a:t> </a:t>
            </a:r>
            <a:r>
              <a:rPr lang="en-US" dirty="0" smtClean="0"/>
              <a:t>                                                             (shares Egypt-India trade)</a:t>
            </a:r>
          </a:p>
          <a:p>
            <a:pPr marL="0" indent="0">
              <a:buNone/>
            </a:pPr>
            <a:endParaRPr lang="en-US" dirty="0" smtClean="0"/>
          </a:p>
          <a:p>
            <a:pPr marL="0" indent="0">
              <a:buNone/>
            </a:pPr>
            <a:r>
              <a:rPr lang="en-US" dirty="0"/>
              <a:t> </a:t>
            </a:r>
            <a:r>
              <a:rPr lang="en-US" dirty="0" smtClean="0"/>
              <a:t> 63  BC  </a:t>
            </a:r>
            <a:r>
              <a:rPr lang="en-US" u="sng" dirty="0" smtClean="0"/>
              <a:t>POMPEY</a:t>
            </a:r>
            <a:r>
              <a:rPr lang="en-US" dirty="0" smtClean="0"/>
              <a:t> CREATES ROMAN PROVINCE, Judaea</a:t>
            </a:r>
          </a:p>
          <a:p>
            <a:pPr marL="0" indent="0">
              <a:buNone/>
            </a:pPr>
            <a:r>
              <a:rPr lang="en-US" dirty="0"/>
              <a:t> </a:t>
            </a:r>
            <a:r>
              <a:rPr lang="en-US" dirty="0" smtClean="0"/>
              <a:t> 48  BC  </a:t>
            </a:r>
            <a:r>
              <a:rPr lang="en-US" u="sng" dirty="0" smtClean="0"/>
              <a:t>ROME</a:t>
            </a:r>
            <a:r>
              <a:rPr lang="en-US" dirty="0" smtClean="0"/>
              <a:t> TAKES EGYPT            (EGYPT-INDIA trade)</a:t>
            </a:r>
          </a:p>
          <a:p>
            <a:pPr marL="514350" indent="-514350">
              <a:buAutoNum type="arabicPlain" startAt="48"/>
            </a:pPr>
            <a:endParaRPr lang="en-US" dirty="0" smtClean="0"/>
          </a:p>
          <a:p>
            <a:pPr marL="0" indent="0">
              <a:buNone/>
            </a:pPr>
            <a:r>
              <a:rPr lang="en-US" dirty="0"/>
              <a:t> </a:t>
            </a:r>
            <a:r>
              <a:rPr lang="en-US" dirty="0" smtClean="0"/>
              <a:t> 70  AD  1</a:t>
            </a:r>
            <a:r>
              <a:rPr lang="en-US" baseline="30000" dirty="0" smtClean="0"/>
              <a:t>st</a:t>
            </a:r>
            <a:r>
              <a:rPr lang="en-US" dirty="0" smtClean="0"/>
              <a:t> Jewish revolt</a:t>
            </a:r>
          </a:p>
          <a:p>
            <a:pPr marL="514350" indent="-514350">
              <a:buAutoNum type="arabicPlain" startAt="115"/>
            </a:pPr>
            <a:r>
              <a:rPr lang="en-US" dirty="0" smtClean="0"/>
              <a:t>  AD  2</a:t>
            </a:r>
            <a:r>
              <a:rPr lang="en-US" baseline="30000" dirty="0" smtClean="0"/>
              <a:t>nd</a:t>
            </a:r>
            <a:r>
              <a:rPr lang="en-US" dirty="0" smtClean="0"/>
              <a:t> Jewish revolt</a:t>
            </a:r>
          </a:p>
          <a:p>
            <a:pPr marL="514350" indent="-514350">
              <a:buAutoNum type="arabicPlain" startAt="115"/>
            </a:pPr>
            <a:endParaRPr lang="en-US" dirty="0" smtClean="0"/>
          </a:p>
          <a:p>
            <a:pPr marL="0" indent="0">
              <a:buNone/>
            </a:pPr>
            <a:r>
              <a:rPr lang="en-US" dirty="0" smtClean="0"/>
              <a:t>306  AD  </a:t>
            </a:r>
            <a:r>
              <a:rPr lang="en-US" u="sng" dirty="0" smtClean="0"/>
              <a:t>BASILEUS</a:t>
            </a:r>
            <a:r>
              <a:rPr lang="en-US" dirty="0" smtClean="0"/>
              <a:t> IN CONSTANTINOPLE</a:t>
            </a:r>
          </a:p>
          <a:p>
            <a:pPr marL="0" indent="0">
              <a:buNone/>
            </a:pPr>
            <a:r>
              <a:rPr lang="en-US" dirty="0" smtClean="0"/>
              <a:t>695  AD  </a:t>
            </a:r>
            <a:r>
              <a:rPr lang="en-US" u="sng" dirty="0" smtClean="0"/>
              <a:t>MOSLEM</a:t>
            </a:r>
            <a:r>
              <a:rPr lang="en-US" dirty="0" smtClean="0"/>
              <a:t> TAKES OVER        </a:t>
            </a:r>
            <a:r>
              <a:rPr lang="en-US" dirty="0"/>
              <a:t>(EGYPT-INDIA trade)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27936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4434"/>
          </a:xfrm>
          <a:solidFill>
            <a:srgbClr val="FFFF99"/>
          </a:solidFill>
        </p:spPr>
        <p:txBody>
          <a:bodyPr>
            <a:normAutofit/>
          </a:bodyPr>
          <a:lstStyle/>
          <a:p>
            <a:pPr algn="ctr"/>
            <a:r>
              <a:rPr lang="en-US" sz="3600" dirty="0"/>
              <a:t>Difference in </a:t>
            </a:r>
            <a:r>
              <a:rPr lang="en-US" sz="3600" dirty="0" smtClean="0"/>
              <a:t>Gold/Silver Ratio </a:t>
            </a:r>
            <a:r>
              <a:rPr lang="en-US" sz="2400" dirty="0" smtClean="0"/>
              <a:t>(WEST &amp; EAST)</a:t>
            </a:r>
            <a:endParaRPr lang="en-US" sz="2400" dirty="0"/>
          </a:p>
        </p:txBody>
      </p:sp>
      <p:sp>
        <p:nvSpPr>
          <p:cNvPr id="3" name="Content Placeholder 2"/>
          <p:cNvSpPr>
            <a:spLocks noGrp="1"/>
          </p:cNvSpPr>
          <p:nvPr>
            <p:ph idx="1"/>
          </p:nvPr>
        </p:nvSpPr>
        <p:spPr>
          <a:xfrm>
            <a:off x="0" y="743918"/>
            <a:ext cx="12192000" cy="6114081"/>
          </a:xfrm>
          <a:solidFill>
            <a:srgbClr val="92D050"/>
          </a:solidFill>
        </p:spPr>
        <p:txBody>
          <a:bodyPr>
            <a:normAutofit/>
          </a:bodyPr>
          <a:lstStyle/>
          <a:p>
            <a:pPr marL="0" indent="0" algn="ctr">
              <a:buNone/>
            </a:pPr>
            <a:r>
              <a:rPr lang="en-US" dirty="0" smtClean="0"/>
              <a:t>WHO MAINTAINED THE RATIO?</a:t>
            </a:r>
          </a:p>
          <a:p>
            <a:pPr marL="0" indent="0">
              <a:buNone/>
            </a:pPr>
            <a:endParaRPr lang="en-US" dirty="0"/>
          </a:p>
          <a:p>
            <a:pPr marL="0" indent="0">
              <a:buNone/>
            </a:pPr>
            <a:endParaRPr lang="en-US" dirty="0"/>
          </a:p>
          <a:p>
            <a:pPr marL="0" indent="0">
              <a:buNone/>
            </a:pPr>
            <a:endParaRPr lang="en-US" dirty="0"/>
          </a:p>
        </p:txBody>
      </p:sp>
      <p:sp>
        <p:nvSpPr>
          <p:cNvPr id="4" name="TextBox 3"/>
          <p:cNvSpPr txBox="1"/>
          <p:nvPr/>
        </p:nvSpPr>
        <p:spPr>
          <a:xfrm>
            <a:off x="3704096" y="2045776"/>
            <a:ext cx="5096652" cy="646331"/>
          </a:xfrm>
          <a:prstGeom prst="rect">
            <a:avLst/>
          </a:prstGeom>
          <a:noFill/>
        </p:spPr>
        <p:txBody>
          <a:bodyPr wrap="none" rtlCol="0">
            <a:spAutoFit/>
          </a:bodyPr>
          <a:lstStyle/>
          <a:p>
            <a:r>
              <a:rPr lang="en-US" sz="3600" dirty="0" smtClean="0"/>
              <a:t>DEL MAR:     PRIESTHOOD</a:t>
            </a:r>
            <a:endParaRPr lang="en-US" sz="3600" dirty="0"/>
          </a:p>
        </p:txBody>
      </p:sp>
      <p:sp>
        <p:nvSpPr>
          <p:cNvPr id="5" name="TextBox 4"/>
          <p:cNvSpPr txBox="1"/>
          <p:nvPr/>
        </p:nvSpPr>
        <p:spPr>
          <a:xfrm>
            <a:off x="1410346" y="3223647"/>
            <a:ext cx="1877822" cy="2585323"/>
          </a:xfrm>
          <a:prstGeom prst="rect">
            <a:avLst/>
          </a:prstGeom>
          <a:noFill/>
        </p:spPr>
        <p:txBody>
          <a:bodyPr wrap="none" rtlCol="0">
            <a:spAutoFit/>
          </a:bodyPr>
          <a:lstStyle/>
          <a:p>
            <a:r>
              <a:rPr lang="en-US" dirty="0" smtClean="0"/>
              <a:t>IN EAST</a:t>
            </a:r>
          </a:p>
          <a:p>
            <a:r>
              <a:rPr lang="en-US" dirty="0"/>
              <a:t> </a:t>
            </a:r>
            <a:r>
              <a:rPr lang="en-US" dirty="0" smtClean="0"/>
              <a:t>    BRAHMA</a:t>
            </a:r>
          </a:p>
          <a:p>
            <a:r>
              <a:rPr lang="en-US" dirty="0"/>
              <a:t> </a:t>
            </a:r>
            <a:r>
              <a:rPr lang="en-US" dirty="0" smtClean="0"/>
              <a:t>    BUDDHA</a:t>
            </a:r>
          </a:p>
          <a:p>
            <a:r>
              <a:rPr lang="en-US" dirty="0" smtClean="0"/>
              <a:t>     CYRUS</a:t>
            </a:r>
          </a:p>
          <a:p>
            <a:r>
              <a:rPr lang="en-US" dirty="0"/>
              <a:t> </a:t>
            </a:r>
            <a:r>
              <a:rPr lang="en-US" dirty="0" smtClean="0"/>
              <a:t>    DARIUS</a:t>
            </a:r>
          </a:p>
          <a:p>
            <a:r>
              <a:rPr lang="en-US" dirty="0"/>
              <a:t> </a:t>
            </a:r>
            <a:r>
              <a:rPr lang="en-US" dirty="0" smtClean="0"/>
              <a:t>    TIGLATH</a:t>
            </a:r>
          </a:p>
          <a:p>
            <a:r>
              <a:rPr lang="en-US" dirty="0"/>
              <a:t> </a:t>
            </a:r>
            <a:r>
              <a:rPr lang="en-US" dirty="0" smtClean="0"/>
              <a:t>    NEBU MAZARU</a:t>
            </a:r>
          </a:p>
          <a:p>
            <a:r>
              <a:rPr lang="en-US" dirty="0"/>
              <a:t> </a:t>
            </a:r>
            <a:r>
              <a:rPr lang="en-US" dirty="0" smtClean="0"/>
              <a:t>     OSIRIS</a:t>
            </a:r>
          </a:p>
          <a:p>
            <a:r>
              <a:rPr lang="en-US" dirty="0"/>
              <a:t> </a:t>
            </a:r>
            <a:r>
              <a:rPr lang="en-US" dirty="0" smtClean="0"/>
              <a:t>     </a:t>
            </a:r>
            <a:endParaRPr lang="en-US" dirty="0"/>
          </a:p>
        </p:txBody>
      </p:sp>
    </p:spTree>
    <p:extLst>
      <p:ext uri="{BB962C8B-B14F-4D97-AF65-F5344CB8AC3E}">
        <p14:creationId xmlns:p14="http://schemas.microsoft.com/office/powerpoint/2010/main" val="3235261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4434"/>
          </a:xfrm>
          <a:solidFill>
            <a:srgbClr val="FFFF99"/>
          </a:solidFill>
        </p:spPr>
        <p:txBody>
          <a:bodyPr>
            <a:normAutofit/>
          </a:bodyPr>
          <a:lstStyle/>
          <a:p>
            <a:pPr algn="ctr"/>
            <a:r>
              <a:rPr lang="en-US" sz="3600" dirty="0"/>
              <a:t>Difference in </a:t>
            </a:r>
            <a:r>
              <a:rPr lang="en-US" sz="3600" dirty="0" smtClean="0"/>
              <a:t>Gold/Silver Ratio </a:t>
            </a:r>
            <a:r>
              <a:rPr lang="en-US" sz="2400" dirty="0" smtClean="0"/>
              <a:t>(WEST &amp; EAST)</a:t>
            </a:r>
            <a:endParaRPr lang="en-US" sz="2400" dirty="0"/>
          </a:p>
        </p:txBody>
      </p:sp>
      <p:sp>
        <p:nvSpPr>
          <p:cNvPr id="3" name="Content Placeholder 2"/>
          <p:cNvSpPr>
            <a:spLocks noGrp="1"/>
          </p:cNvSpPr>
          <p:nvPr>
            <p:ph idx="1"/>
          </p:nvPr>
        </p:nvSpPr>
        <p:spPr>
          <a:xfrm>
            <a:off x="0" y="743918"/>
            <a:ext cx="12192000" cy="6114081"/>
          </a:xfrm>
          <a:solidFill>
            <a:srgbClr val="92D050"/>
          </a:solidFill>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4" name="TextBox 3"/>
          <p:cNvSpPr txBox="1"/>
          <p:nvPr/>
        </p:nvSpPr>
        <p:spPr>
          <a:xfrm>
            <a:off x="2188840" y="2123267"/>
            <a:ext cx="7814319" cy="3416320"/>
          </a:xfrm>
          <a:prstGeom prst="rect">
            <a:avLst/>
          </a:prstGeom>
          <a:noFill/>
        </p:spPr>
        <p:txBody>
          <a:bodyPr wrap="none" rtlCol="0">
            <a:spAutoFit/>
          </a:bodyPr>
          <a:lstStyle/>
          <a:p>
            <a:r>
              <a:rPr lang="en-US" sz="3600" dirty="0" smtClean="0"/>
              <a:t>HEART OF THE POWER OF BASILEUS:</a:t>
            </a:r>
          </a:p>
          <a:p>
            <a:endParaRPr lang="en-US" sz="3600" dirty="0" smtClean="0"/>
          </a:p>
          <a:p>
            <a:endParaRPr lang="en-US" sz="3600" dirty="0"/>
          </a:p>
          <a:p>
            <a:r>
              <a:rPr lang="en-US" sz="3600" u="sng" dirty="0" smtClean="0"/>
              <a:t>Exchanges gold for locally minted silver.</a:t>
            </a:r>
          </a:p>
          <a:p>
            <a:endParaRPr lang="en-US" sz="3600" u="sng" dirty="0"/>
          </a:p>
          <a:p>
            <a:r>
              <a:rPr lang="en-US" sz="3600" u="sng" dirty="0" smtClean="0"/>
              <a:t>Sends silver to India for 100% more gold.</a:t>
            </a:r>
            <a:endParaRPr lang="en-US" sz="3200" u="sng" dirty="0"/>
          </a:p>
        </p:txBody>
      </p:sp>
    </p:spTree>
    <p:extLst>
      <p:ext uri="{BB962C8B-B14F-4D97-AF65-F5344CB8AC3E}">
        <p14:creationId xmlns:p14="http://schemas.microsoft.com/office/powerpoint/2010/main" val="2619438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953" y="2061274"/>
            <a:ext cx="11050291" cy="1754326"/>
          </a:xfrm>
          <a:prstGeom prst="rect">
            <a:avLst/>
          </a:prstGeom>
          <a:noFill/>
        </p:spPr>
        <p:txBody>
          <a:bodyPr wrap="square" rtlCol="0">
            <a:spAutoFit/>
          </a:bodyPr>
          <a:lstStyle/>
          <a:p>
            <a:pPr algn="ctr"/>
            <a:r>
              <a:rPr lang="en-US" sz="3600" dirty="0" smtClean="0"/>
              <a:t>2.</a:t>
            </a:r>
          </a:p>
          <a:p>
            <a:pPr algn="ctr"/>
            <a:endParaRPr lang="en-US" sz="3600" dirty="0" smtClean="0"/>
          </a:p>
          <a:p>
            <a:pPr algn="ctr"/>
            <a:r>
              <a:rPr lang="en-US" sz="3600" dirty="0"/>
              <a:t>OVERVIEW OF THE EMPIRE’S </a:t>
            </a:r>
            <a:r>
              <a:rPr lang="en-US" sz="3600" dirty="0" smtClean="0"/>
              <a:t>HISTORY AND </a:t>
            </a:r>
            <a:r>
              <a:rPr lang="en-US" sz="3600" dirty="0"/>
              <a:t>MONEY</a:t>
            </a:r>
          </a:p>
        </p:txBody>
      </p:sp>
    </p:spTree>
    <p:extLst>
      <p:ext uri="{BB962C8B-B14F-4D97-AF65-F5344CB8AC3E}">
        <p14:creationId xmlns:p14="http://schemas.microsoft.com/office/powerpoint/2010/main" val="1684421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p:spPr>
        <p:txBody>
          <a:bodyPr>
            <a:normAutofit/>
          </a:bodyPr>
          <a:lstStyle/>
          <a:p>
            <a:pPr algn="ctr"/>
            <a:r>
              <a:rPr lang="en-US" sz="3200" dirty="0" smtClean="0"/>
              <a:t>ALEXANDER DEL MAR</a:t>
            </a:r>
            <a:br>
              <a:rPr lang="en-US" sz="3200" dirty="0" smtClean="0"/>
            </a:br>
            <a:r>
              <a:rPr lang="en-US" sz="2400" dirty="0" smtClean="0"/>
              <a:t>HISTORY OF MONEY IN ANCIENT COUNTRIES, p. 314</a:t>
            </a:r>
            <a:endParaRPr lang="en-US" sz="3200" dirty="0"/>
          </a:p>
        </p:txBody>
      </p:sp>
      <p:sp>
        <p:nvSpPr>
          <p:cNvPr id="3" name="Content Placeholder 2"/>
          <p:cNvSpPr>
            <a:spLocks noGrp="1"/>
          </p:cNvSpPr>
          <p:nvPr>
            <p:ph idx="1"/>
          </p:nvPr>
        </p:nvSpPr>
        <p:spPr>
          <a:xfrm>
            <a:off x="838200" y="1825626"/>
            <a:ext cx="10515600" cy="3102836"/>
          </a:xfrm>
          <a:solidFill>
            <a:srgbClr val="CCFFCC"/>
          </a:solidFill>
        </p:spPr>
        <p:txBody>
          <a:bodyPr>
            <a:normAutofit/>
          </a:bodyPr>
          <a:lstStyle/>
          <a:p>
            <a:pPr marL="0" indent="0">
              <a:buNone/>
            </a:pPr>
            <a:endParaRPr lang="en-US" dirty="0" smtClean="0"/>
          </a:p>
          <a:p>
            <a:pPr marL="0" indent="0">
              <a:buNone/>
            </a:pPr>
            <a:endParaRPr lang="en-US" dirty="0"/>
          </a:p>
          <a:p>
            <a:pPr marL="0" indent="0">
              <a:spcBef>
                <a:spcPts val="0"/>
              </a:spcBef>
              <a:buNone/>
            </a:pPr>
            <a:r>
              <a:rPr lang="en-US" dirty="0" smtClean="0"/>
              <a:t>…the science of numismatics … has to deal with the law (</a:t>
            </a:r>
            <a:r>
              <a:rPr lang="en-US" dirty="0" err="1" smtClean="0"/>
              <a:t>nomos</a:t>
            </a:r>
            <a:r>
              <a:rPr lang="en-US" dirty="0" smtClean="0"/>
              <a:t>);</a:t>
            </a:r>
          </a:p>
          <a:p>
            <a:pPr marL="0" indent="0">
              <a:spcBef>
                <a:spcPts val="0"/>
              </a:spcBef>
              <a:buNone/>
            </a:pPr>
            <a:r>
              <a:rPr lang="en-US" dirty="0" smtClean="0"/>
              <a:t>it relates … to monuments of legal institutions, whose establishment, growth, and decay, have never failed to keep even pace with the other phases and marks of national civilizations; it thus holds the key to the study of these civilizations…</a:t>
            </a:r>
            <a:endParaRPr lang="en-US" dirty="0"/>
          </a:p>
        </p:txBody>
      </p:sp>
      <p:pic>
        <p:nvPicPr>
          <p:cNvPr id="1026" name="Picture 2" descr="http://ts2.mm.bing.net/th?id=H.4928411744603149&amp;pid=15.1&amp;H=147&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04" y="5189380"/>
            <a:ext cx="1676598" cy="1536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4.mm.bing.net/th?id=H.4695852171854083&amp;pid=15.1&amp;H=15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798" y="5189380"/>
            <a:ext cx="1634683" cy="15368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1.mm.bing.net/th?id=H.5004827778154508&amp;pid=15.1&amp;H=8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978" y="5158383"/>
            <a:ext cx="3135760" cy="15678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2.mm.bing.net/th?id=H.4983305695592473&amp;pid=15.1&amp;H=155&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100" y="5158383"/>
            <a:ext cx="1502743" cy="145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737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374" y="0"/>
            <a:ext cx="4099625" cy="440787"/>
          </a:xfrm>
        </p:spPr>
        <p:txBody>
          <a:bodyPr>
            <a:normAutofit fontScale="90000"/>
          </a:bodyPr>
          <a:lstStyle/>
          <a:p>
            <a:r>
              <a:rPr lang="en-US" sz="3200" b="1" dirty="0" smtClean="0"/>
              <a:t>GOVERNMENT OF EMPIRE</a:t>
            </a:r>
            <a:endParaRPr lang="en-US" sz="3200" b="1" dirty="0"/>
          </a:p>
        </p:txBody>
      </p:sp>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endParaRPr lang="en-US" b="1" dirty="0"/>
          </a:p>
          <a:p>
            <a:pPr marL="457200" lvl="1" indent="0" algn="ctr">
              <a:buNone/>
            </a:pPr>
            <a:r>
              <a:rPr lang="en-US" b="1" dirty="0" smtClean="0"/>
              <a:t>PRINCIPATE (sole ruler)</a:t>
            </a:r>
          </a:p>
          <a:p>
            <a:pPr marL="457200" lvl="1" indent="0" algn="ctr">
              <a:buNone/>
            </a:pPr>
            <a:endParaRPr lang="en-US" b="1" dirty="0"/>
          </a:p>
          <a:p>
            <a:pPr marL="457200" lvl="1" indent="0">
              <a:buNone/>
            </a:pPr>
            <a:r>
              <a:rPr lang="en-US" b="1" dirty="0" smtClean="0"/>
              <a:t>--------------|----|-----|-------------------|---|-----------------------------------|----|------|---|-----------|</a:t>
            </a:r>
          </a:p>
          <a:p>
            <a:pPr marL="457200" lvl="1" indent="0">
              <a:buNone/>
            </a:pPr>
            <a:r>
              <a:rPr lang="en-US" sz="1800" b="1" dirty="0" smtClean="0"/>
              <a:t>46                    27       0       14 	                     54     68 		                        115     117      132   135             235	</a:t>
            </a: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2400" b="1" dirty="0">
              <a:solidFill>
                <a:srgbClr val="0070C0"/>
              </a:solidFill>
            </a:endParaRPr>
          </a:p>
        </p:txBody>
      </p:sp>
      <p:pic>
        <p:nvPicPr>
          <p:cNvPr id="4098" name="Picture 2" descr="https://upload.wikimedia.org/wikipedia/commons/thumb/0/0b/Augustus_Bevilacqua_Glyptothek_Munich_317.jpg/170px-Augustus_Bevilacqua_Glyptothek_Munich_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248" y="3523248"/>
            <a:ext cx="1293866" cy="18723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5717" y="2782667"/>
            <a:ext cx="1897122" cy="646331"/>
          </a:xfrm>
          <a:prstGeom prst="rect">
            <a:avLst/>
          </a:prstGeom>
          <a:noFill/>
        </p:spPr>
        <p:txBody>
          <a:bodyPr wrap="none" rtlCol="0">
            <a:spAutoFit/>
          </a:bodyPr>
          <a:lstStyle/>
          <a:p>
            <a:r>
              <a:rPr lang="en-US" b="1" dirty="0">
                <a:solidFill>
                  <a:srgbClr val="0070C0"/>
                </a:solidFill>
              </a:rPr>
              <a:t>27 BC - </a:t>
            </a:r>
            <a:r>
              <a:rPr lang="en-US" b="1" dirty="0" smtClean="0">
                <a:solidFill>
                  <a:srgbClr val="0070C0"/>
                </a:solidFill>
              </a:rPr>
              <a:t> 14 AD</a:t>
            </a:r>
          </a:p>
          <a:p>
            <a:r>
              <a:rPr lang="en-US" b="1" dirty="0" smtClean="0">
                <a:solidFill>
                  <a:srgbClr val="0070C0"/>
                </a:solidFill>
              </a:rPr>
              <a:t>Reign </a:t>
            </a:r>
            <a:r>
              <a:rPr lang="en-US" b="1" dirty="0">
                <a:solidFill>
                  <a:srgbClr val="0070C0"/>
                </a:solidFill>
              </a:rPr>
              <a:t>of </a:t>
            </a:r>
            <a:r>
              <a:rPr lang="en-US" b="1" dirty="0" smtClean="0">
                <a:solidFill>
                  <a:srgbClr val="0070C0"/>
                </a:solidFill>
              </a:rPr>
              <a:t>Augustus</a:t>
            </a:r>
            <a:endParaRPr lang="en-US" dirty="0"/>
          </a:p>
        </p:txBody>
      </p:sp>
      <p:sp>
        <p:nvSpPr>
          <p:cNvPr id="6" name="TextBox 5"/>
          <p:cNvSpPr txBox="1"/>
          <p:nvPr/>
        </p:nvSpPr>
        <p:spPr>
          <a:xfrm>
            <a:off x="2076130" y="5394520"/>
            <a:ext cx="3608167" cy="1477328"/>
          </a:xfrm>
          <a:prstGeom prst="rect">
            <a:avLst/>
          </a:prstGeom>
          <a:noFill/>
        </p:spPr>
        <p:txBody>
          <a:bodyPr wrap="none" rtlCol="0">
            <a:spAutoFit/>
          </a:bodyPr>
          <a:lstStyle/>
          <a:p>
            <a:pPr marL="285750" indent="-285750">
              <a:spcBef>
                <a:spcPts val="0"/>
              </a:spcBef>
              <a:buFont typeface="Arial" panose="020B0604020202020204" pitchFamily="34" charset="0"/>
              <a:buChar char="•"/>
            </a:pPr>
            <a:r>
              <a:rPr lang="en-US" dirty="0" smtClean="0"/>
              <a:t>Founder of Roman Empire</a:t>
            </a:r>
          </a:p>
          <a:p>
            <a:pPr marL="285750" indent="-285750">
              <a:spcBef>
                <a:spcPts val="0"/>
              </a:spcBef>
              <a:buFont typeface="Arial" panose="020B0604020202020204" pitchFamily="34" charset="0"/>
              <a:buChar char="•"/>
            </a:pPr>
            <a:r>
              <a:rPr lang="en-US" dirty="0" smtClean="0"/>
              <a:t>first </a:t>
            </a:r>
            <a:r>
              <a:rPr lang="en-US" dirty="0"/>
              <a:t>emperor, careful to </a:t>
            </a:r>
            <a:r>
              <a:rPr lang="en-US" dirty="0" smtClean="0"/>
              <a:t>maintain</a:t>
            </a:r>
          </a:p>
          <a:p>
            <a:pPr>
              <a:spcBef>
                <a:spcPts val="0"/>
              </a:spcBef>
            </a:pPr>
            <a:r>
              <a:rPr lang="en-US" dirty="0"/>
              <a:t> </a:t>
            </a:r>
            <a:r>
              <a:rPr lang="en-US" dirty="0" smtClean="0"/>
              <a:t>     </a:t>
            </a:r>
            <a:r>
              <a:rPr lang="en-US" dirty="0"/>
              <a:t>the facade of republican </a:t>
            </a:r>
            <a:r>
              <a:rPr lang="en-US" dirty="0" smtClean="0"/>
              <a:t>rule</a:t>
            </a:r>
            <a:endParaRPr lang="en-US" dirty="0"/>
          </a:p>
          <a:p>
            <a:pPr marL="285750" indent="-285750">
              <a:spcBef>
                <a:spcPts val="0"/>
              </a:spcBef>
              <a:buFont typeface="Arial" panose="020B0604020202020204" pitchFamily="34" charset="0"/>
              <a:buChar char="•"/>
            </a:pPr>
            <a:r>
              <a:rPr lang="en-US" dirty="0"/>
              <a:t>concentrated pre-existing </a:t>
            </a:r>
            <a:r>
              <a:rPr lang="en-US" dirty="0" smtClean="0"/>
              <a:t>powers</a:t>
            </a:r>
          </a:p>
          <a:p>
            <a:pPr>
              <a:spcBef>
                <a:spcPts val="0"/>
              </a:spcBef>
            </a:pPr>
            <a:r>
              <a:rPr lang="en-US" dirty="0"/>
              <a:t> </a:t>
            </a:r>
            <a:r>
              <a:rPr lang="en-US" dirty="0" smtClean="0"/>
              <a:t>    of </a:t>
            </a:r>
            <a:r>
              <a:rPr lang="en-US" dirty="0"/>
              <a:t>Roman </a:t>
            </a:r>
            <a:r>
              <a:rPr lang="en-US" dirty="0" smtClean="0"/>
              <a:t>magistrates</a:t>
            </a:r>
            <a:endParaRPr lang="en-US" dirty="0"/>
          </a:p>
        </p:txBody>
      </p:sp>
      <p:sp>
        <p:nvSpPr>
          <p:cNvPr id="7" name="TextBox 6"/>
          <p:cNvSpPr txBox="1"/>
          <p:nvPr/>
        </p:nvSpPr>
        <p:spPr>
          <a:xfrm>
            <a:off x="195948" y="4614718"/>
            <a:ext cx="1205779" cy="2031325"/>
          </a:xfrm>
          <a:prstGeom prst="rect">
            <a:avLst/>
          </a:prstGeom>
          <a:noFill/>
        </p:spPr>
        <p:txBody>
          <a:bodyPr wrap="none" rtlCol="0">
            <a:spAutoFit/>
          </a:bodyPr>
          <a:lstStyle/>
          <a:p>
            <a:r>
              <a:rPr lang="en-US" b="1" dirty="0" smtClean="0">
                <a:solidFill>
                  <a:srgbClr val="0070C0"/>
                </a:solidFill>
              </a:rPr>
              <a:t>JULIUS</a:t>
            </a:r>
          </a:p>
          <a:p>
            <a:r>
              <a:rPr lang="en-US" b="1" dirty="0" smtClean="0">
                <a:solidFill>
                  <a:srgbClr val="0070C0"/>
                </a:solidFill>
              </a:rPr>
              <a:t>CAESAR,</a:t>
            </a:r>
          </a:p>
          <a:p>
            <a:r>
              <a:rPr lang="en-US" b="1" dirty="0" smtClean="0">
                <a:solidFill>
                  <a:srgbClr val="0070C0"/>
                </a:solidFill>
              </a:rPr>
              <a:t>DICTATOR,</a:t>
            </a:r>
          </a:p>
          <a:p>
            <a:r>
              <a:rPr lang="en-US" b="1" dirty="0" smtClean="0">
                <a:solidFill>
                  <a:srgbClr val="0070C0"/>
                </a:solidFill>
              </a:rPr>
              <a:t>AT END OF</a:t>
            </a:r>
          </a:p>
          <a:p>
            <a:r>
              <a:rPr lang="en-US" b="1" dirty="0" smtClean="0">
                <a:solidFill>
                  <a:srgbClr val="0070C0"/>
                </a:solidFill>
              </a:rPr>
              <a:t>REPUBLIC,</a:t>
            </a:r>
          </a:p>
          <a:p>
            <a:r>
              <a:rPr lang="en-US" b="1" u="sng" dirty="0" smtClean="0">
                <a:solidFill>
                  <a:srgbClr val="FF0000"/>
                </a:solidFill>
              </a:rPr>
              <a:t>PONTIFEX-</a:t>
            </a:r>
          </a:p>
          <a:p>
            <a:r>
              <a:rPr lang="en-US" b="1" u="sng" dirty="0" smtClean="0">
                <a:solidFill>
                  <a:srgbClr val="FF0000"/>
                </a:solidFill>
              </a:rPr>
              <a:t>MAXIMUS</a:t>
            </a:r>
            <a:endParaRPr lang="en-US" b="1" u="sng" dirty="0">
              <a:solidFill>
                <a:srgbClr val="FF0000"/>
              </a:solidFill>
            </a:endParaRPr>
          </a:p>
        </p:txBody>
      </p:sp>
      <p:sp>
        <p:nvSpPr>
          <p:cNvPr id="10" name="TextBox 9"/>
          <p:cNvSpPr txBox="1"/>
          <p:nvPr/>
        </p:nvSpPr>
        <p:spPr>
          <a:xfrm>
            <a:off x="5023218" y="2782667"/>
            <a:ext cx="1751589" cy="646331"/>
          </a:xfrm>
          <a:prstGeom prst="rect">
            <a:avLst/>
          </a:prstGeom>
          <a:noFill/>
        </p:spPr>
        <p:txBody>
          <a:bodyPr wrap="square" rtlCol="0">
            <a:spAutoFit/>
          </a:bodyPr>
          <a:lstStyle/>
          <a:p>
            <a:r>
              <a:rPr lang="en-US" b="1" dirty="0" smtClean="0">
                <a:solidFill>
                  <a:srgbClr val="0070C0"/>
                </a:solidFill>
              </a:rPr>
              <a:t>54 – 68 AD</a:t>
            </a:r>
          </a:p>
          <a:p>
            <a:r>
              <a:rPr lang="en-US" b="1" dirty="0" smtClean="0">
                <a:solidFill>
                  <a:srgbClr val="0070C0"/>
                </a:solidFill>
              </a:rPr>
              <a:t>Reign of Nero</a:t>
            </a:r>
            <a:endParaRPr lang="en-US" dirty="0"/>
          </a:p>
        </p:txBody>
      </p:sp>
      <p:pic>
        <p:nvPicPr>
          <p:cNvPr id="2050" name="Picture 2" descr="https://upload.wikimedia.org/wikipedia/commons/thumb/f/fb/Nero_Palatino_Inv618.jpg/200px-Nero_Palatino_Inv6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144" y="3493999"/>
            <a:ext cx="1418299" cy="19005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69151" y="5480444"/>
            <a:ext cx="2600584"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Negotiated peace with</a:t>
            </a:r>
          </a:p>
          <a:p>
            <a:r>
              <a:rPr lang="en-US" dirty="0"/>
              <a:t> </a:t>
            </a:r>
            <a:r>
              <a:rPr lang="en-US" dirty="0" smtClean="0"/>
              <a:t>     Parthian Empire</a:t>
            </a:r>
          </a:p>
          <a:p>
            <a:pPr marL="285750" indent="-285750">
              <a:buFont typeface="Arial" panose="020B0604020202020204" pitchFamily="34" charset="0"/>
              <a:buChar char="•"/>
            </a:pPr>
            <a:r>
              <a:rPr lang="en-US" dirty="0" smtClean="0"/>
              <a:t>1</a:t>
            </a:r>
            <a:r>
              <a:rPr lang="en-US" baseline="30000" dirty="0" smtClean="0"/>
              <a:t>st</a:t>
            </a:r>
            <a:r>
              <a:rPr lang="en-US" dirty="0" smtClean="0"/>
              <a:t> Roman-Jewish War</a:t>
            </a:r>
            <a:endParaRPr lang="en-US" dirty="0"/>
          </a:p>
        </p:txBody>
      </p:sp>
      <p:pic>
        <p:nvPicPr>
          <p:cNvPr id="13" name="Picture 4" descr="http://ts3.mm.bing.net/th?id=H.4507719715129278&amp;pid=15.1&amp;H=16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5" y="2995087"/>
            <a:ext cx="1527200" cy="1527201"/>
          </a:xfrm>
          <a:prstGeom prst="rect">
            <a:avLst/>
          </a:prstGeom>
          <a:noFill/>
          <a:extLst>
            <a:ext uri="{909E8E84-426E-40DD-AFC4-6F175D3DCCD1}">
              <a14:hiddenFill xmlns:a14="http://schemas.microsoft.com/office/drawing/2010/main">
                <a:solidFill>
                  <a:srgbClr val="FFFFFF"/>
                </a:solidFill>
              </a14:hiddenFill>
            </a:ext>
          </a:extLst>
        </p:spPr>
      </p:pic>
      <p:sp>
        <p:nvSpPr>
          <p:cNvPr id="2049" name="TextBox 2048"/>
          <p:cNvSpPr txBox="1"/>
          <p:nvPr/>
        </p:nvSpPr>
        <p:spPr>
          <a:xfrm>
            <a:off x="8094805" y="3153916"/>
            <a:ext cx="3524235" cy="369332"/>
          </a:xfrm>
          <a:prstGeom prst="rect">
            <a:avLst/>
          </a:prstGeom>
          <a:noFill/>
        </p:spPr>
        <p:txBody>
          <a:bodyPr wrap="none" rtlCol="0">
            <a:spAutoFit/>
          </a:bodyPr>
          <a:lstStyle/>
          <a:p>
            <a:r>
              <a:rPr lang="en-US" dirty="0" smtClean="0"/>
              <a:t>115 – 117     2</a:t>
            </a:r>
            <a:r>
              <a:rPr lang="en-US" baseline="30000" dirty="0" smtClean="0"/>
              <a:t>ND</a:t>
            </a:r>
            <a:r>
              <a:rPr lang="en-US" dirty="0" smtClean="0"/>
              <a:t> Roman-Jewish War</a:t>
            </a:r>
            <a:endParaRPr lang="en-US" dirty="0"/>
          </a:p>
        </p:txBody>
      </p:sp>
      <p:sp>
        <p:nvSpPr>
          <p:cNvPr id="36" name="TextBox 35"/>
          <p:cNvSpPr txBox="1"/>
          <p:nvPr/>
        </p:nvSpPr>
        <p:spPr>
          <a:xfrm>
            <a:off x="8083466" y="3902827"/>
            <a:ext cx="3890943" cy="369332"/>
          </a:xfrm>
          <a:prstGeom prst="rect">
            <a:avLst/>
          </a:prstGeom>
          <a:noFill/>
        </p:spPr>
        <p:txBody>
          <a:bodyPr wrap="square" rtlCol="0">
            <a:spAutoFit/>
          </a:bodyPr>
          <a:lstStyle/>
          <a:p>
            <a:r>
              <a:rPr lang="en-US" dirty="0" smtClean="0"/>
              <a:t>132 – 135     3</a:t>
            </a:r>
            <a:r>
              <a:rPr lang="en-US" baseline="30000" dirty="0" smtClean="0"/>
              <a:t>rd</a:t>
            </a:r>
            <a:r>
              <a:rPr lang="en-US" dirty="0" smtClean="0"/>
              <a:t>  Roman-Jewish War</a:t>
            </a:r>
            <a:endParaRPr lang="en-US" dirty="0"/>
          </a:p>
        </p:txBody>
      </p:sp>
      <p:cxnSp>
        <p:nvCxnSpPr>
          <p:cNvPr id="37" name="Straight Arrow Connector 36"/>
          <p:cNvCxnSpPr/>
          <p:nvPr/>
        </p:nvCxnSpPr>
        <p:spPr>
          <a:xfrm flipH="1">
            <a:off x="9701939" y="2665431"/>
            <a:ext cx="154984" cy="45923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70320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dirty="0" smtClean="0"/>
              <a:t>LET’S REVIEW THE THEMES OF THIS BOOK</a:t>
            </a:r>
            <a:endParaRPr lang="en-US" dirty="0"/>
          </a:p>
        </p:txBody>
      </p:sp>
      <p:sp>
        <p:nvSpPr>
          <p:cNvPr id="3" name="Content Placeholder 2"/>
          <p:cNvSpPr>
            <a:spLocks noGrp="1"/>
          </p:cNvSpPr>
          <p:nvPr>
            <p:ph idx="1"/>
          </p:nvPr>
        </p:nvSpPr>
        <p:spPr>
          <a:xfrm>
            <a:off x="214393" y="2275076"/>
            <a:ext cx="11763213" cy="4351338"/>
          </a:xfrm>
          <a:solidFill>
            <a:schemeClr val="accent2">
              <a:lumMod val="20000"/>
              <a:lumOff val="80000"/>
            </a:schemeClr>
          </a:solidFill>
        </p:spPr>
        <p:txBody>
          <a:bodyPr/>
          <a:lstStyle/>
          <a:p>
            <a:pPr marL="514350" indent="-514350">
              <a:buFont typeface="+mj-lt"/>
              <a:buAutoNum type="arabicPeriod"/>
            </a:pPr>
            <a:r>
              <a:rPr lang="en-US" dirty="0" smtClean="0"/>
              <a:t>Primary importance of the money power</a:t>
            </a:r>
          </a:p>
          <a:p>
            <a:pPr marL="514350" indent="-514350">
              <a:buFont typeface="+mj-lt"/>
              <a:buAutoNum type="arabicPeriod"/>
            </a:pPr>
            <a:endParaRPr lang="en-US" dirty="0" smtClean="0"/>
          </a:p>
          <a:p>
            <a:pPr marL="514350" indent="-514350">
              <a:buFont typeface="+mj-lt"/>
              <a:buAutoNum type="arabicPeriod"/>
            </a:pPr>
            <a:r>
              <a:rPr lang="en-US" dirty="0" smtClean="0"/>
              <a:t>Nature of money </a:t>
            </a:r>
            <a:r>
              <a:rPr lang="en-US" u="sng" dirty="0" smtClean="0"/>
              <a:t>purposely</a:t>
            </a:r>
            <a:r>
              <a:rPr lang="en-US" dirty="0" smtClean="0"/>
              <a:t> kept </a:t>
            </a:r>
            <a:r>
              <a:rPr lang="en-US" u="sng" dirty="0" smtClean="0"/>
              <a:t>secret and confused</a:t>
            </a:r>
          </a:p>
          <a:p>
            <a:pPr marL="514350" indent="-514350">
              <a:buFont typeface="+mj-lt"/>
              <a:buAutoNum type="arabicPeriod"/>
            </a:pPr>
            <a:endParaRPr lang="en-US" dirty="0" smtClean="0"/>
          </a:p>
          <a:p>
            <a:pPr marL="514350" indent="-514350">
              <a:buFont typeface="+mj-lt"/>
              <a:buAutoNum type="arabicPeriod"/>
            </a:pPr>
            <a:r>
              <a:rPr lang="en-US" dirty="0" smtClean="0"/>
              <a:t>How a society defines money determines who controls the society</a:t>
            </a:r>
          </a:p>
          <a:p>
            <a:pPr marL="514350" indent="-514350">
              <a:buFont typeface="+mj-lt"/>
              <a:buAutoNum type="arabicPeriod"/>
            </a:pPr>
            <a:endParaRPr lang="en-US" dirty="0" smtClean="0"/>
          </a:p>
          <a:p>
            <a:pPr marL="514350" indent="-514350">
              <a:buFont typeface="+mj-lt"/>
              <a:buAutoNum type="arabicPeriod"/>
            </a:pPr>
            <a:r>
              <a:rPr lang="en-US" dirty="0" smtClean="0"/>
              <a:t>Battle over control of money has raged </a:t>
            </a:r>
            <a:r>
              <a:rPr lang="en-US" u="sng" dirty="0" smtClean="0"/>
              <a:t>for millennia</a:t>
            </a:r>
            <a:r>
              <a:rPr lang="en-US" dirty="0" smtClean="0"/>
              <a:t>:     public </a:t>
            </a:r>
            <a:r>
              <a:rPr lang="en-US" dirty="0" err="1" smtClean="0"/>
              <a:t>vs</a:t>
            </a:r>
            <a:r>
              <a:rPr lang="en-US" dirty="0" smtClean="0"/>
              <a:t> private</a:t>
            </a:r>
          </a:p>
          <a:p>
            <a:pPr marL="514350" indent="-514350">
              <a:buFont typeface="+mj-lt"/>
              <a:buAutoNum type="arabicPeriod"/>
            </a:pPr>
            <a:endParaRPr lang="en-US" dirty="0"/>
          </a:p>
        </p:txBody>
      </p:sp>
      <p:sp>
        <p:nvSpPr>
          <p:cNvPr id="4" name="TextBox 3"/>
          <p:cNvSpPr txBox="1"/>
          <p:nvPr/>
        </p:nvSpPr>
        <p:spPr>
          <a:xfrm>
            <a:off x="415871" y="243076"/>
            <a:ext cx="10921323" cy="1569660"/>
          </a:xfrm>
          <a:prstGeom prst="rect">
            <a:avLst/>
          </a:prstGeom>
          <a:solidFill>
            <a:schemeClr val="accent1">
              <a:lumMod val="20000"/>
              <a:lumOff val="80000"/>
            </a:schemeClr>
          </a:solidFill>
        </p:spPr>
        <p:txBody>
          <a:bodyPr wrap="none" rtlCol="0">
            <a:spAutoFit/>
          </a:bodyPr>
          <a:lstStyle/>
          <a:p>
            <a:endParaRPr lang="en-US" sz="3200" dirty="0" smtClean="0"/>
          </a:p>
          <a:p>
            <a:r>
              <a:rPr lang="en-US" sz="3200" b="1" dirty="0" smtClean="0"/>
              <a:t>KEEP LSM’S THEMES IN MIND WHEN READING EVERY CHAPTER</a:t>
            </a:r>
          </a:p>
          <a:p>
            <a:endParaRPr lang="en-US" sz="3200" b="1" dirty="0"/>
          </a:p>
        </p:txBody>
      </p:sp>
    </p:spTree>
    <p:extLst>
      <p:ext uri="{BB962C8B-B14F-4D97-AF65-F5344CB8AC3E}">
        <p14:creationId xmlns:p14="http://schemas.microsoft.com/office/powerpoint/2010/main" val="103318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859" y="0"/>
            <a:ext cx="6349140" cy="476023"/>
          </a:xfrm>
        </p:spPr>
        <p:txBody>
          <a:bodyPr>
            <a:normAutofit fontScale="90000"/>
          </a:bodyPr>
          <a:lstStyle/>
          <a:p>
            <a:pPr lvl="1" algn="l" rtl="0">
              <a:lnSpc>
                <a:spcPct val="90000"/>
              </a:lnSpc>
              <a:spcBef>
                <a:spcPct val="0"/>
              </a:spcBef>
            </a:pPr>
            <a:r>
              <a:rPr lang="en-US" sz="3200" b="1" dirty="0" smtClean="0"/>
              <a:t/>
            </a:r>
            <a:br>
              <a:rPr lang="en-US" sz="3200" b="1" dirty="0" smtClean="0"/>
            </a:br>
            <a:r>
              <a:rPr lang="en-US" sz="3200" b="1" dirty="0" smtClean="0"/>
              <a:t>MONEY OF EMPIRE:  </a:t>
            </a:r>
            <a:r>
              <a:rPr lang="en-US" b="1" dirty="0" smtClean="0"/>
              <a:t>PRINCIPATE (sole ruler)</a:t>
            </a:r>
            <a:br>
              <a:rPr lang="en-US" b="1" dirty="0" smtClean="0"/>
            </a:br>
            <a:endParaRPr lang="en-US" sz="3200" b="1" dirty="0"/>
          </a:p>
        </p:txBody>
      </p:sp>
      <p:sp>
        <p:nvSpPr>
          <p:cNvPr id="3" name="Content Placeholder 2"/>
          <p:cNvSpPr>
            <a:spLocks noGrp="1"/>
          </p:cNvSpPr>
          <p:nvPr>
            <p:ph idx="1"/>
          </p:nvPr>
        </p:nvSpPr>
        <p:spPr>
          <a:xfrm>
            <a:off x="0" y="0"/>
            <a:ext cx="12191999"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endParaRPr lang="en-US" b="1" dirty="0"/>
          </a:p>
          <a:p>
            <a:pPr marL="457200" lvl="1" indent="0" algn="ctr">
              <a:buNone/>
            </a:pPr>
            <a:endParaRPr lang="en-US" b="1" dirty="0" smtClean="0"/>
          </a:p>
          <a:p>
            <a:pPr marL="457200" lvl="1" indent="0" algn="ctr">
              <a:buNone/>
            </a:pPr>
            <a:endParaRPr lang="en-US" b="1" dirty="0" smtClean="0"/>
          </a:p>
          <a:p>
            <a:pPr marL="457200" lvl="1" indent="0" algn="ctr">
              <a:buNone/>
            </a:pPr>
            <a:endParaRPr lang="en-US" b="1" dirty="0"/>
          </a:p>
          <a:p>
            <a:pPr marL="457200" lvl="1" indent="0" algn="ctr">
              <a:buNone/>
            </a:pPr>
            <a:r>
              <a:rPr lang="en-US" b="1" dirty="0" smtClean="0"/>
              <a:t>               </a:t>
            </a:r>
          </a:p>
          <a:p>
            <a:pPr marL="457200" lvl="1" indent="0" algn="ctr">
              <a:buNone/>
            </a:pPr>
            <a:endParaRPr lang="en-US" b="1" dirty="0"/>
          </a:p>
          <a:p>
            <a:pPr marL="457200" lvl="1" indent="0">
              <a:buNone/>
            </a:pPr>
            <a:r>
              <a:rPr lang="en-US" b="1" dirty="0" smtClean="0"/>
              <a:t>--------------|----|-------------------|-----|---|----------------|------------------------------------------------|</a:t>
            </a:r>
          </a:p>
          <a:p>
            <a:pPr marL="457200" lvl="1" indent="0">
              <a:buNone/>
            </a:pPr>
            <a:r>
              <a:rPr lang="en-US" sz="1800" b="1" dirty="0" smtClean="0"/>
              <a:t>46                    31       0                                  41 	    54     68 	         100                                                                                235	</a:t>
            </a: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2400" b="1" dirty="0">
              <a:solidFill>
                <a:srgbClr val="0070C0"/>
              </a:solidFill>
            </a:endParaRPr>
          </a:p>
        </p:txBody>
      </p:sp>
      <p:cxnSp>
        <p:nvCxnSpPr>
          <p:cNvPr id="37" name="Straight Arrow Connector 36"/>
          <p:cNvCxnSpPr/>
          <p:nvPr/>
        </p:nvCxnSpPr>
        <p:spPr>
          <a:xfrm flipH="1" flipV="1">
            <a:off x="716689" y="2299842"/>
            <a:ext cx="41330" cy="97722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1938536" y="2885616"/>
            <a:ext cx="1952700" cy="369332"/>
          </a:xfrm>
          <a:prstGeom prst="rect">
            <a:avLst/>
          </a:prstGeom>
          <a:noFill/>
        </p:spPr>
        <p:txBody>
          <a:bodyPr wrap="square" rtlCol="0">
            <a:spAutoFit/>
          </a:bodyPr>
          <a:lstStyle/>
          <a:p>
            <a:r>
              <a:rPr lang="en-US" b="1" dirty="0" smtClean="0">
                <a:solidFill>
                  <a:srgbClr val="7030A0"/>
                </a:solidFill>
              </a:rPr>
              <a:t>INFLATION==</a:t>
            </a:r>
            <a:r>
              <a:rPr lang="en-US" b="1" dirty="0" smtClean="0">
                <a:solidFill>
                  <a:srgbClr val="7030A0"/>
                </a:solidFill>
                <a:sym typeface="Wingdings" panose="05000000000000000000" pitchFamily="2" charset="2"/>
              </a:rPr>
              <a:t></a:t>
            </a:r>
            <a:endParaRPr lang="en-US" b="1" dirty="0">
              <a:solidFill>
                <a:srgbClr val="7030A0"/>
              </a:solidFill>
            </a:endParaRPr>
          </a:p>
        </p:txBody>
      </p:sp>
      <p:sp>
        <p:nvSpPr>
          <p:cNvPr id="16" name="TextBox 15"/>
          <p:cNvSpPr txBox="1"/>
          <p:nvPr/>
        </p:nvSpPr>
        <p:spPr>
          <a:xfrm>
            <a:off x="758019" y="2999246"/>
            <a:ext cx="731290" cy="369332"/>
          </a:xfrm>
          <a:prstGeom prst="rect">
            <a:avLst/>
          </a:prstGeom>
          <a:noFill/>
        </p:spPr>
        <p:txBody>
          <a:bodyPr wrap="none" rtlCol="0">
            <a:spAutoFit/>
          </a:bodyPr>
          <a:lstStyle/>
          <a:p>
            <a:r>
              <a:rPr lang="en-US" b="1" dirty="0" smtClean="0">
                <a:solidFill>
                  <a:srgbClr val="7030A0"/>
                </a:solidFill>
              </a:rPr>
              <a:t>GOLD</a:t>
            </a:r>
            <a:endParaRPr lang="en-US" b="1" dirty="0">
              <a:solidFill>
                <a:srgbClr val="7030A0"/>
              </a:solidFill>
            </a:endParaRPr>
          </a:p>
        </p:txBody>
      </p:sp>
      <p:sp>
        <p:nvSpPr>
          <p:cNvPr id="17" name="TextBox 16"/>
          <p:cNvSpPr txBox="1"/>
          <p:nvPr/>
        </p:nvSpPr>
        <p:spPr>
          <a:xfrm>
            <a:off x="5409496" y="2885616"/>
            <a:ext cx="4765432" cy="369332"/>
          </a:xfrm>
          <a:prstGeom prst="rect">
            <a:avLst/>
          </a:prstGeom>
          <a:noFill/>
        </p:spPr>
        <p:txBody>
          <a:bodyPr wrap="square" rtlCol="0">
            <a:spAutoFit/>
          </a:bodyPr>
          <a:lstStyle/>
          <a:p>
            <a:r>
              <a:rPr lang="en-US" b="1" dirty="0" smtClean="0">
                <a:solidFill>
                  <a:srgbClr val="7030A0"/>
                </a:solidFill>
              </a:rPr>
              <a:t>DEBASED GOLD &amp; SILVER COINS ===</a:t>
            </a:r>
            <a:r>
              <a:rPr lang="en-US" b="1" dirty="0" smtClean="0">
                <a:solidFill>
                  <a:srgbClr val="7030A0"/>
                </a:solidFill>
                <a:sym typeface="Wingdings" panose="05000000000000000000" pitchFamily="2" charset="2"/>
              </a:rPr>
              <a:t></a:t>
            </a:r>
            <a:endParaRPr lang="en-US" b="1" dirty="0">
              <a:solidFill>
                <a:srgbClr val="7030A0"/>
              </a:solidFill>
            </a:endParaRPr>
          </a:p>
        </p:txBody>
      </p:sp>
      <p:sp>
        <p:nvSpPr>
          <p:cNvPr id="18" name="TextBox 17"/>
          <p:cNvSpPr txBox="1"/>
          <p:nvPr/>
        </p:nvSpPr>
        <p:spPr>
          <a:xfrm>
            <a:off x="248059" y="699404"/>
            <a:ext cx="3643177" cy="1600438"/>
          </a:xfrm>
          <a:prstGeom prst="rect">
            <a:avLst/>
          </a:prstGeom>
          <a:noFill/>
        </p:spPr>
        <p:txBody>
          <a:bodyPr wrap="none" rtlCol="0">
            <a:spAutoFit/>
          </a:bodyPr>
          <a:lstStyle/>
          <a:p>
            <a:r>
              <a:rPr lang="en-US" dirty="0"/>
              <a:t>46 BC +	</a:t>
            </a:r>
            <a:endParaRPr lang="en-US" dirty="0" smtClean="0"/>
          </a:p>
          <a:p>
            <a:r>
              <a:rPr lang="en-US" sz="2000" b="1" dirty="0" smtClean="0">
                <a:solidFill>
                  <a:srgbClr val="0070C0"/>
                </a:solidFill>
              </a:rPr>
              <a:t>CHANGE IN MONETARY SYSTEM:</a:t>
            </a:r>
          </a:p>
          <a:p>
            <a:r>
              <a:rPr lang="en-US" sz="2000" b="1" dirty="0" smtClean="0">
                <a:solidFill>
                  <a:srgbClr val="0070C0"/>
                </a:solidFill>
              </a:rPr>
              <a:t>Gold </a:t>
            </a:r>
            <a:r>
              <a:rPr lang="en-US" sz="2000" b="1" dirty="0">
                <a:solidFill>
                  <a:srgbClr val="0070C0"/>
                </a:solidFill>
              </a:rPr>
              <a:t>made legal tender; </a:t>
            </a:r>
            <a:endParaRPr lang="en-US" sz="2000" b="1" dirty="0" smtClean="0">
              <a:solidFill>
                <a:srgbClr val="0070C0"/>
              </a:solidFill>
            </a:endParaRPr>
          </a:p>
          <a:p>
            <a:r>
              <a:rPr lang="en-US" sz="2000" b="1" dirty="0">
                <a:solidFill>
                  <a:srgbClr val="0070C0"/>
                </a:solidFill>
              </a:rPr>
              <a:t> </a:t>
            </a:r>
            <a:r>
              <a:rPr lang="en-US" sz="2000" b="1" dirty="0" smtClean="0">
                <a:solidFill>
                  <a:srgbClr val="0070C0"/>
                </a:solidFill>
              </a:rPr>
              <a:t>   mines </a:t>
            </a:r>
            <a:r>
              <a:rPr lang="en-US" sz="2000" b="1" dirty="0">
                <a:solidFill>
                  <a:srgbClr val="0070C0"/>
                </a:solidFill>
              </a:rPr>
              <a:t>under state control</a:t>
            </a:r>
            <a:r>
              <a:rPr lang="en-US" sz="2000" b="1" dirty="0" smtClean="0">
                <a:solidFill>
                  <a:srgbClr val="0070C0"/>
                </a:solidFill>
              </a:rPr>
              <a:t>.</a:t>
            </a:r>
          </a:p>
          <a:p>
            <a:r>
              <a:rPr lang="en-US" sz="2000" b="1" dirty="0" smtClean="0">
                <a:solidFill>
                  <a:srgbClr val="0070C0"/>
                </a:solidFill>
              </a:rPr>
              <a:t>Copper mines privatized.</a:t>
            </a:r>
            <a:endParaRPr lang="en-US" sz="2000" b="1" dirty="0">
              <a:solidFill>
                <a:srgbClr val="0070C0"/>
              </a:solidFill>
            </a:endParaRPr>
          </a:p>
        </p:txBody>
      </p:sp>
      <p:sp>
        <p:nvSpPr>
          <p:cNvPr id="19" name="Rectangle 18"/>
          <p:cNvSpPr/>
          <p:nvPr/>
        </p:nvSpPr>
        <p:spPr>
          <a:xfrm>
            <a:off x="1333759" y="4237569"/>
            <a:ext cx="6096000" cy="2554545"/>
          </a:xfrm>
          <a:prstGeom prst="rect">
            <a:avLst/>
          </a:prstGeom>
        </p:spPr>
        <p:txBody>
          <a:bodyPr>
            <a:spAutoFit/>
          </a:bodyPr>
          <a:lstStyle/>
          <a:p>
            <a:r>
              <a:rPr lang="en-US" dirty="0"/>
              <a:t>31 BC – 41 AD      </a:t>
            </a:r>
            <a:r>
              <a:rPr lang="en-US" sz="2000" u="sng" dirty="0" smtClean="0"/>
              <a:t>Augustus’ money -- mixed system:</a:t>
            </a:r>
            <a:endParaRPr lang="en-US" sz="2000" u="sng" dirty="0"/>
          </a:p>
          <a:p>
            <a:pPr marL="800100" lvl="1" indent="-342900">
              <a:buFont typeface="Arial" panose="020B0604020202020204" pitchFamily="34" charset="0"/>
              <a:buChar char="•"/>
            </a:pPr>
            <a:r>
              <a:rPr lang="en-US" sz="2000" dirty="0" smtClean="0"/>
              <a:t>Gold </a:t>
            </a:r>
            <a:r>
              <a:rPr lang="en-US" sz="2000" dirty="0"/>
              <a:t>harder to </a:t>
            </a:r>
            <a:r>
              <a:rPr lang="en-US" sz="2000" dirty="0" smtClean="0"/>
              <a:t>find – placer gold exhausted:</a:t>
            </a:r>
            <a:endParaRPr lang="en-US" sz="2000" dirty="0"/>
          </a:p>
          <a:p>
            <a:pPr lvl="1"/>
            <a:r>
              <a:rPr lang="en-US" sz="2000" b="1" dirty="0" smtClean="0">
                <a:solidFill>
                  <a:srgbClr val="0070C0"/>
                </a:solidFill>
              </a:rPr>
              <a:t>      Bronze </a:t>
            </a:r>
            <a:r>
              <a:rPr lang="en-US" sz="2000" b="1" dirty="0">
                <a:solidFill>
                  <a:srgbClr val="0070C0"/>
                </a:solidFill>
              </a:rPr>
              <a:t>sesterces, overvalued &amp; made </a:t>
            </a:r>
            <a:r>
              <a:rPr lang="en-US" sz="2000" b="1" dirty="0" smtClean="0">
                <a:solidFill>
                  <a:srgbClr val="0070C0"/>
                </a:solidFill>
              </a:rPr>
              <a:t>legal</a:t>
            </a:r>
          </a:p>
          <a:p>
            <a:pPr lvl="1"/>
            <a:r>
              <a:rPr lang="en-US" sz="2000" b="1" dirty="0">
                <a:solidFill>
                  <a:srgbClr val="0070C0"/>
                </a:solidFill>
              </a:rPr>
              <a:t> </a:t>
            </a:r>
            <a:r>
              <a:rPr lang="en-US" sz="2000" b="1" dirty="0" smtClean="0">
                <a:solidFill>
                  <a:srgbClr val="0070C0"/>
                </a:solidFill>
              </a:rPr>
              <a:t>     tender, ex </a:t>
            </a:r>
            <a:r>
              <a:rPr lang="en-US" sz="2000" b="1" dirty="0">
                <a:solidFill>
                  <a:srgbClr val="0070C0"/>
                </a:solidFill>
              </a:rPr>
              <a:t>senator </a:t>
            </a:r>
            <a:r>
              <a:rPr lang="en-US" sz="2000" b="1" dirty="0" err="1">
                <a:solidFill>
                  <a:srgbClr val="0070C0"/>
                </a:solidFill>
              </a:rPr>
              <a:t>consulto</a:t>
            </a:r>
            <a:r>
              <a:rPr lang="en-US" sz="2000" b="1" dirty="0" smtClean="0">
                <a:solidFill>
                  <a:srgbClr val="0070C0"/>
                </a:solidFill>
              </a:rPr>
              <a:t>.   Dominant </a:t>
            </a:r>
            <a:r>
              <a:rPr lang="en-US" sz="2000" b="1" dirty="0">
                <a:solidFill>
                  <a:srgbClr val="0070C0"/>
                </a:solidFill>
              </a:rPr>
              <a:t>money</a:t>
            </a:r>
            <a:r>
              <a:rPr lang="en-US" sz="2000" b="1" dirty="0" smtClean="0">
                <a:solidFill>
                  <a:srgbClr val="0070C0"/>
                </a:solidFill>
              </a:rPr>
              <a:t>.</a:t>
            </a:r>
          </a:p>
          <a:p>
            <a:pPr lvl="1"/>
            <a:r>
              <a:rPr lang="en-US" sz="2000" b="1" dirty="0">
                <a:solidFill>
                  <a:srgbClr val="0070C0"/>
                </a:solidFill>
              </a:rPr>
              <a:t> </a:t>
            </a:r>
            <a:r>
              <a:rPr lang="en-US" sz="2000" b="1" dirty="0" smtClean="0">
                <a:solidFill>
                  <a:srgbClr val="0070C0"/>
                </a:solidFill>
              </a:rPr>
              <a:t>     Copper </a:t>
            </a:r>
            <a:r>
              <a:rPr lang="en-US" sz="2000" b="1" dirty="0" err="1" smtClean="0">
                <a:solidFill>
                  <a:srgbClr val="0070C0"/>
                </a:solidFill>
              </a:rPr>
              <a:t>numerary</a:t>
            </a:r>
            <a:r>
              <a:rPr lang="en-US" sz="2000" b="1" dirty="0" smtClean="0">
                <a:solidFill>
                  <a:srgbClr val="0070C0"/>
                </a:solidFill>
              </a:rPr>
              <a:t> system of BC 385-269 </a:t>
            </a:r>
            <a:r>
              <a:rPr lang="en-US" sz="2000" b="1" u="sng" dirty="0" smtClean="0">
                <a:solidFill>
                  <a:srgbClr val="0070C0"/>
                </a:solidFill>
              </a:rPr>
              <a:t>but no</a:t>
            </a:r>
          </a:p>
          <a:p>
            <a:pPr lvl="1"/>
            <a:r>
              <a:rPr lang="en-US" sz="2000" b="1" dirty="0">
                <a:solidFill>
                  <a:srgbClr val="0070C0"/>
                </a:solidFill>
              </a:rPr>
              <a:t> </a:t>
            </a:r>
            <a:r>
              <a:rPr lang="en-US" sz="2000" b="1" dirty="0" smtClean="0">
                <a:solidFill>
                  <a:srgbClr val="0070C0"/>
                </a:solidFill>
              </a:rPr>
              <a:t>     </a:t>
            </a:r>
            <a:r>
              <a:rPr lang="en-US" sz="2000" b="1" u="sng" dirty="0" smtClean="0">
                <a:solidFill>
                  <a:srgbClr val="0070C0"/>
                </a:solidFill>
              </a:rPr>
              <a:t>limit on volume</a:t>
            </a:r>
            <a:r>
              <a:rPr lang="en-US" sz="2000" b="1" dirty="0" smtClean="0">
                <a:solidFill>
                  <a:srgbClr val="0070C0"/>
                </a:solidFill>
              </a:rPr>
              <a:t>.  </a:t>
            </a:r>
            <a:endParaRPr lang="en-US" sz="2000" b="1" dirty="0">
              <a:solidFill>
                <a:srgbClr val="0070C0"/>
              </a:solidFill>
            </a:endParaRPr>
          </a:p>
          <a:p>
            <a:pPr marL="800100" lvl="1" indent="-342900">
              <a:buFont typeface="Arial" panose="020B0604020202020204" pitchFamily="34" charset="0"/>
              <a:buChar char="•"/>
            </a:pPr>
            <a:r>
              <a:rPr lang="en-US" sz="2000" dirty="0" smtClean="0"/>
              <a:t>Emperor </a:t>
            </a:r>
            <a:r>
              <a:rPr lang="en-US" sz="2000" dirty="0"/>
              <a:t>coins gold and silver independently </a:t>
            </a:r>
            <a:r>
              <a:rPr lang="en-US" sz="2000" dirty="0" smtClean="0"/>
              <a:t>from Senate</a:t>
            </a:r>
            <a:r>
              <a:rPr lang="en-US" sz="2000" dirty="0"/>
              <a:t>. </a:t>
            </a:r>
            <a:r>
              <a:rPr lang="en-US" sz="2000" dirty="0" smtClean="0"/>
              <a:t>  Commodity money.</a:t>
            </a:r>
            <a:endParaRPr lang="en-US" sz="2000" dirty="0"/>
          </a:p>
        </p:txBody>
      </p:sp>
      <p:cxnSp>
        <p:nvCxnSpPr>
          <p:cNvPr id="20" name="Straight Arrow Connector 19"/>
          <p:cNvCxnSpPr/>
          <p:nvPr/>
        </p:nvCxnSpPr>
        <p:spPr>
          <a:xfrm flipH="1">
            <a:off x="1627322" y="3871532"/>
            <a:ext cx="311215" cy="557312"/>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a:off x="7254540" y="3871532"/>
            <a:ext cx="468782" cy="43707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4629474" y="582616"/>
            <a:ext cx="5816849" cy="2031325"/>
          </a:xfrm>
          <a:prstGeom prst="rect">
            <a:avLst/>
          </a:prstGeom>
          <a:noFill/>
        </p:spPr>
        <p:txBody>
          <a:bodyPr wrap="none" rtlCol="0">
            <a:spAutoFit/>
          </a:bodyPr>
          <a:lstStyle/>
          <a:p>
            <a:r>
              <a:rPr lang="en-US" dirty="0"/>
              <a:t>41 AD +</a:t>
            </a:r>
          </a:p>
          <a:p>
            <a:pPr lvl="1"/>
            <a:r>
              <a:rPr lang="en-US" b="1" dirty="0">
                <a:solidFill>
                  <a:srgbClr val="0070C0"/>
                </a:solidFill>
              </a:rPr>
              <a:t>Gold, silver, bronze </a:t>
            </a:r>
            <a:r>
              <a:rPr lang="en-US" b="1" dirty="0" smtClean="0">
                <a:solidFill>
                  <a:srgbClr val="0070C0"/>
                </a:solidFill>
              </a:rPr>
              <a:t>money valued as commodity </a:t>
            </a:r>
          </a:p>
          <a:p>
            <a:pPr lvl="1"/>
            <a:r>
              <a:rPr lang="en-US" dirty="0" smtClean="0"/>
              <a:t>Copper </a:t>
            </a:r>
            <a:r>
              <a:rPr lang="en-US" dirty="0"/>
              <a:t>sesterces fabricated until 268 AD</a:t>
            </a:r>
            <a:r>
              <a:rPr lang="en-US" dirty="0" smtClean="0"/>
              <a:t>. Legal tender.</a:t>
            </a:r>
          </a:p>
          <a:p>
            <a:pPr lvl="1"/>
            <a:r>
              <a:rPr lang="en-US" dirty="0"/>
              <a:t> </a:t>
            </a:r>
            <a:r>
              <a:rPr lang="en-US" dirty="0" smtClean="0"/>
              <a:t>  Value never fluctuated in denarii or </a:t>
            </a:r>
            <a:r>
              <a:rPr lang="en-US" dirty="0" err="1" smtClean="0"/>
              <a:t>aureii</a:t>
            </a:r>
            <a:r>
              <a:rPr lang="en-US" dirty="0" smtClean="0"/>
              <a:t>.</a:t>
            </a:r>
          </a:p>
          <a:p>
            <a:pPr lvl="1"/>
            <a:r>
              <a:rPr lang="en-US" dirty="0" smtClean="0"/>
              <a:t>Gold </a:t>
            </a:r>
            <a:r>
              <a:rPr lang="en-US" dirty="0"/>
              <a:t>and silver become scarce:  mines not producing</a:t>
            </a:r>
            <a:r>
              <a:rPr lang="en-US" dirty="0" smtClean="0"/>
              <a:t>;</a:t>
            </a:r>
          </a:p>
          <a:p>
            <a:pPr lvl="1"/>
            <a:r>
              <a:rPr lang="en-US" dirty="0"/>
              <a:t> </a:t>
            </a:r>
            <a:r>
              <a:rPr lang="en-US" dirty="0" smtClean="0"/>
              <a:t>                                                        no </a:t>
            </a:r>
            <a:r>
              <a:rPr lang="en-US" dirty="0"/>
              <a:t>more </a:t>
            </a:r>
            <a:r>
              <a:rPr lang="en-US" dirty="0" smtClean="0"/>
              <a:t>plunder</a:t>
            </a:r>
          </a:p>
          <a:p>
            <a:pPr lvl="1"/>
            <a:r>
              <a:rPr lang="en-US" dirty="0"/>
              <a:t> </a:t>
            </a:r>
            <a:r>
              <a:rPr lang="en-US" dirty="0" smtClean="0"/>
              <a:t>                                                        slaves </a:t>
            </a:r>
            <a:r>
              <a:rPr lang="en-US" dirty="0"/>
              <a:t>worked to </a:t>
            </a:r>
            <a:r>
              <a:rPr lang="en-US" dirty="0" smtClean="0"/>
              <a:t>death</a:t>
            </a:r>
          </a:p>
        </p:txBody>
      </p:sp>
      <p:cxnSp>
        <p:nvCxnSpPr>
          <p:cNvPr id="31" name="Straight Arrow Connector 30"/>
          <p:cNvCxnSpPr/>
          <p:nvPr/>
        </p:nvCxnSpPr>
        <p:spPr>
          <a:xfrm flipV="1">
            <a:off x="4370522" y="859459"/>
            <a:ext cx="517904" cy="232445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38" name="TextBox 37"/>
          <p:cNvSpPr txBox="1"/>
          <p:nvPr/>
        </p:nvSpPr>
        <p:spPr>
          <a:xfrm>
            <a:off x="7742341" y="4311206"/>
            <a:ext cx="4229160" cy="1200329"/>
          </a:xfrm>
          <a:prstGeom prst="rect">
            <a:avLst/>
          </a:prstGeom>
          <a:noFill/>
        </p:spPr>
        <p:txBody>
          <a:bodyPr wrap="square" rtlCol="0">
            <a:spAutoFit/>
          </a:bodyPr>
          <a:lstStyle/>
          <a:p>
            <a:r>
              <a:rPr lang="en-US" dirty="0"/>
              <a:t>100 AD + </a:t>
            </a:r>
            <a:endParaRPr lang="en-US" dirty="0" smtClean="0"/>
          </a:p>
          <a:p>
            <a:pPr marL="285750" indent="-285750">
              <a:buFont typeface="Arial" panose="020B0604020202020204" pitchFamily="34" charset="0"/>
              <a:buChar char="•"/>
            </a:pPr>
            <a:r>
              <a:rPr lang="en-US" dirty="0" smtClean="0"/>
              <a:t>Practice </a:t>
            </a:r>
            <a:r>
              <a:rPr lang="en-US" dirty="0"/>
              <a:t>of debasing gold &amp; silver </a:t>
            </a:r>
            <a:r>
              <a:rPr lang="en-US" dirty="0" smtClean="0"/>
              <a:t>coins</a:t>
            </a:r>
          </a:p>
          <a:p>
            <a:r>
              <a:rPr lang="en-US" dirty="0"/>
              <a:t> </a:t>
            </a:r>
            <a:r>
              <a:rPr lang="en-US" dirty="0" smtClean="0"/>
              <a:t>     </a:t>
            </a:r>
            <a:r>
              <a:rPr lang="en-US" dirty="0"/>
              <a:t>becomes </a:t>
            </a:r>
            <a:r>
              <a:rPr lang="en-US" dirty="0" smtClean="0"/>
              <a:t>common</a:t>
            </a:r>
          </a:p>
          <a:p>
            <a:pPr marL="285750" indent="-285750">
              <a:buFont typeface="Arial" panose="020B0604020202020204" pitchFamily="34" charset="0"/>
              <a:buChar char="•"/>
            </a:pPr>
            <a:r>
              <a:rPr lang="en-US" dirty="0" smtClean="0"/>
              <a:t>Copper mines show signs of exhaustion</a:t>
            </a:r>
            <a:endParaRPr lang="en-US" dirty="0"/>
          </a:p>
        </p:txBody>
      </p:sp>
      <p:pic>
        <p:nvPicPr>
          <p:cNvPr id="42" name="Picture 2" descr="http://ts3.mm.bing.net/th?id=H.4639592372175530&amp;pid=15.1&amp;H=75&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591" y="82820"/>
            <a:ext cx="1903980" cy="9200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unc.edu/%7Eduncan/personal/roman_mining/plaqu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2456" y="1630350"/>
            <a:ext cx="1273410" cy="110226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unc.edu/%7Eduncan/personal/roman_mining/plaqu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41" y="4663667"/>
            <a:ext cx="1273410" cy="110226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www.unc.edu/%7Eduncan/personal/roman_mining/plaqu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1837" y="5465533"/>
            <a:ext cx="1273410" cy="110226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7429759" y="3344432"/>
            <a:ext cx="7280219" cy="646331"/>
          </a:xfrm>
          <a:prstGeom prst="rect">
            <a:avLst/>
          </a:prstGeom>
          <a:noFill/>
        </p:spPr>
        <p:txBody>
          <a:bodyPr wrap="square" rtlCol="0">
            <a:spAutoFit/>
          </a:bodyPr>
          <a:lstStyle/>
          <a:p>
            <a:r>
              <a:rPr lang="en-US" b="1" dirty="0">
                <a:solidFill>
                  <a:srgbClr val="7030A0"/>
                </a:solidFill>
              </a:rPr>
              <a:t>SILVER DRAINS EAST</a:t>
            </a:r>
          </a:p>
          <a:p>
            <a:r>
              <a:rPr lang="en-US" b="1" dirty="0" smtClean="0">
                <a:solidFill>
                  <a:srgbClr val="7030A0"/>
                </a:solidFill>
              </a:rPr>
              <a:t>DEFLATION ===============</a:t>
            </a:r>
            <a:r>
              <a:rPr lang="en-US" b="1" dirty="0" smtClean="0">
                <a:solidFill>
                  <a:srgbClr val="7030A0"/>
                </a:solidFill>
                <a:sym typeface="Wingdings" panose="05000000000000000000" pitchFamily="2" charset="2"/>
              </a:rPr>
              <a:t></a:t>
            </a:r>
            <a:r>
              <a:rPr lang="en-US" b="1" dirty="0" smtClean="0">
                <a:solidFill>
                  <a:srgbClr val="7030A0"/>
                </a:solidFill>
              </a:rPr>
              <a:t> </a:t>
            </a:r>
            <a:endParaRPr lang="en-US" b="1" dirty="0">
              <a:solidFill>
                <a:srgbClr val="7030A0"/>
              </a:solidFill>
            </a:endParaRPr>
          </a:p>
        </p:txBody>
      </p:sp>
    </p:spTree>
    <p:extLst>
      <p:ext uri="{BB962C8B-B14F-4D97-AF65-F5344CB8AC3E}">
        <p14:creationId xmlns:p14="http://schemas.microsoft.com/office/powerpoint/2010/main" val="2912872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374" y="0"/>
            <a:ext cx="4099625" cy="440787"/>
          </a:xfrm>
        </p:spPr>
        <p:txBody>
          <a:bodyPr>
            <a:normAutofit fontScale="90000"/>
          </a:bodyPr>
          <a:lstStyle/>
          <a:p>
            <a:r>
              <a:rPr lang="en-US" sz="3200" b="1" dirty="0" smtClean="0"/>
              <a:t>GOVERNMENT OF EMPIRE</a:t>
            </a:r>
            <a:endParaRPr lang="en-US" sz="3200" b="1" dirty="0"/>
          </a:p>
        </p:txBody>
      </p:sp>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endParaRPr lang="en-US" b="1" dirty="0"/>
          </a:p>
          <a:p>
            <a:pPr marL="457200" lvl="1" indent="0" algn="ctr">
              <a:buNone/>
            </a:pPr>
            <a:r>
              <a:rPr lang="en-US" b="1" dirty="0" smtClean="0"/>
              <a:t>PRINCIPATE (sole ruler)</a:t>
            </a:r>
          </a:p>
          <a:p>
            <a:pPr marL="457200" lvl="1" indent="0" algn="ctr">
              <a:buNone/>
            </a:pPr>
            <a:endParaRPr lang="en-US" b="1" dirty="0"/>
          </a:p>
          <a:p>
            <a:pPr marL="457200" lvl="1" indent="0">
              <a:buNone/>
            </a:pPr>
            <a:r>
              <a:rPr lang="en-US" b="1" dirty="0" smtClean="0"/>
              <a:t>--------------------------------|-----------------------------|---|---------|------------------</a:t>
            </a:r>
          </a:p>
          <a:p>
            <a:pPr marL="457200" lvl="1" indent="0">
              <a:buNone/>
            </a:pPr>
            <a:r>
              <a:rPr lang="en-US" sz="1800" b="1" dirty="0" smtClean="0"/>
              <a:t>-------------------------------------------235----------------------------------271--274---------284-----------------------</a:t>
            </a:r>
          </a:p>
          <a:p>
            <a:pPr marL="457200" lvl="1" indent="0" algn="ctr">
              <a:buNone/>
            </a:pP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2400" b="1" dirty="0">
              <a:solidFill>
                <a:srgbClr val="0070C0"/>
              </a:solidFill>
            </a:endParaRPr>
          </a:p>
        </p:txBody>
      </p:sp>
      <p:sp>
        <p:nvSpPr>
          <p:cNvPr id="5" name="TextBox 4"/>
          <p:cNvSpPr txBox="1"/>
          <p:nvPr/>
        </p:nvSpPr>
        <p:spPr>
          <a:xfrm>
            <a:off x="1953523" y="2887681"/>
            <a:ext cx="3049681" cy="3693319"/>
          </a:xfrm>
          <a:prstGeom prst="rect">
            <a:avLst/>
          </a:prstGeom>
          <a:noFill/>
        </p:spPr>
        <p:txBody>
          <a:bodyPr wrap="none" rtlCol="0">
            <a:spAutoFit/>
          </a:bodyPr>
          <a:lstStyle/>
          <a:p>
            <a:r>
              <a:rPr lang="en-US" b="1" dirty="0" smtClean="0">
                <a:solidFill>
                  <a:srgbClr val="0070C0"/>
                </a:solidFill>
              </a:rPr>
              <a:t>235 – 284 AD</a:t>
            </a:r>
          </a:p>
          <a:p>
            <a:r>
              <a:rPr lang="en-US" b="1" dirty="0" smtClean="0">
                <a:solidFill>
                  <a:srgbClr val="0070C0"/>
                </a:solidFill>
              </a:rPr>
              <a:t>CRISIS OF 3</a:t>
            </a:r>
            <a:r>
              <a:rPr lang="en-US" b="1" baseline="30000" dirty="0" smtClean="0">
                <a:solidFill>
                  <a:srgbClr val="0070C0"/>
                </a:solidFill>
              </a:rPr>
              <a:t>RD</a:t>
            </a:r>
            <a:r>
              <a:rPr lang="en-US" b="1" dirty="0" smtClean="0">
                <a:solidFill>
                  <a:srgbClr val="0070C0"/>
                </a:solidFill>
              </a:rPr>
              <a:t> CENTURY</a:t>
            </a:r>
          </a:p>
          <a:p>
            <a:endParaRPr lang="en-US" b="1" dirty="0">
              <a:solidFill>
                <a:srgbClr val="0070C0"/>
              </a:solidFill>
            </a:endParaRPr>
          </a:p>
          <a:p>
            <a:pPr marL="285750" indent="-285750">
              <a:buFont typeface="Arial" panose="020B0604020202020204" pitchFamily="34" charset="0"/>
              <a:buChar char="•"/>
            </a:pPr>
            <a:r>
              <a:rPr lang="en-US" dirty="0" smtClean="0"/>
              <a:t>Roman Empire nearly</a:t>
            </a:r>
          </a:p>
          <a:p>
            <a:r>
              <a:rPr lang="en-US" dirty="0" smtClean="0"/>
              <a:t>collapsed </a:t>
            </a:r>
            <a:r>
              <a:rPr lang="en-US" dirty="0"/>
              <a:t>under </a:t>
            </a:r>
            <a:r>
              <a:rPr lang="en-US" dirty="0" smtClean="0"/>
              <a:t>the</a:t>
            </a:r>
          </a:p>
          <a:p>
            <a:r>
              <a:rPr lang="en-US" dirty="0" smtClean="0"/>
              <a:t>combined </a:t>
            </a:r>
            <a:r>
              <a:rPr lang="en-US" dirty="0"/>
              <a:t>pressures </a:t>
            </a:r>
            <a:r>
              <a:rPr lang="en-US" dirty="0" smtClean="0"/>
              <a:t>of</a:t>
            </a:r>
          </a:p>
          <a:p>
            <a:r>
              <a:rPr lang="en-US" dirty="0" smtClean="0"/>
              <a:t>invasion, civil war, plague,</a:t>
            </a:r>
          </a:p>
          <a:p>
            <a:r>
              <a:rPr lang="en-US" dirty="0" smtClean="0"/>
              <a:t>and economic depression.</a:t>
            </a:r>
          </a:p>
          <a:p>
            <a:endParaRPr lang="en-US" b="1" dirty="0">
              <a:solidFill>
                <a:srgbClr val="0070C0"/>
              </a:solidFill>
            </a:endParaRPr>
          </a:p>
          <a:p>
            <a:pPr marL="285750" indent="-285750">
              <a:buFont typeface="Arial" panose="020B0604020202020204" pitchFamily="34" charset="0"/>
              <a:buChar char="•"/>
            </a:pPr>
            <a:r>
              <a:rPr lang="en-US" dirty="0"/>
              <a:t>20–25 claimants to the </a:t>
            </a:r>
            <a:r>
              <a:rPr lang="en-US" dirty="0" smtClean="0"/>
              <a:t>title</a:t>
            </a:r>
          </a:p>
          <a:p>
            <a:r>
              <a:rPr lang="en-US" dirty="0" smtClean="0"/>
              <a:t>of </a:t>
            </a:r>
            <a:r>
              <a:rPr lang="en-US" dirty="0"/>
              <a:t>Emperor assumed </a:t>
            </a:r>
            <a:r>
              <a:rPr lang="en-US" dirty="0" smtClean="0"/>
              <a:t>imperial</a:t>
            </a:r>
          </a:p>
          <a:p>
            <a:r>
              <a:rPr lang="en-US" dirty="0" smtClean="0"/>
              <a:t>power </a:t>
            </a:r>
            <a:r>
              <a:rPr lang="en-US" dirty="0"/>
              <a:t>over all or </a:t>
            </a:r>
            <a:r>
              <a:rPr lang="en-US" dirty="0" smtClean="0"/>
              <a:t>part</a:t>
            </a:r>
          </a:p>
          <a:p>
            <a:r>
              <a:rPr lang="en-US" dirty="0" smtClean="0"/>
              <a:t>of </a:t>
            </a:r>
            <a:r>
              <a:rPr lang="en-US" dirty="0"/>
              <a:t>the Empire</a:t>
            </a:r>
            <a:endParaRPr lang="en-US" b="1" dirty="0">
              <a:solidFill>
                <a:srgbClr val="0070C0"/>
              </a:solidFill>
            </a:endParaRPr>
          </a:p>
        </p:txBody>
      </p:sp>
      <p:sp>
        <p:nvSpPr>
          <p:cNvPr id="14" name="TextBox 13"/>
          <p:cNvSpPr txBox="1"/>
          <p:nvPr/>
        </p:nvSpPr>
        <p:spPr>
          <a:xfrm>
            <a:off x="6150243" y="2914920"/>
            <a:ext cx="2421203" cy="3970318"/>
          </a:xfrm>
          <a:prstGeom prst="rect">
            <a:avLst/>
          </a:prstGeom>
          <a:noFill/>
        </p:spPr>
        <p:txBody>
          <a:bodyPr wrap="square" rtlCol="0">
            <a:spAutoFit/>
          </a:bodyPr>
          <a:lstStyle/>
          <a:p>
            <a:r>
              <a:rPr lang="en-US" b="1" dirty="0" smtClean="0">
                <a:solidFill>
                  <a:srgbClr val="0070C0"/>
                </a:solidFill>
              </a:rPr>
              <a:t>271-274 AD</a:t>
            </a:r>
          </a:p>
          <a:p>
            <a:r>
              <a:rPr lang="en-US" b="1" dirty="0" smtClean="0">
                <a:solidFill>
                  <a:srgbClr val="0070C0"/>
                </a:solidFill>
              </a:rPr>
              <a:t>Reign of Aurelian</a:t>
            </a:r>
          </a:p>
          <a:p>
            <a:endParaRPr lang="en-US" b="1" dirty="0">
              <a:solidFill>
                <a:srgbClr val="0070C0"/>
              </a:solidFill>
            </a:endParaRPr>
          </a:p>
          <a:p>
            <a:pPr marL="285750" indent="-285750">
              <a:buFont typeface="Arial" panose="020B0604020202020204" pitchFamily="34" charset="0"/>
              <a:buChar char="•"/>
            </a:pPr>
            <a:r>
              <a:rPr lang="en-US" dirty="0"/>
              <a:t>His successes effectively ended the Roman </a:t>
            </a:r>
            <a:r>
              <a:rPr lang="en-US" dirty="0" smtClean="0"/>
              <a:t>Empire's Crisis of the Third Century:</a:t>
            </a:r>
          </a:p>
          <a:p>
            <a:pPr lvl="1"/>
            <a:r>
              <a:rPr lang="en-US" dirty="0"/>
              <a:t>defeated </a:t>
            </a:r>
            <a:r>
              <a:rPr lang="en-US" dirty="0" smtClean="0"/>
              <a:t>the </a:t>
            </a:r>
            <a:r>
              <a:rPr lang="en-US" dirty="0" err="1" smtClean="0"/>
              <a:t>Alamanni</a:t>
            </a:r>
            <a:r>
              <a:rPr lang="en-US" dirty="0" smtClean="0"/>
              <a:t>, Goths, Vandals, </a:t>
            </a:r>
            <a:r>
              <a:rPr lang="en-US" dirty="0" err="1" smtClean="0"/>
              <a:t>Juthungi</a:t>
            </a:r>
            <a:r>
              <a:rPr lang="en-US" dirty="0" smtClean="0"/>
              <a:t>, </a:t>
            </a:r>
            <a:r>
              <a:rPr lang="en-US" dirty="0" err="1" smtClean="0"/>
              <a:t>Sarmatians</a:t>
            </a:r>
            <a:r>
              <a:rPr lang="en-US" dirty="0" smtClean="0"/>
              <a:t>, Carpi, </a:t>
            </a:r>
            <a:r>
              <a:rPr lang="en-US" dirty="0" err="1" smtClean="0"/>
              <a:t>Palmyrene</a:t>
            </a:r>
            <a:r>
              <a:rPr lang="en-US" dirty="0" smtClean="0"/>
              <a:t> Empire, Gallic Empire.</a:t>
            </a:r>
            <a:endParaRPr lang="en-US" dirty="0"/>
          </a:p>
        </p:txBody>
      </p:sp>
      <p:cxnSp>
        <p:nvCxnSpPr>
          <p:cNvPr id="16" name="Straight Arrow Connector 15"/>
          <p:cNvCxnSpPr/>
          <p:nvPr/>
        </p:nvCxnSpPr>
        <p:spPr>
          <a:xfrm flipH="1">
            <a:off x="6458645" y="2610683"/>
            <a:ext cx="112636" cy="30423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flipH="1">
            <a:off x="3408964" y="2762801"/>
            <a:ext cx="372622" cy="34888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35074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endParaRPr lang="en-US" b="1" dirty="0"/>
          </a:p>
          <a:p>
            <a:pPr marL="457200" lvl="1" indent="0" algn="ctr">
              <a:buNone/>
            </a:pPr>
            <a:endParaRPr lang="en-US" b="1" dirty="0" smtClean="0"/>
          </a:p>
          <a:p>
            <a:pPr marL="457200" lvl="1" indent="0" algn="ctr">
              <a:buNone/>
            </a:pPr>
            <a:endParaRPr lang="en-US" b="1" dirty="0"/>
          </a:p>
          <a:p>
            <a:pPr marL="457200" lvl="1" indent="0" algn="ctr">
              <a:buNone/>
            </a:pPr>
            <a:endParaRPr lang="en-US" b="1" dirty="0" smtClean="0"/>
          </a:p>
          <a:p>
            <a:pPr marL="457200" lvl="1" indent="0" algn="ctr">
              <a:buNone/>
            </a:pPr>
            <a:endParaRPr lang="en-US" b="1" dirty="0"/>
          </a:p>
          <a:p>
            <a:pPr marL="457200" lvl="1" indent="0">
              <a:buNone/>
            </a:pPr>
            <a:endParaRPr lang="en-US" b="1" dirty="0" smtClean="0"/>
          </a:p>
          <a:p>
            <a:pPr marL="457200" lvl="1" indent="0">
              <a:buNone/>
            </a:pPr>
            <a:endParaRPr lang="en-US" b="1" dirty="0" smtClean="0"/>
          </a:p>
          <a:p>
            <a:pPr marL="457200" lvl="1" indent="0">
              <a:buNone/>
            </a:pPr>
            <a:r>
              <a:rPr lang="en-US" b="1" dirty="0" smtClean="0"/>
              <a:t>--------------------------------|-----------------------------|---|---------|------------------</a:t>
            </a:r>
          </a:p>
          <a:p>
            <a:pPr marL="457200" lvl="1" indent="0">
              <a:buNone/>
            </a:pPr>
            <a:r>
              <a:rPr lang="en-US" sz="1800" b="1" dirty="0" smtClean="0"/>
              <a:t>-------------------------------------------235----------------------------------271--274---------284-----------------------</a:t>
            </a:r>
          </a:p>
          <a:p>
            <a:pPr marL="457200" lvl="1" indent="0" algn="ctr">
              <a:buNone/>
            </a:pP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2400" b="1" dirty="0">
              <a:solidFill>
                <a:srgbClr val="0070C0"/>
              </a:solidFill>
            </a:endParaRPr>
          </a:p>
        </p:txBody>
      </p:sp>
      <p:sp>
        <p:nvSpPr>
          <p:cNvPr id="5" name="TextBox 4"/>
          <p:cNvSpPr txBox="1"/>
          <p:nvPr/>
        </p:nvSpPr>
        <p:spPr>
          <a:xfrm>
            <a:off x="2048240" y="4774335"/>
            <a:ext cx="2394117" cy="646331"/>
          </a:xfrm>
          <a:prstGeom prst="rect">
            <a:avLst/>
          </a:prstGeom>
          <a:noFill/>
        </p:spPr>
        <p:txBody>
          <a:bodyPr wrap="none" rtlCol="0">
            <a:spAutoFit/>
          </a:bodyPr>
          <a:lstStyle/>
          <a:p>
            <a:r>
              <a:rPr lang="en-US" b="1" dirty="0" smtClean="0">
                <a:solidFill>
                  <a:srgbClr val="0070C0"/>
                </a:solidFill>
              </a:rPr>
              <a:t>235 – 284 AD</a:t>
            </a:r>
          </a:p>
          <a:p>
            <a:r>
              <a:rPr lang="en-US" b="1" dirty="0" smtClean="0">
                <a:solidFill>
                  <a:srgbClr val="0070C0"/>
                </a:solidFill>
              </a:rPr>
              <a:t>CRISIS OF 3</a:t>
            </a:r>
            <a:r>
              <a:rPr lang="en-US" b="1" baseline="30000" dirty="0" smtClean="0">
                <a:solidFill>
                  <a:srgbClr val="0070C0"/>
                </a:solidFill>
              </a:rPr>
              <a:t>RD</a:t>
            </a:r>
            <a:r>
              <a:rPr lang="en-US" b="1" dirty="0" smtClean="0">
                <a:solidFill>
                  <a:srgbClr val="0070C0"/>
                </a:solidFill>
              </a:rPr>
              <a:t> CENTURY</a:t>
            </a:r>
            <a:endParaRPr lang="en-US" b="1" dirty="0">
              <a:solidFill>
                <a:srgbClr val="0070C0"/>
              </a:solidFill>
            </a:endParaRPr>
          </a:p>
        </p:txBody>
      </p:sp>
      <p:cxnSp>
        <p:nvCxnSpPr>
          <p:cNvPr id="16" name="Straight Arrow Connector 15"/>
          <p:cNvCxnSpPr/>
          <p:nvPr/>
        </p:nvCxnSpPr>
        <p:spPr>
          <a:xfrm>
            <a:off x="6743128" y="4229048"/>
            <a:ext cx="0" cy="72995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flipH="1">
            <a:off x="2821572" y="4229048"/>
            <a:ext cx="744432" cy="54047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0" name="Title 1"/>
          <p:cNvSpPr txBox="1">
            <a:spLocks/>
          </p:cNvSpPr>
          <p:nvPr/>
        </p:nvSpPr>
        <p:spPr>
          <a:xfrm>
            <a:off x="5842859" y="0"/>
            <a:ext cx="6349140" cy="476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l" rtl="0">
              <a:lnSpc>
                <a:spcPct val="90000"/>
              </a:lnSpc>
              <a:spcBef>
                <a:spcPct val="0"/>
              </a:spcBef>
            </a:pPr>
            <a:r>
              <a:rPr lang="en-US" sz="3600" b="1" kern="0" dirty="0" smtClean="0">
                <a:solidFill>
                  <a:sysClr val="windowText" lastClr="000000"/>
                </a:solidFill>
              </a:rPr>
              <a:t/>
            </a:r>
            <a:br>
              <a:rPr lang="en-US" sz="3600" b="1" kern="0" dirty="0" smtClean="0">
                <a:solidFill>
                  <a:sysClr val="windowText" lastClr="000000"/>
                </a:solidFill>
              </a:rPr>
            </a:br>
            <a:r>
              <a:rPr lang="en-US" sz="3600" b="1" kern="0" dirty="0" smtClean="0">
                <a:solidFill>
                  <a:sysClr val="windowText" lastClr="000000"/>
                </a:solidFill>
              </a:rPr>
              <a:t>MONEY OF EMPIRE:  </a:t>
            </a:r>
            <a:r>
              <a:rPr lang="en-US" sz="1600" b="1" kern="0" dirty="0" smtClean="0">
                <a:solidFill>
                  <a:sysClr val="windowText" lastClr="000000"/>
                </a:solidFill>
              </a:rPr>
              <a:t>PRINCIPATE (sole ruler)</a:t>
            </a:r>
            <a:br>
              <a:rPr lang="en-US" sz="1600" b="1" kern="0" dirty="0" smtClean="0">
                <a:solidFill>
                  <a:sysClr val="windowText" lastClr="000000"/>
                </a:solidFill>
              </a:rPr>
            </a:br>
            <a:endParaRPr lang="en-US" sz="3600" b="1" kern="0" dirty="0">
              <a:solidFill>
                <a:sysClr val="windowText" lastClr="000000"/>
              </a:solidFill>
            </a:endParaRPr>
          </a:p>
        </p:txBody>
      </p:sp>
      <p:sp>
        <p:nvSpPr>
          <p:cNvPr id="11" name="TextBox 10"/>
          <p:cNvSpPr txBox="1"/>
          <p:nvPr/>
        </p:nvSpPr>
        <p:spPr>
          <a:xfrm>
            <a:off x="6453111" y="4959001"/>
            <a:ext cx="4035714" cy="923330"/>
          </a:xfrm>
          <a:prstGeom prst="rect">
            <a:avLst/>
          </a:prstGeom>
          <a:noFill/>
        </p:spPr>
        <p:txBody>
          <a:bodyPr wrap="square" rtlCol="0">
            <a:spAutoFit/>
          </a:bodyPr>
          <a:lstStyle/>
          <a:p>
            <a:r>
              <a:rPr lang="en-US" b="1" dirty="0">
                <a:solidFill>
                  <a:srgbClr val="0070C0"/>
                </a:solidFill>
              </a:rPr>
              <a:t>271-274 AD</a:t>
            </a:r>
          </a:p>
          <a:p>
            <a:r>
              <a:rPr lang="en-US" b="1" dirty="0">
                <a:solidFill>
                  <a:srgbClr val="0070C0"/>
                </a:solidFill>
              </a:rPr>
              <a:t>Reign of Aurelian</a:t>
            </a:r>
            <a:endParaRPr lang="en-US" dirty="0"/>
          </a:p>
          <a:p>
            <a:pPr marL="285750" indent="-285750">
              <a:buFont typeface="Arial" panose="020B0604020202020204" pitchFamily="34" charset="0"/>
              <a:buChar char="•"/>
            </a:pPr>
            <a:r>
              <a:rPr lang="en-US" dirty="0" smtClean="0"/>
              <a:t>Aurelius fought ‘</a:t>
            </a:r>
            <a:r>
              <a:rPr lang="en-US" dirty="0" err="1" smtClean="0"/>
              <a:t>Moneyers</a:t>
            </a:r>
            <a:r>
              <a:rPr lang="en-US" dirty="0" smtClean="0"/>
              <a:t>’ in Rome</a:t>
            </a:r>
            <a:endParaRPr lang="en-US" dirty="0"/>
          </a:p>
        </p:txBody>
      </p:sp>
      <p:sp>
        <p:nvSpPr>
          <p:cNvPr id="15" name="TextBox 14"/>
          <p:cNvSpPr txBox="1"/>
          <p:nvPr/>
        </p:nvSpPr>
        <p:spPr>
          <a:xfrm>
            <a:off x="811072" y="3269869"/>
            <a:ext cx="4765432" cy="369332"/>
          </a:xfrm>
          <a:prstGeom prst="rect">
            <a:avLst/>
          </a:prstGeom>
          <a:noFill/>
        </p:spPr>
        <p:txBody>
          <a:bodyPr wrap="square" rtlCol="0">
            <a:spAutoFit/>
          </a:bodyPr>
          <a:lstStyle/>
          <a:p>
            <a:r>
              <a:rPr lang="en-US" b="1" dirty="0" smtClean="0">
                <a:solidFill>
                  <a:srgbClr val="7030A0"/>
                </a:solidFill>
              </a:rPr>
              <a:t>DEBASED GOLD &amp; SILVER COINS ===</a:t>
            </a:r>
            <a:r>
              <a:rPr lang="en-US" b="1" dirty="0" smtClean="0">
                <a:solidFill>
                  <a:srgbClr val="7030A0"/>
                </a:solidFill>
                <a:sym typeface="Wingdings" panose="05000000000000000000" pitchFamily="2" charset="2"/>
              </a:rPr>
              <a:t></a:t>
            </a:r>
            <a:endParaRPr lang="en-US" b="1" dirty="0">
              <a:solidFill>
                <a:srgbClr val="7030A0"/>
              </a:solidFill>
            </a:endParaRPr>
          </a:p>
        </p:txBody>
      </p:sp>
      <p:sp>
        <p:nvSpPr>
          <p:cNvPr id="17" name="TextBox 16"/>
          <p:cNvSpPr txBox="1"/>
          <p:nvPr/>
        </p:nvSpPr>
        <p:spPr>
          <a:xfrm>
            <a:off x="6067661" y="3144884"/>
            <a:ext cx="1877727" cy="338554"/>
          </a:xfrm>
          <a:prstGeom prst="rect">
            <a:avLst/>
          </a:prstGeom>
          <a:noFill/>
        </p:spPr>
        <p:txBody>
          <a:bodyPr wrap="square" rtlCol="0">
            <a:spAutoFit/>
          </a:bodyPr>
          <a:lstStyle/>
          <a:p>
            <a:r>
              <a:rPr lang="en-US" sz="1600" b="1" dirty="0" smtClean="0">
                <a:solidFill>
                  <a:srgbClr val="7030A0"/>
                </a:solidFill>
              </a:rPr>
              <a:t>MONEYERS REVOLT</a:t>
            </a:r>
            <a:endParaRPr lang="en-US" sz="1600" b="1" dirty="0">
              <a:solidFill>
                <a:srgbClr val="7030A0"/>
              </a:solidFill>
            </a:endParaRPr>
          </a:p>
        </p:txBody>
      </p:sp>
      <p:sp>
        <p:nvSpPr>
          <p:cNvPr id="8" name="Rectangle 7"/>
          <p:cNvSpPr/>
          <p:nvPr/>
        </p:nvSpPr>
        <p:spPr>
          <a:xfrm>
            <a:off x="357111" y="5355471"/>
            <a:ext cx="6096000" cy="1200329"/>
          </a:xfrm>
          <a:prstGeom prst="rect">
            <a:avLst/>
          </a:prstGeom>
        </p:spPr>
        <p:txBody>
          <a:bodyPr>
            <a:spAutoFit/>
          </a:bodyPr>
          <a:lstStyle/>
          <a:p>
            <a:r>
              <a:rPr lang="en-US" dirty="0"/>
              <a:t>During </a:t>
            </a:r>
            <a:r>
              <a:rPr lang="en-US" dirty="0" smtClean="0"/>
              <a:t>the Julio-</a:t>
            </a:r>
            <a:r>
              <a:rPr lang="en-US" dirty="0" err="1" smtClean="0"/>
              <a:t>Claudian</a:t>
            </a:r>
            <a:r>
              <a:rPr lang="en-US" dirty="0" smtClean="0"/>
              <a:t> dynasty, the Denarius </a:t>
            </a:r>
            <a:r>
              <a:rPr lang="en-US" dirty="0"/>
              <a:t>contained approximately 4 grams of silver, and </a:t>
            </a:r>
            <a:r>
              <a:rPr lang="en-US" dirty="0" smtClean="0"/>
              <a:t>continued </a:t>
            </a:r>
            <a:r>
              <a:rPr lang="en-US" dirty="0"/>
              <a:t>to shrink in size and purity, until by the second half of the third century, it was only about 2% </a:t>
            </a:r>
            <a:r>
              <a:rPr lang="en-US" dirty="0" smtClean="0"/>
              <a:t>silver.</a:t>
            </a:r>
            <a:endParaRPr lang="en-US" dirty="0"/>
          </a:p>
        </p:txBody>
      </p:sp>
      <p:pic>
        <p:nvPicPr>
          <p:cNvPr id="1026" name="Picture 2" descr="https://upload.wikimedia.org/wikipedia/commons/thumb/1/1b/Decline_of_the_antoninianus.jpg/580px-Decline_of_the_antoninia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72" y="626220"/>
            <a:ext cx="9845304" cy="19651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00734" y="2584466"/>
            <a:ext cx="4143225" cy="646331"/>
          </a:xfrm>
          <a:prstGeom prst="rect">
            <a:avLst/>
          </a:prstGeom>
          <a:noFill/>
        </p:spPr>
        <p:txBody>
          <a:bodyPr wrap="square" rtlCol="0">
            <a:spAutoFit/>
          </a:bodyPr>
          <a:lstStyle/>
          <a:p>
            <a:r>
              <a:rPr lang="en-US" b="1" dirty="0">
                <a:solidFill>
                  <a:srgbClr val="7030A0"/>
                </a:solidFill>
              </a:rPr>
              <a:t>SILVER DRAINS EAST</a:t>
            </a:r>
          </a:p>
          <a:p>
            <a:r>
              <a:rPr lang="en-US" b="1" dirty="0" smtClean="0">
                <a:solidFill>
                  <a:srgbClr val="7030A0"/>
                </a:solidFill>
              </a:rPr>
              <a:t>DEFLATION ====================</a:t>
            </a:r>
            <a:r>
              <a:rPr lang="en-US" b="1" dirty="0" smtClean="0">
                <a:solidFill>
                  <a:srgbClr val="7030A0"/>
                </a:solidFill>
                <a:sym typeface="Wingdings" panose="05000000000000000000" pitchFamily="2" charset="2"/>
              </a:rPr>
              <a:t></a:t>
            </a:r>
            <a:r>
              <a:rPr lang="en-US" b="1" dirty="0" smtClean="0">
                <a:solidFill>
                  <a:srgbClr val="7030A0"/>
                </a:solidFill>
              </a:rPr>
              <a:t> </a:t>
            </a:r>
            <a:endParaRPr lang="en-US" b="1" dirty="0">
              <a:solidFill>
                <a:srgbClr val="7030A0"/>
              </a:solidFill>
            </a:endParaRPr>
          </a:p>
        </p:txBody>
      </p:sp>
    </p:spTree>
    <p:extLst>
      <p:ext uri="{BB962C8B-B14F-4D97-AF65-F5344CB8AC3E}">
        <p14:creationId xmlns:p14="http://schemas.microsoft.com/office/powerpoint/2010/main" val="2406383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en-US" sz="3200" dirty="0" smtClean="0"/>
              <a:t>270 – 274 AD</a:t>
            </a:r>
            <a:br>
              <a:rPr lang="en-US" sz="3200" dirty="0" smtClean="0"/>
            </a:br>
            <a:r>
              <a:rPr lang="en-US" sz="3200" dirty="0" smtClean="0"/>
              <a:t>REVOLT OF MONEYERS</a:t>
            </a:r>
            <a:endParaRPr lang="en-US" sz="3200" dirty="0"/>
          </a:p>
        </p:txBody>
      </p:sp>
      <p:sp>
        <p:nvSpPr>
          <p:cNvPr id="3" name="Content Placeholder 2"/>
          <p:cNvSpPr>
            <a:spLocks noGrp="1"/>
          </p:cNvSpPr>
          <p:nvPr>
            <p:ph idx="1"/>
          </p:nvPr>
        </p:nvSpPr>
        <p:spPr>
          <a:xfrm>
            <a:off x="838200" y="1825624"/>
            <a:ext cx="10515600" cy="5032375"/>
          </a:xfrm>
        </p:spPr>
        <p:txBody>
          <a:bodyPr>
            <a:normAutofit fontScale="92500" lnSpcReduction="20000"/>
          </a:bodyPr>
          <a:lstStyle/>
          <a:p>
            <a:pPr marL="0" indent="0">
              <a:buNone/>
            </a:pPr>
            <a:endParaRPr lang="en-US" dirty="0" smtClean="0"/>
          </a:p>
          <a:p>
            <a:r>
              <a:rPr lang="en-US" dirty="0" smtClean="0"/>
              <a:t>The Moneyers had coined base money (the bulk of which was copper) for 50 years.  They stole silver and produce </a:t>
            </a:r>
            <a:r>
              <a:rPr lang="en-US" dirty="0"/>
              <a:t>coins of inferior quality. </a:t>
            </a:r>
            <a:endParaRPr lang="en-US" dirty="0" smtClean="0"/>
          </a:p>
          <a:p>
            <a:pPr marL="0" indent="0">
              <a:buNone/>
            </a:pPr>
            <a:endParaRPr lang="en-US" dirty="0"/>
          </a:p>
          <a:p>
            <a:r>
              <a:rPr lang="en-US" dirty="0" smtClean="0"/>
              <a:t>Aurelian (reign AD 270 – 274) crushed them with a war in Rome that killed 7 thousand of his battle hardened soldiers.</a:t>
            </a:r>
          </a:p>
          <a:p>
            <a:endParaRPr lang="en-US" dirty="0"/>
          </a:p>
          <a:p>
            <a:r>
              <a:rPr lang="en-US" dirty="0" smtClean="0"/>
              <a:t>The Moneyers were supplying circulating medium for the ‘world’, not just Rome.  They removed themselves to provinces.  The evils of an unlimited and continually debased coinage were no longer to be remedied.</a:t>
            </a:r>
          </a:p>
          <a:p>
            <a:pPr marL="0" indent="0">
              <a:buNone/>
            </a:pPr>
            <a:endParaRPr lang="en-US" dirty="0" smtClean="0"/>
          </a:p>
          <a:p>
            <a:r>
              <a:rPr lang="en-US" dirty="0" smtClean="0"/>
              <a:t>Gibbon:  secret conspiracy of Senate, wealthy Equestrians, arms of Praetorian Guard</a:t>
            </a:r>
          </a:p>
          <a:p>
            <a:endParaRPr lang="en-US" dirty="0"/>
          </a:p>
          <a:p>
            <a:endParaRPr lang="en-US" dirty="0"/>
          </a:p>
        </p:txBody>
      </p:sp>
    </p:spTree>
    <p:extLst>
      <p:ext uri="{BB962C8B-B14F-4D97-AF65-F5344CB8AC3E}">
        <p14:creationId xmlns:p14="http://schemas.microsoft.com/office/powerpoint/2010/main" val="930847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lecture2-thirdcenturycrisis-121005111333-phpapp02/95/slide-32-728.jpg?13494539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99" y="0"/>
            <a:ext cx="8337497" cy="62531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85262" y="6253124"/>
            <a:ext cx="6059736" cy="369332"/>
          </a:xfrm>
          <a:prstGeom prst="rect">
            <a:avLst/>
          </a:prstGeom>
          <a:noFill/>
        </p:spPr>
        <p:txBody>
          <a:bodyPr wrap="none" rtlCol="0">
            <a:spAutoFit/>
          </a:bodyPr>
          <a:lstStyle/>
          <a:p>
            <a:r>
              <a:rPr lang="en-US" dirty="0"/>
              <a:t>http://www.slideshare.net/woodjamie/the-third-century-crisis</a:t>
            </a:r>
          </a:p>
        </p:txBody>
      </p:sp>
      <p:sp>
        <p:nvSpPr>
          <p:cNvPr id="4" name="Title 1"/>
          <p:cNvSpPr txBox="1">
            <a:spLocks/>
          </p:cNvSpPr>
          <p:nvPr/>
        </p:nvSpPr>
        <p:spPr>
          <a:xfrm>
            <a:off x="9082007" y="0"/>
            <a:ext cx="3109992" cy="44078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t>MONEY OF EMPIRE</a:t>
            </a:r>
            <a:endParaRPr lang="en-US" sz="3200" b="1" dirty="0"/>
          </a:p>
        </p:txBody>
      </p:sp>
    </p:spTree>
    <p:extLst>
      <p:ext uri="{BB962C8B-B14F-4D97-AF65-F5344CB8AC3E}">
        <p14:creationId xmlns:p14="http://schemas.microsoft.com/office/powerpoint/2010/main" val="1515861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nges in weight of Roman aureus, denarius and antoninianus in the first to third centu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72" y="958043"/>
            <a:ext cx="8895003" cy="42958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85252" y="6488668"/>
            <a:ext cx="4379084" cy="369332"/>
          </a:xfrm>
          <a:prstGeom prst="rect">
            <a:avLst/>
          </a:prstGeom>
          <a:noFill/>
        </p:spPr>
        <p:txBody>
          <a:bodyPr wrap="none" rtlCol="0">
            <a:spAutoFit/>
          </a:bodyPr>
          <a:lstStyle/>
          <a:p>
            <a:r>
              <a:rPr lang="en-US" dirty="0"/>
              <a:t>http://www.accla.org/actaaccla/kramer.html</a:t>
            </a:r>
          </a:p>
        </p:txBody>
      </p:sp>
      <p:sp>
        <p:nvSpPr>
          <p:cNvPr id="3" name="TextBox 2"/>
          <p:cNvSpPr txBox="1"/>
          <p:nvPr/>
        </p:nvSpPr>
        <p:spPr>
          <a:xfrm>
            <a:off x="883403" y="5253925"/>
            <a:ext cx="6242927" cy="646331"/>
          </a:xfrm>
          <a:prstGeom prst="rect">
            <a:avLst/>
          </a:prstGeom>
          <a:noFill/>
        </p:spPr>
        <p:txBody>
          <a:bodyPr wrap="none" rtlCol="0">
            <a:spAutoFit/>
          </a:bodyPr>
          <a:lstStyle/>
          <a:p>
            <a:r>
              <a:rPr lang="en-US" dirty="0"/>
              <a:t>For the </a:t>
            </a:r>
            <a:r>
              <a:rPr lang="en-US" dirty="0" err="1"/>
              <a:t>antoninianus</a:t>
            </a:r>
            <a:r>
              <a:rPr lang="en-US" dirty="0"/>
              <a:t> and the denarius the actual weight of </a:t>
            </a:r>
            <a:r>
              <a:rPr lang="en-US" dirty="0" smtClean="0"/>
              <a:t>silver</a:t>
            </a:r>
          </a:p>
          <a:p>
            <a:r>
              <a:rPr lang="en-US" dirty="0" smtClean="0"/>
              <a:t> </a:t>
            </a:r>
            <a:r>
              <a:rPr lang="en-US" dirty="0"/>
              <a:t>content is shown not the weight of the coin.</a:t>
            </a:r>
          </a:p>
        </p:txBody>
      </p:sp>
      <p:sp>
        <p:nvSpPr>
          <p:cNvPr id="5" name="Title 1"/>
          <p:cNvSpPr txBox="1">
            <a:spLocks/>
          </p:cNvSpPr>
          <p:nvPr/>
        </p:nvSpPr>
        <p:spPr>
          <a:xfrm>
            <a:off x="9190495" y="0"/>
            <a:ext cx="3001504" cy="44078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t>MONEY OF EMPIRE</a:t>
            </a:r>
            <a:endParaRPr lang="en-US" sz="3200" b="1" dirty="0"/>
          </a:p>
        </p:txBody>
      </p:sp>
    </p:spTree>
    <p:extLst>
      <p:ext uri="{BB962C8B-B14F-4D97-AF65-F5344CB8AC3E}">
        <p14:creationId xmlns:p14="http://schemas.microsoft.com/office/powerpoint/2010/main" val="214274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lecture2-thirdcenturycrisis-121005111333-phpapp02/95/slide-33-728.jpg?13494539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02" y="453890"/>
            <a:ext cx="6934200" cy="52006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1308" y="6044339"/>
            <a:ext cx="3822200" cy="369332"/>
          </a:xfrm>
          <a:prstGeom prst="rect">
            <a:avLst/>
          </a:prstGeom>
          <a:noFill/>
        </p:spPr>
        <p:txBody>
          <a:bodyPr wrap="none" rtlCol="0">
            <a:spAutoFit/>
          </a:bodyPr>
          <a:lstStyle/>
          <a:p>
            <a:r>
              <a:rPr lang="en-US" dirty="0"/>
              <a:t>https://www.startpage.com/do/search</a:t>
            </a:r>
          </a:p>
        </p:txBody>
      </p:sp>
      <p:sp>
        <p:nvSpPr>
          <p:cNvPr id="4" name="Title 1"/>
          <p:cNvSpPr txBox="1">
            <a:spLocks/>
          </p:cNvSpPr>
          <p:nvPr/>
        </p:nvSpPr>
        <p:spPr>
          <a:xfrm>
            <a:off x="9159497" y="0"/>
            <a:ext cx="3032501" cy="44078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t>MONEY OF EMPIRE</a:t>
            </a:r>
            <a:endParaRPr lang="en-US" sz="3200" b="1" dirty="0"/>
          </a:p>
        </p:txBody>
      </p:sp>
    </p:spTree>
    <p:extLst>
      <p:ext uri="{BB962C8B-B14F-4D97-AF65-F5344CB8AC3E}">
        <p14:creationId xmlns:p14="http://schemas.microsoft.com/office/powerpoint/2010/main" val="396826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374" y="0"/>
            <a:ext cx="4099625" cy="440787"/>
          </a:xfrm>
        </p:spPr>
        <p:txBody>
          <a:bodyPr>
            <a:normAutofit fontScale="90000"/>
          </a:bodyPr>
          <a:lstStyle/>
          <a:p>
            <a:r>
              <a:rPr lang="en-US" sz="3200" b="1" dirty="0" smtClean="0"/>
              <a:t>GOVERNMENT OF EMPIRE</a:t>
            </a:r>
            <a:endParaRPr lang="en-US" sz="3200" b="1" dirty="0"/>
          </a:p>
        </p:txBody>
      </p:sp>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endParaRPr lang="en-US" b="1" dirty="0"/>
          </a:p>
          <a:p>
            <a:pPr marL="457200" lvl="1" indent="0" algn="ctr">
              <a:buNone/>
            </a:pPr>
            <a:r>
              <a:rPr lang="en-US" b="1" dirty="0" smtClean="0"/>
              <a:t>DOMINATE (co-rulers)</a:t>
            </a:r>
          </a:p>
          <a:p>
            <a:pPr marL="457200" lvl="1" indent="0" algn="ctr">
              <a:buNone/>
            </a:pPr>
            <a:endParaRPr lang="en-US" b="1" dirty="0"/>
          </a:p>
          <a:p>
            <a:pPr marL="457200" lvl="1" indent="0">
              <a:buNone/>
            </a:pPr>
            <a:r>
              <a:rPr lang="en-US" b="1" dirty="0" smtClean="0"/>
              <a:t>|-------------------------------------------------------------------------------------------------------|</a:t>
            </a:r>
          </a:p>
          <a:p>
            <a:pPr marL="457200" lvl="1" indent="0">
              <a:buNone/>
            </a:pPr>
            <a:r>
              <a:rPr lang="en-US" sz="1800" b="1" dirty="0" smtClean="0"/>
              <a:t>284 – 305                    306 - 337 					                                             379 - 395</a:t>
            </a:r>
          </a:p>
          <a:p>
            <a:pPr marL="457200" lvl="1" indent="0" algn="ctr">
              <a:buNone/>
            </a:pP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2400" b="1" dirty="0">
              <a:solidFill>
                <a:srgbClr val="0070C0"/>
              </a:solidFill>
            </a:endParaRPr>
          </a:p>
        </p:txBody>
      </p:sp>
      <p:sp>
        <p:nvSpPr>
          <p:cNvPr id="4" name="TextBox 3"/>
          <p:cNvSpPr txBox="1"/>
          <p:nvPr/>
        </p:nvSpPr>
        <p:spPr>
          <a:xfrm>
            <a:off x="330468" y="2940078"/>
            <a:ext cx="1149674" cy="646331"/>
          </a:xfrm>
          <a:prstGeom prst="rect">
            <a:avLst/>
          </a:prstGeom>
          <a:noFill/>
        </p:spPr>
        <p:txBody>
          <a:bodyPr wrap="none" rtlCol="0">
            <a:spAutoFit/>
          </a:bodyPr>
          <a:lstStyle/>
          <a:p>
            <a:r>
              <a:rPr lang="en-US" b="1" dirty="0" smtClean="0">
                <a:solidFill>
                  <a:srgbClr val="0070C0"/>
                </a:solidFill>
              </a:rPr>
              <a:t>Reign of</a:t>
            </a:r>
          </a:p>
          <a:p>
            <a:r>
              <a:rPr lang="en-US" b="1" dirty="0" smtClean="0">
                <a:solidFill>
                  <a:srgbClr val="0070C0"/>
                </a:solidFill>
              </a:rPr>
              <a:t>Diocletian</a:t>
            </a:r>
            <a:endParaRPr lang="en-US" dirty="0"/>
          </a:p>
        </p:txBody>
      </p:sp>
      <p:sp>
        <p:nvSpPr>
          <p:cNvPr id="5" name="TextBox 4"/>
          <p:cNvSpPr txBox="1"/>
          <p:nvPr/>
        </p:nvSpPr>
        <p:spPr>
          <a:xfrm>
            <a:off x="9875374" y="2940077"/>
            <a:ext cx="1269899" cy="646331"/>
          </a:xfrm>
          <a:prstGeom prst="rect">
            <a:avLst/>
          </a:prstGeom>
          <a:noFill/>
        </p:spPr>
        <p:txBody>
          <a:bodyPr wrap="none" rtlCol="0">
            <a:spAutoFit/>
          </a:bodyPr>
          <a:lstStyle/>
          <a:p>
            <a:r>
              <a:rPr lang="en-US" b="1" dirty="0" smtClean="0">
                <a:solidFill>
                  <a:srgbClr val="0070C0"/>
                </a:solidFill>
              </a:rPr>
              <a:t>Reign of</a:t>
            </a:r>
          </a:p>
          <a:p>
            <a:r>
              <a:rPr lang="en-US" b="1" dirty="0" smtClean="0">
                <a:solidFill>
                  <a:srgbClr val="0070C0"/>
                </a:solidFill>
              </a:rPr>
              <a:t>Theodosius</a:t>
            </a:r>
            <a:endParaRPr lang="en-US" b="1" dirty="0">
              <a:solidFill>
                <a:srgbClr val="0070C0"/>
              </a:solidFill>
            </a:endParaRPr>
          </a:p>
        </p:txBody>
      </p:sp>
      <p:sp>
        <p:nvSpPr>
          <p:cNvPr id="7" name="TextBox 6"/>
          <p:cNvSpPr txBox="1"/>
          <p:nvPr/>
        </p:nvSpPr>
        <p:spPr>
          <a:xfrm>
            <a:off x="2608657" y="2900740"/>
            <a:ext cx="1330301" cy="646331"/>
          </a:xfrm>
          <a:prstGeom prst="rect">
            <a:avLst/>
          </a:prstGeom>
          <a:noFill/>
        </p:spPr>
        <p:txBody>
          <a:bodyPr wrap="none" rtlCol="0">
            <a:spAutoFit/>
          </a:bodyPr>
          <a:lstStyle/>
          <a:p>
            <a:r>
              <a:rPr lang="en-US" b="1" dirty="0" smtClean="0">
                <a:solidFill>
                  <a:srgbClr val="0070C0"/>
                </a:solidFill>
              </a:rPr>
              <a:t>Reign of</a:t>
            </a:r>
          </a:p>
          <a:p>
            <a:r>
              <a:rPr lang="en-US" b="1" dirty="0" smtClean="0">
                <a:solidFill>
                  <a:srgbClr val="0070C0"/>
                </a:solidFill>
              </a:rPr>
              <a:t>Constantine</a:t>
            </a:r>
            <a:endParaRPr lang="en-US" dirty="0"/>
          </a:p>
        </p:txBody>
      </p:sp>
      <p:pic>
        <p:nvPicPr>
          <p:cNvPr id="8" name="Picture 4" descr="http://ts3.mm.bing.net/th?id=H.4698089846866470&amp;pid=15.1&amp;H=160&amp;W=1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68" y="3748386"/>
            <a:ext cx="1280181" cy="16186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ts1.mm.bing.net/th?id=H.4603871161680312&amp;pid=15.1&amp;H=160&amp;W=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4796" y="2967334"/>
            <a:ext cx="1221374" cy="16186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nstantine Chiaramonti Inv17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676" y="3707362"/>
            <a:ext cx="1062975" cy="16186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5603156"/>
            <a:ext cx="2486899" cy="923330"/>
          </a:xfrm>
          <a:prstGeom prst="rect">
            <a:avLst/>
          </a:prstGeom>
          <a:noFill/>
        </p:spPr>
        <p:txBody>
          <a:bodyPr wrap="none" rtlCol="0">
            <a:spAutoFit/>
          </a:bodyPr>
          <a:lstStyle/>
          <a:p>
            <a:pPr marL="285750" indent="-285750">
              <a:spcBef>
                <a:spcPts val="0"/>
              </a:spcBef>
              <a:buFont typeface="Arial" panose="020B0604020202020204" pitchFamily="34" charset="0"/>
              <a:buChar char="•"/>
            </a:pPr>
            <a:r>
              <a:rPr lang="en-US" dirty="0" smtClean="0"/>
              <a:t>increase </a:t>
            </a:r>
            <a:r>
              <a:rPr lang="en-US" dirty="0"/>
              <a:t>of </a:t>
            </a:r>
            <a:r>
              <a:rPr lang="en-US" dirty="0" smtClean="0"/>
              <a:t>authority</a:t>
            </a:r>
          </a:p>
          <a:p>
            <a:pPr>
              <a:spcBef>
                <a:spcPts val="0"/>
              </a:spcBef>
            </a:pPr>
            <a:r>
              <a:rPr lang="en-US" dirty="0"/>
              <a:t> </a:t>
            </a:r>
            <a:r>
              <a:rPr lang="en-US" dirty="0" smtClean="0"/>
              <a:t>     </a:t>
            </a:r>
            <a:r>
              <a:rPr lang="en-US" dirty="0"/>
              <a:t>in </a:t>
            </a:r>
            <a:r>
              <a:rPr lang="en-US" dirty="0" smtClean="0"/>
              <a:t>person of Emperor</a:t>
            </a:r>
          </a:p>
          <a:p>
            <a:pPr marL="285750" indent="-285750">
              <a:spcBef>
                <a:spcPts val="0"/>
              </a:spcBef>
              <a:buFont typeface="Arial" panose="020B0604020202020204" pitchFamily="34" charset="0"/>
              <a:buChar char="•"/>
            </a:pPr>
            <a:r>
              <a:rPr lang="en-US" dirty="0" smtClean="0"/>
              <a:t>Co-rulers</a:t>
            </a:r>
            <a:endParaRPr lang="en-US" dirty="0"/>
          </a:p>
        </p:txBody>
      </p:sp>
      <p:sp>
        <p:nvSpPr>
          <p:cNvPr id="11" name="TextBox 10"/>
          <p:cNvSpPr txBox="1"/>
          <p:nvPr/>
        </p:nvSpPr>
        <p:spPr>
          <a:xfrm>
            <a:off x="8499292" y="4772160"/>
            <a:ext cx="2752164" cy="1754326"/>
          </a:xfrm>
          <a:prstGeom prst="rect">
            <a:avLst/>
          </a:prstGeom>
          <a:noFill/>
        </p:spPr>
        <p:txBody>
          <a:bodyPr wrap="none" rtlCol="0">
            <a:spAutoFit/>
          </a:bodyPr>
          <a:lstStyle/>
          <a:p>
            <a:pPr marL="285750" indent="-285750">
              <a:spcBef>
                <a:spcPts val="0"/>
              </a:spcBef>
              <a:buFont typeface="Arial" panose="020B0604020202020204" pitchFamily="34" charset="0"/>
              <a:buChar char="•"/>
            </a:pPr>
            <a:r>
              <a:rPr lang="en-US" dirty="0" smtClean="0"/>
              <a:t>established Christianity</a:t>
            </a:r>
          </a:p>
          <a:p>
            <a:pPr>
              <a:spcBef>
                <a:spcPts val="0"/>
              </a:spcBef>
            </a:pPr>
            <a:r>
              <a:rPr lang="en-US" dirty="0" smtClean="0"/>
              <a:t>     </a:t>
            </a:r>
            <a:r>
              <a:rPr lang="en-US" dirty="0"/>
              <a:t>as the state religion</a:t>
            </a:r>
          </a:p>
          <a:p>
            <a:pPr marL="285750" indent="-285750">
              <a:spcBef>
                <a:spcPts val="0"/>
              </a:spcBef>
              <a:buFont typeface="Arial" panose="020B0604020202020204" pitchFamily="34" charset="0"/>
              <a:buChar char="•"/>
            </a:pPr>
            <a:r>
              <a:rPr lang="en-US" dirty="0"/>
              <a:t>Upon his death, his </a:t>
            </a:r>
            <a:r>
              <a:rPr lang="en-US" dirty="0" smtClean="0"/>
              <a:t>sons</a:t>
            </a:r>
          </a:p>
          <a:p>
            <a:pPr>
              <a:spcBef>
                <a:spcPts val="0"/>
              </a:spcBef>
            </a:pPr>
            <a:r>
              <a:rPr lang="en-US" dirty="0"/>
              <a:t> </a:t>
            </a:r>
            <a:r>
              <a:rPr lang="en-US" dirty="0" smtClean="0"/>
              <a:t>     proclaimed Emperors</a:t>
            </a:r>
          </a:p>
          <a:p>
            <a:pPr>
              <a:spcBef>
                <a:spcPts val="0"/>
              </a:spcBef>
            </a:pPr>
            <a:r>
              <a:rPr lang="en-US" dirty="0"/>
              <a:t> </a:t>
            </a:r>
            <a:r>
              <a:rPr lang="en-US" dirty="0" smtClean="0"/>
              <a:t>     </a:t>
            </a:r>
            <a:r>
              <a:rPr lang="en-US" dirty="0"/>
              <a:t>in separate Eastern </a:t>
            </a:r>
            <a:r>
              <a:rPr lang="en-US" dirty="0" smtClean="0"/>
              <a:t>and</a:t>
            </a:r>
          </a:p>
          <a:p>
            <a:pPr>
              <a:spcBef>
                <a:spcPts val="0"/>
              </a:spcBef>
            </a:pPr>
            <a:r>
              <a:rPr lang="en-US" dirty="0"/>
              <a:t> </a:t>
            </a:r>
            <a:r>
              <a:rPr lang="en-US" dirty="0" smtClean="0"/>
              <a:t>     </a:t>
            </a:r>
            <a:r>
              <a:rPr lang="en-US" dirty="0"/>
              <a:t>Western Empires</a:t>
            </a:r>
            <a:r>
              <a:rPr lang="en-US" dirty="0" smtClean="0"/>
              <a:t>.</a:t>
            </a:r>
          </a:p>
        </p:txBody>
      </p:sp>
      <p:sp>
        <p:nvSpPr>
          <p:cNvPr id="12" name="TextBox 11"/>
          <p:cNvSpPr txBox="1"/>
          <p:nvPr/>
        </p:nvSpPr>
        <p:spPr>
          <a:xfrm>
            <a:off x="2409407" y="5603156"/>
            <a:ext cx="3472297" cy="1200329"/>
          </a:xfrm>
          <a:prstGeom prst="rect">
            <a:avLst/>
          </a:prstGeom>
          <a:noFill/>
        </p:spPr>
        <p:txBody>
          <a:bodyPr wrap="none" rtlCol="0">
            <a:spAutoFit/>
          </a:bodyPr>
          <a:lstStyle/>
          <a:p>
            <a:pPr marL="285750" indent="-285750">
              <a:spcBef>
                <a:spcPts val="0"/>
              </a:spcBef>
              <a:buFont typeface="Arial" panose="020B0604020202020204" pitchFamily="34" charset="0"/>
              <a:buChar char="•"/>
            </a:pPr>
            <a:r>
              <a:rPr lang="en-US" dirty="0" smtClean="0"/>
              <a:t>Adopted Christianity</a:t>
            </a:r>
          </a:p>
          <a:p>
            <a:pPr marL="285750" indent="-285750">
              <a:spcBef>
                <a:spcPts val="0"/>
              </a:spcBef>
              <a:buFont typeface="Arial" panose="020B0604020202020204" pitchFamily="34" charset="0"/>
              <a:buChar char="•"/>
            </a:pPr>
            <a:r>
              <a:rPr lang="en-US" dirty="0" smtClean="0"/>
              <a:t>Moved capital to </a:t>
            </a:r>
          </a:p>
          <a:p>
            <a:pPr>
              <a:spcBef>
                <a:spcPts val="0"/>
              </a:spcBef>
            </a:pPr>
            <a:r>
              <a:rPr lang="en-US" dirty="0"/>
              <a:t> </a:t>
            </a:r>
            <a:r>
              <a:rPr lang="en-US" dirty="0" smtClean="0"/>
              <a:t>    Constantinople</a:t>
            </a:r>
          </a:p>
          <a:p>
            <a:pPr marL="285750" indent="-285750">
              <a:spcBef>
                <a:spcPts val="0"/>
              </a:spcBef>
              <a:buFont typeface="Arial" panose="020B0604020202020204" pitchFamily="34" charset="0"/>
              <a:buChar char="•"/>
            </a:pPr>
            <a:r>
              <a:rPr lang="en-US" dirty="0" smtClean="0"/>
              <a:t>Council of Nicaea: Nicene Creed</a:t>
            </a:r>
            <a:endParaRPr lang="en-US" dirty="0"/>
          </a:p>
        </p:txBody>
      </p:sp>
      <p:sp>
        <p:nvSpPr>
          <p:cNvPr id="13" name="TextBox 12"/>
          <p:cNvSpPr txBox="1"/>
          <p:nvPr/>
        </p:nvSpPr>
        <p:spPr>
          <a:xfrm>
            <a:off x="288977" y="244490"/>
            <a:ext cx="5156989" cy="1200329"/>
          </a:xfrm>
          <a:prstGeom prst="rect">
            <a:avLst/>
          </a:prstGeom>
          <a:noFill/>
        </p:spPr>
        <p:txBody>
          <a:bodyPr wrap="none" rtlCol="0">
            <a:spAutoFit/>
          </a:bodyPr>
          <a:lstStyle/>
          <a:p>
            <a:r>
              <a:rPr lang="en-US" dirty="0" smtClean="0"/>
              <a:t>Openly </a:t>
            </a:r>
            <a:r>
              <a:rPr lang="en-US" dirty="0"/>
              <a:t>displayed the naked face of Imperial power. </a:t>
            </a:r>
            <a:endParaRPr lang="en-US" dirty="0" smtClean="0"/>
          </a:p>
          <a:p>
            <a:r>
              <a:rPr lang="en-US" dirty="0" smtClean="0"/>
              <a:t>They </a:t>
            </a:r>
            <a:r>
              <a:rPr lang="en-US" dirty="0"/>
              <a:t>ceased using the more modest title </a:t>
            </a:r>
            <a:r>
              <a:rPr lang="en-US" dirty="0" smtClean="0"/>
              <a:t>of </a:t>
            </a:r>
            <a:r>
              <a:rPr lang="en-US" dirty="0" err="1" smtClean="0"/>
              <a:t>princeps</a:t>
            </a:r>
            <a:r>
              <a:rPr lang="en-US" dirty="0" smtClean="0"/>
              <a:t>;</a:t>
            </a:r>
          </a:p>
          <a:p>
            <a:r>
              <a:rPr lang="en-US" dirty="0" smtClean="0"/>
              <a:t>they </a:t>
            </a:r>
            <a:r>
              <a:rPr lang="en-US" dirty="0"/>
              <a:t>adopted the veneration of </a:t>
            </a:r>
            <a:r>
              <a:rPr lang="en-US" dirty="0" smtClean="0"/>
              <a:t>the potentates </a:t>
            </a:r>
          </a:p>
          <a:p>
            <a:r>
              <a:rPr lang="en-US" dirty="0" smtClean="0"/>
              <a:t>of ancient Egypt and Persia</a:t>
            </a:r>
            <a:endParaRPr lang="en-US" dirty="0"/>
          </a:p>
        </p:txBody>
      </p:sp>
      <p:cxnSp>
        <p:nvCxnSpPr>
          <p:cNvPr id="14" name="Straight Arrow Connector 13"/>
          <p:cNvCxnSpPr/>
          <p:nvPr/>
        </p:nvCxnSpPr>
        <p:spPr>
          <a:xfrm flipV="1">
            <a:off x="960895" y="1546974"/>
            <a:ext cx="519248" cy="54529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39295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0496" y="0"/>
            <a:ext cx="3001504" cy="440787"/>
          </a:xfrm>
        </p:spPr>
        <p:txBody>
          <a:bodyPr>
            <a:normAutofit fontScale="90000"/>
          </a:bodyPr>
          <a:lstStyle/>
          <a:p>
            <a:r>
              <a:rPr lang="en-US" sz="3200" b="1" dirty="0" smtClean="0"/>
              <a:t>MONEY OF EMPIRE</a:t>
            </a:r>
            <a:endParaRPr lang="en-US" sz="3200" b="1" dirty="0"/>
          </a:p>
        </p:txBody>
      </p:sp>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endParaRPr lang="en-US" b="1" dirty="0"/>
          </a:p>
          <a:p>
            <a:pPr marL="457200" lvl="1" indent="0" algn="ctr">
              <a:buNone/>
            </a:pPr>
            <a:r>
              <a:rPr lang="en-US" b="1" dirty="0" smtClean="0"/>
              <a:t>DOMINATE (co-rulers)</a:t>
            </a:r>
          </a:p>
          <a:p>
            <a:pPr marL="457200" lvl="1" indent="0" algn="ctr">
              <a:buNone/>
            </a:pPr>
            <a:endParaRPr lang="en-US" b="1" dirty="0"/>
          </a:p>
          <a:p>
            <a:pPr marL="457200" lvl="1" indent="0">
              <a:buNone/>
            </a:pPr>
            <a:r>
              <a:rPr lang="en-US" b="1" dirty="0" smtClean="0"/>
              <a:t>|-------------------------------------------------------------------------------------------------------|</a:t>
            </a:r>
          </a:p>
          <a:p>
            <a:pPr marL="457200" lvl="1" indent="0">
              <a:buNone/>
            </a:pPr>
            <a:r>
              <a:rPr lang="en-US" sz="1800" b="1" dirty="0" smtClean="0"/>
              <a:t>284 – 305                    306 - 337 					                                             379 - 395</a:t>
            </a:r>
          </a:p>
          <a:p>
            <a:pPr marL="457200" lvl="1" indent="0" algn="ctr">
              <a:buNone/>
            </a:pP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1800" b="1" u="sng" dirty="0"/>
          </a:p>
        </p:txBody>
      </p:sp>
      <p:sp>
        <p:nvSpPr>
          <p:cNvPr id="4" name="TextBox 3"/>
          <p:cNvSpPr txBox="1"/>
          <p:nvPr/>
        </p:nvSpPr>
        <p:spPr>
          <a:xfrm>
            <a:off x="135330" y="2772230"/>
            <a:ext cx="2198038" cy="1292662"/>
          </a:xfrm>
          <a:prstGeom prst="rect">
            <a:avLst/>
          </a:prstGeom>
          <a:noFill/>
        </p:spPr>
        <p:txBody>
          <a:bodyPr wrap="none" rtlCol="0">
            <a:spAutoFit/>
          </a:bodyPr>
          <a:lstStyle/>
          <a:p>
            <a:r>
              <a:rPr lang="en-US" b="1" dirty="0" smtClean="0">
                <a:solidFill>
                  <a:srgbClr val="0070C0"/>
                </a:solidFill>
              </a:rPr>
              <a:t>300 </a:t>
            </a:r>
            <a:r>
              <a:rPr lang="en-US" b="1" dirty="0">
                <a:solidFill>
                  <a:srgbClr val="0070C0"/>
                </a:solidFill>
              </a:rPr>
              <a:t>AD +                    </a:t>
            </a:r>
          </a:p>
          <a:p>
            <a:r>
              <a:rPr lang="en-US" sz="2000" b="1" dirty="0" smtClean="0">
                <a:solidFill>
                  <a:srgbClr val="0070C0"/>
                </a:solidFill>
              </a:rPr>
              <a:t>  Scarcity </a:t>
            </a:r>
            <a:r>
              <a:rPr lang="en-US" sz="2000" b="1" dirty="0">
                <a:solidFill>
                  <a:srgbClr val="0070C0"/>
                </a:solidFill>
              </a:rPr>
              <a:t>of </a:t>
            </a:r>
            <a:r>
              <a:rPr lang="en-US" sz="2000" b="1" dirty="0" smtClean="0">
                <a:solidFill>
                  <a:srgbClr val="0070C0"/>
                </a:solidFill>
              </a:rPr>
              <a:t>copper</a:t>
            </a:r>
          </a:p>
          <a:p>
            <a:r>
              <a:rPr lang="en-US" sz="2000" b="1" dirty="0">
                <a:solidFill>
                  <a:srgbClr val="0070C0"/>
                </a:solidFill>
              </a:rPr>
              <a:t> </a:t>
            </a:r>
            <a:r>
              <a:rPr lang="en-US" sz="2000" b="1" dirty="0" smtClean="0">
                <a:solidFill>
                  <a:srgbClr val="0070C0"/>
                </a:solidFill>
              </a:rPr>
              <a:t> known to be</a:t>
            </a:r>
          </a:p>
          <a:p>
            <a:r>
              <a:rPr lang="en-US" sz="2000" b="1" dirty="0">
                <a:solidFill>
                  <a:srgbClr val="0070C0"/>
                </a:solidFill>
              </a:rPr>
              <a:t> </a:t>
            </a:r>
            <a:r>
              <a:rPr lang="en-US" sz="2000" b="1" dirty="0" smtClean="0">
                <a:solidFill>
                  <a:srgbClr val="0070C0"/>
                </a:solidFill>
              </a:rPr>
              <a:t> irremediable </a:t>
            </a:r>
            <a:r>
              <a:rPr lang="en-US" dirty="0"/>
              <a:t>	</a:t>
            </a:r>
          </a:p>
        </p:txBody>
      </p:sp>
      <p:sp>
        <p:nvSpPr>
          <p:cNvPr id="5" name="TextBox 4"/>
          <p:cNvSpPr txBox="1"/>
          <p:nvPr/>
        </p:nvSpPr>
        <p:spPr>
          <a:xfrm>
            <a:off x="2360210" y="2864563"/>
            <a:ext cx="4894481" cy="1200329"/>
          </a:xfrm>
          <a:prstGeom prst="rect">
            <a:avLst/>
          </a:prstGeom>
          <a:noFill/>
        </p:spPr>
        <p:txBody>
          <a:bodyPr wrap="none" rtlCol="0">
            <a:spAutoFit/>
          </a:bodyPr>
          <a:lstStyle/>
          <a:p>
            <a:r>
              <a:rPr lang="en-US" dirty="0"/>
              <a:t>The first "bezants" were the Byzantine </a:t>
            </a:r>
            <a:r>
              <a:rPr lang="en-US" i="1" dirty="0">
                <a:hlinkClick r:id="rId2" tooltip="Solidus (coin)"/>
              </a:rPr>
              <a:t>solidi</a:t>
            </a:r>
            <a:r>
              <a:rPr lang="en-US" dirty="0"/>
              <a:t> coins</a:t>
            </a:r>
            <a:r>
              <a:rPr lang="en-US" dirty="0" smtClean="0"/>
              <a:t>,</a:t>
            </a:r>
          </a:p>
          <a:p>
            <a:r>
              <a:rPr lang="en-US" dirty="0" smtClean="0"/>
              <a:t> </a:t>
            </a:r>
            <a:r>
              <a:rPr lang="en-US" dirty="0"/>
              <a:t>minted at a constant weight and </a:t>
            </a:r>
            <a:r>
              <a:rPr lang="en-US" dirty="0" smtClean="0"/>
              <a:t>purity</a:t>
            </a:r>
          </a:p>
          <a:p>
            <a:r>
              <a:rPr lang="en-US" dirty="0" smtClean="0"/>
              <a:t> </a:t>
            </a:r>
            <a:r>
              <a:rPr lang="en-US" dirty="0"/>
              <a:t>since the time of </a:t>
            </a:r>
            <a:r>
              <a:rPr lang="en-US" dirty="0" err="1"/>
              <a:t>Constatine</a:t>
            </a:r>
            <a:r>
              <a:rPr lang="en-US" dirty="0"/>
              <a:t> I (died 337</a:t>
            </a:r>
            <a:r>
              <a:rPr lang="en-US" dirty="0" smtClean="0"/>
              <a:t>)</a:t>
            </a:r>
          </a:p>
          <a:p>
            <a:r>
              <a:rPr lang="en-US" dirty="0" smtClean="0"/>
              <a:t> </a:t>
            </a:r>
            <a:r>
              <a:rPr lang="en-US" dirty="0"/>
              <a:t>until the mid-11th century.</a:t>
            </a:r>
          </a:p>
        </p:txBody>
      </p:sp>
      <p:sp>
        <p:nvSpPr>
          <p:cNvPr id="8" name="TextBox 7"/>
          <p:cNvSpPr txBox="1"/>
          <p:nvPr/>
        </p:nvSpPr>
        <p:spPr>
          <a:xfrm>
            <a:off x="8123693" y="2772230"/>
            <a:ext cx="3902991" cy="1754326"/>
          </a:xfrm>
          <a:prstGeom prst="rect">
            <a:avLst/>
          </a:prstGeom>
          <a:noFill/>
        </p:spPr>
        <p:txBody>
          <a:bodyPr wrap="square" rtlCol="0">
            <a:spAutoFit/>
          </a:bodyPr>
          <a:lstStyle/>
          <a:p>
            <a:r>
              <a:rPr lang="en-US" dirty="0" smtClean="0"/>
              <a:t>The </a:t>
            </a:r>
            <a:r>
              <a:rPr lang="en-US" b="1" u="sng" dirty="0" smtClean="0">
                <a:solidFill>
                  <a:srgbClr val="0070C0"/>
                </a:solidFill>
              </a:rPr>
              <a:t>sovereign-pontiff</a:t>
            </a:r>
            <a:endParaRPr lang="en-US" b="1" u="sng" dirty="0">
              <a:solidFill>
                <a:srgbClr val="0070C0"/>
              </a:solidFill>
            </a:endParaRPr>
          </a:p>
          <a:p>
            <a:r>
              <a:rPr lang="en-US" dirty="0" smtClean="0"/>
              <a:t>alone enjoyed the prerogative of</a:t>
            </a:r>
            <a:endParaRPr lang="en-US" dirty="0"/>
          </a:p>
          <a:p>
            <a:r>
              <a:rPr lang="en-US" dirty="0" smtClean="0"/>
              <a:t>coining gold throughout the Empire</a:t>
            </a:r>
            <a:r>
              <a:rPr lang="en-US" dirty="0"/>
              <a:t>,</a:t>
            </a:r>
          </a:p>
          <a:p>
            <a:r>
              <a:rPr lang="en-US" dirty="0" smtClean="0"/>
              <a:t>and that the princes of the Empire</a:t>
            </a:r>
            <a:endParaRPr lang="en-US" dirty="0"/>
          </a:p>
          <a:p>
            <a:r>
              <a:rPr lang="en-US" dirty="0" smtClean="0"/>
              <a:t>respected  this prerogative</a:t>
            </a:r>
            <a:r>
              <a:rPr lang="en-US" dirty="0"/>
              <a:t>.</a:t>
            </a:r>
          </a:p>
          <a:p>
            <a:endParaRPr lang="en-US" dirty="0"/>
          </a:p>
        </p:txBody>
      </p:sp>
      <p:pic>
        <p:nvPicPr>
          <p:cNvPr id="1026" name="Picture 2" descr="https://upload.wikimedia.org/wikipedia/commons/thumb/f/f7/Aureus_Septimius_Severus-193-leg_XIIII_GMV.jpg/300px-Aureus_Septimius_Severus-193-leg_XIIII_GM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442" y="4064892"/>
            <a:ext cx="2857500" cy="15144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12155" y="1531189"/>
            <a:ext cx="7280219" cy="646331"/>
          </a:xfrm>
          <a:prstGeom prst="rect">
            <a:avLst/>
          </a:prstGeom>
          <a:noFill/>
        </p:spPr>
        <p:txBody>
          <a:bodyPr wrap="square" rtlCol="0">
            <a:spAutoFit/>
          </a:bodyPr>
          <a:lstStyle/>
          <a:p>
            <a:r>
              <a:rPr lang="en-US" b="1" dirty="0">
                <a:solidFill>
                  <a:srgbClr val="7030A0"/>
                </a:solidFill>
              </a:rPr>
              <a:t>SILVER DRAINS EAST</a:t>
            </a:r>
          </a:p>
          <a:p>
            <a:r>
              <a:rPr lang="en-US" b="1" dirty="0" smtClean="0">
                <a:solidFill>
                  <a:srgbClr val="7030A0"/>
                </a:solidFill>
              </a:rPr>
              <a:t>DEFLATION =======================</a:t>
            </a:r>
            <a:r>
              <a:rPr lang="en-US" b="1" dirty="0" smtClean="0">
                <a:solidFill>
                  <a:srgbClr val="7030A0"/>
                </a:solidFill>
                <a:sym typeface="Wingdings" panose="05000000000000000000" pitchFamily="2" charset="2"/>
              </a:rPr>
              <a:t></a:t>
            </a:r>
            <a:r>
              <a:rPr lang="en-US" b="1" dirty="0" smtClean="0">
                <a:solidFill>
                  <a:srgbClr val="7030A0"/>
                </a:solidFill>
              </a:rPr>
              <a:t> </a:t>
            </a:r>
            <a:endParaRPr lang="en-US" b="1" dirty="0">
              <a:solidFill>
                <a:srgbClr val="7030A0"/>
              </a:solidFill>
            </a:endParaRPr>
          </a:p>
        </p:txBody>
      </p:sp>
    </p:spTree>
    <p:extLst>
      <p:ext uri="{BB962C8B-B14F-4D97-AF65-F5344CB8AC3E}">
        <p14:creationId xmlns:p14="http://schemas.microsoft.com/office/powerpoint/2010/main" val="1613737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Alexander Del Mar</a:t>
            </a:r>
            <a:br>
              <a:rPr lang="en-US" sz="3600" dirty="0" smtClean="0"/>
            </a:br>
            <a:r>
              <a:rPr lang="en-US" sz="2000" dirty="0" smtClean="0"/>
              <a:t>A HISTORY OF MONETARY SYSTEMS, P 40</a:t>
            </a:r>
            <a:endParaRPr lang="en-US" sz="6600" dirty="0"/>
          </a:p>
        </p:txBody>
      </p:sp>
      <p:sp>
        <p:nvSpPr>
          <p:cNvPr id="3" name="Content Placeholder 2"/>
          <p:cNvSpPr>
            <a:spLocks noGrp="1"/>
          </p:cNvSpPr>
          <p:nvPr>
            <p:ph idx="1"/>
          </p:nvPr>
        </p:nvSpPr>
        <p:spPr>
          <a:xfrm>
            <a:off x="2851688" y="1825625"/>
            <a:ext cx="6757261" cy="4351338"/>
          </a:xfrm>
        </p:spPr>
        <p:txBody>
          <a:bodyPr/>
          <a:lstStyle/>
          <a:p>
            <a:pPr marL="0" indent="0">
              <a:buNone/>
            </a:pPr>
            <a:endParaRPr lang="en-US" dirty="0" smtClean="0"/>
          </a:p>
          <a:p>
            <a:pPr marL="0" indent="0">
              <a:buNone/>
            </a:pPr>
            <a:endParaRPr lang="en-US" dirty="0"/>
          </a:p>
          <a:p>
            <a:pPr marL="0" indent="0">
              <a:buNone/>
            </a:pPr>
            <a:r>
              <a:rPr lang="en-US" sz="1800" dirty="0" smtClean="0"/>
              <a:t>“From the second coinage of Constantine to the fall of the Empire, a period of nearly 900 years, the </a:t>
            </a:r>
            <a:r>
              <a:rPr lang="en-US" sz="1800" dirty="0" err="1" smtClean="0"/>
              <a:t>aureus</a:t>
            </a:r>
            <a:r>
              <a:rPr lang="en-US" sz="1800" dirty="0" smtClean="0"/>
              <a:t> was seldom degraded, and but once debased; it never ceased to be regarded as money… they passed  … by tale, and … it was unlawful to refuse, criminal to alter, and death to deface them or to reduce them to bullion.”</a:t>
            </a:r>
            <a:endParaRPr lang="en-US" sz="1800" dirty="0"/>
          </a:p>
        </p:txBody>
      </p:sp>
      <p:sp>
        <p:nvSpPr>
          <p:cNvPr id="4" name="Rectangle 3"/>
          <p:cNvSpPr/>
          <p:nvPr/>
        </p:nvSpPr>
        <p:spPr>
          <a:xfrm>
            <a:off x="0" y="1313068"/>
            <a:ext cx="12192000" cy="1508105"/>
          </a:xfrm>
          <a:prstGeom prst="rect">
            <a:avLst/>
          </a:prstGeom>
        </p:spPr>
        <p:txBody>
          <a:bodyPr wrap="square">
            <a:spAutoFit/>
          </a:bodyPr>
          <a:lstStyle/>
          <a:p>
            <a:pPr lvl="1" algn="ctr"/>
            <a:endParaRPr lang="en-US" b="1" dirty="0"/>
          </a:p>
          <a:p>
            <a:pPr lvl="1"/>
            <a:r>
              <a:rPr lang="en-US" b="1" dirty="0" smtClean="0"/>
              <a:t>|--------------------------------------------------------------------------------------------------------------------------------------------------------------|</a:t>
            </a:r>
            <a:endParaRPr lang="en-US" b="1" dirty="0"/>
          </a:p>
          <a:p>
            <a:pPr lvl="1"/>
            <a:r>
              <a:rPr lang="en-US" b="1" dirty="0" smtClean="0"/>
              <a:t>306 </a:t>
            </a:r>
            <a:r>
              <a:rPr lang="en-US" b="1" dirty="0"/>
              <a:t>- 337 					</a:t>
            </a:r>
            <a:r>
              <a:rPr lang="en-US" b="1" dirty="0" smtClean="0"/>
              <a:t>                                                                                                              1204</a:t>
            </a:r>
            <a:endParaRPr lang="en-US" b="1" dirty="0"/>
          </a:p>
          <a:p>
            <a:pPr lvl="1" algn="ctr"/>
            <a:endParaRPr lang="en-US" b="1" dirty="0"/>
          </a:p>
          <a:p>
            <a:r>
              <a:rPr lang="en-US" sz="2000" b="1" dirty="0">
                <a:solidFill>
                  <a:srgbClr val="0070C0"/>
                </a:solidFill>
              </a:rPr>
              <a:t>       </a:t>
            </a:r>
            <a:endParaRPr lang="en-US" sz="2000" b="1" u="sng" dirty="0">
              <a:solidFill>
                <a:srgbClr val="0070C0"/>
              </a:solidFill>
            </a:endParaRPr>
          </a:p>
        </p:txBody>
      </p:sp>
      <p:pic>
        <p:nvPicPr>
          <p:cNvPr id="2050" name="Picture 2" descr="https://upload.wikimedia.org/wikipedia/commons/thumb/6/68/Solidus_Julian.jpg/220px-Solidus_Jul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199" y="4658073"/>
            <a:ext cx="3682462" cy="179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235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3234" y="1224366"/>
            <a:ext cx="7097199" cy="4924425"/>
          </a:xfrm>
          <a:prstGeom prst="rect">
            <a:avLst/>
          </a:prstGeom>
          <a:solidFill>
            <a:srgbClr val="FFFF00"/>
          </a:solidFill>
        </p:spPr>
        <p:txBody>
          <a:bodyPr wrap="none" rtlCol="0">
            <a:spAutoFit/>
          </a:bodyPr>
          <a:lstStyle/>
          <a:p>
            <a:r>
              <a:rPr lang="en-US" sz="4400" dirty="0" smtClean="0"/>
              <a:t>TABLE OF CONTENTS</a:t>
            </a:r>
          </a:p>
          <a:p>
            <a:endParaRPr lang="en-US" dirty="0"/>
          </a:p>
          <a:p>
            <a:pPr marL="514350" indent="-514350">
              <a:buAutoNum type="arabicPeriod"/>
            </a:pPr>
            <a:r>
              <a:rPr lang="en-US" sz="2800" dirty="0" smtClean="0"/>
              <a:t>Monetary Mechanisms of Great Antiquity</a:t>
            </a:r>
          </a:p>
          <a:p>
            <a:pPr marL="514350" indent="-514350">
              <a:buAutoNum type="arabicPeriod"/>
            </a:pPr>
            <a:endParaRPr lang="en-US" sz="2800" dirty="0"/>
          </a:p>
          <a:p>
            <a:pPr marL="514350" indent="-514350">
              <a:buAutoNum type="arabicPeriod"/>
            </a:pPr>
            <a:r>
              <a:rPr lang="en-US" sz="2800" dirty="0" smtClean="0"/>
              <a:t>Overview of Empire’s History and Money</a:t>
            </a:r>
          </a:p>
          <a:p>
            <a:pPr marL="514350" indent="-514350">
              <a:buAutoNum type="arabicPeriod"/>
            </a:pPr>
            <a:endParaRPr lang="en-US" sz="2800" dirty="0"/>
          </a:p>
          <a:p>
            <a:pPr marL="514350" indent="-514350">
              <a:buAutoNum type="arabicPeriod"/>
            </a:pPr>
            <a:r>
              <a:rPr lang="en-US" sz="2800" dirty="0" smtClean="0"/>
              <a:t>Traditional Causes of Rome’s Decline</a:t>
            </a:r>
          </a:p>
          <a:p>
            <a:pPr marL="514350" indent="-514350">
              <a:buAutoNum type="arabicPeriod"/>
            </a:pPr>
            <a:endParaRPr lang="en-US" sz="2800" dirty="0"/>
          </a:p>
          <a:p>
            <a:pPr marL="514350" indent="-514350">
              <a:buAutoNum type="arabicPeriod"/>
            </a:pPr>
            <a:r>
              <a:rPr lang="en-US" sz="2800" dirty="0" smtClean="0"/>
              <a:t>LSM’s Interpretation of the Empire’s Decline</a:t>
            </a:r>
          </a:p>
          <a:p>
            <a:pPr marL="514350" indent="-514350">
              <a:buAutoNum type="arabicPeriod"/>
            </a:pPr>
            <a:endParaRPr lang="en-US" sz="2800" dirty="0"/>
          </a:p>
          <a:p>
            <a:pPr marL="514350" indent="-514350">
              <a:buAutoNum type="arabicPeriod"/>
            </a:pPr>
            <a:r>
              <a:rPr lang="en-US" sz="2800" dirty="0" smtClean="0"/>
              <a:t>What we can learn from </a:t>
            </a:r>
            <a:r>
              <a:rPr lang="en-US" sz="2800" smtClean="0"/>
              <a:t>Roman History</a:t>
            </a:r>
            <a:endParaRPr lang="en-US" sz="2800" dirty="0"/>
          </a:p>
        </p:txBody>
      </p:sp>
    </p:spTree>
    <p:extLst>
      <p:ext uri="{BB962C8B-B14F-4D97-AF65-F5344CB8AC3E}">
        <p14:creationId xmlns:p14="http://schemas.microsoft.com/office/powerpoint/2010/main" val="755987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740" y="92990"/>
            <a:ext cx="8118528" cy="604434"/>
          </a:xfrm>
        </p:spPr>
        <p:txBody>
          <a:bodyPr>
            <a:normAutofit fontScale="90000"/>
          </a:bodyPr>
          <a:lstStyle/>
          <a:p>
            <a:pPr algn="ctr"/>
            <a:r>
              <a:rPr lang="en-US" dirty="0" smtClean="0"/>
              <a:t>PAGAN RELIGION AND THE EMPIRE</a:t>
            </a:r>
            <a:endParaRPr lang="en-US" dirty="0"/>
          </a:p>
        </p:txBody>
      </p:sp>
      <p:sp>
        <p:nvSpPr>
          <p:cNvPr id="3" name="Content Placeholder 2"/>
          <p:cNvSpPr>
            <a:spLocks noGrp="1"/>
          </p:cNvSpPr>
          <p:nvPr>
            <p:ph idx="1"/>
          </p:nvPr>
        </p:nvSpPr>
        <p:spPr>
          <a:xfrm>
            <a:off x="154983" y="1999281"/>
            <a:ext cx="11307305" cy="4858719"/>
          </a:xfrm>
        </p:spPr>
        <p:txBody>
          <a:bodyPr>
            <a:normAutofit fontScale="85000" lnSpcReduction="10000"/>
          </a:bodyPr>
          <a:lstStyle/>
          <a:p>
            <a:endParaRPr lang="en-US" sz="2600" dirty="0" smtClean="0">
              <a:solidFill>
                <a:srgbClr val="0070C0"/>
              </a:solidFill>
            </a:endParaRPr>
          </a:p>
          <a:p>
            <a:r>
              <a:rPr lang="en-US" sz="2600" dirty="0" smtClean="0">
                <a:solidFill>
                  <a:srgbClr val="0070C0"/>
                </a:solidFill>
              </a:rPr>
              <a:t>The Sacred College and </a:t>
            </a:r>
            <a:r>
              <a:rPr lang="en-US" sz="2600" dirty="0" err="1" smtClean="0">
                <a:solidFill>
                  <a:srgbClr val="0070C0"/>
                </a:solidFill>
              </a:rPr>
              <a:t>Pontifex</a:t>
            </a:r>
            <a:r>
              <a:rPr lang="en-US" sz="2600" dirty="0" smtClean="0">
                <a:solidFill>
                  <a:srgbClr val="0070C0"/>
                </a:solidFill>
              </a:rPr>
              <a:t> Maximus – pagan ecclesiastical corporation with origin traced back to mythical </a:t>
            </a:r>
            <a:r>
              <a:rPr lang="en-US" sz="2600" dirty="0" err="1" smtClean="0">
                <a:solidFill>
                  <a:srgbClr val="0070C0"/>
                </a:solidFill>
              </a:rPr>
              <a:t>Numa</a:t>
            </a:r>
            <a:endParaRPr lang="en-US" sz="2600" dirty="0" smtClean="0">
              <a:solidFill>
                <a:srgbClr val="0070C0"/>
              </a:solidFill>
            </a:endParaRPr>
          </a:p>
          <a:p>
            <a:pPr>
              <a:buFont typeface="Wingdings" panose="05000000000000000000" pitchFamily="2" charset="2"/>
              <a:buChar char="v"/>
            </a:pPr>
            <a:r>
              <a:rPr lang="en-US" sz="2400" dirty="0" smtClean="0"/>
              <a:t>Construction and repair of all public works claimed for pagan church</a:t>
            </a:r>
          </a:p>
          <a:p>
            <a:pPr>
              <a:buFont typeface="Wingdings" panose="05000000000000000000" pitchFamily="2" charset="2"/>
              <a:buChar char="v"/>
            </a:pPr>
            <a:r>
              <a:rPr lang="en-US" sz="2400" dirty="0" smtClean="0"/>
              <a:t>Ecclesiastical power commonly manifested in fines and penalties, and occasionally in trials for heresy</a:t>
            </a:r>
          </a:p>
          <a:p>
            <a:pPr lvl="1">
              <a:buFont typeface="Wingdings" panose="05000000000000000000" pitchFamily="2" charset="2"/>
              <a:buChar char="v"/>
            </a:pPr>
            <a:endParaRPr lang="en-US" dirty="0"/>
          </a:p>
          <a:p>
            <a:r>
              <a:rPr lang="en-US" sz="2600" dirty="0" smtClean="0">
                <a:solidFill>
                  <a:srgbClr val="0070C0"/>
                </a:solidFill>
              </a:rPr>
              <a:t>With the downfall of the republic’s liberties, limits to authority of church swept away</a:t>
            </a:r>
          </a:p>
          <a:p>
            <a:pPr lvl="1">
              <a:buFont typeface="Wingdings" panose="05000000000000000000" pitchFamily="2" charset="2"/>
              <a:buChar char="v"/>
            </a:pPr>
            <a:r>
              <a:rPr lang="en-US" sz="2100" dirty="0" smtClean="0"/>
              <a:t>Power in sovereign-pontiff (Caesar)</a:t>
            </a:r>
          </a:p>
          <a:p>
            <a:pPr lvl="1">
              <a:buFont typeface="Wingdings" panose="05000000000000000000" pitchFamily="2" charset="2"/>
              <a:buChar char="v"/>
            </a:pPr>
            <a:r>
              <a:rPr lang="en-US" sz="2100" dirty="0" smtClean="0"/>
              <a:t>Vast number of temples, edifices, landed estates</a:t>
            </a:r>
          </a:p>
          <a:p>
            <a:pPr lvl="1">
              <a:buFont typeface="Wingdings" panose="05000000000000000000" pitchFamily="2" charset="2"/>
              <a:buChar char="v"/>
            </a:pPr>
            <a:r>
              <a:rPr lang="en-US" sz="2100" dirty="0" smtClean="0"/>
              <a:t>Numerous benefices</a:t>
            </a:r>
          </a:p>
          <a:p>
            <a:pPr lvl="1">
              <a:buFont typeface="Wingdings" panose="05000000000000000000" pitchFamily="2" charset="2"/>
              <a:buChar char="v"/>
            </a:pPr>
            <a:r>
              <a:rPr lang="en-US" sz="2100" dirty="0" smtClean="0"/>
              <a:t>Vast wealth of church</a:t>
            </a:r>
          </a:p>
          <a:p>
            <a:pPr lvl="1">
              <a:buFont typeface="Wingdings" panose="05000000000000000000" pitchFamily="2" charset="2"/>
              <a:buChar char="v"/>
            </a:pPr>
            <a:r>
              <a:rPr lang="en-US" sz="2100" dirty="0" smtClean="0"/>
              <a:t>Support derived from taxation</a:t>
            </a:r>
          </a:p>
          <a:p>
            <a:pPr lvl="1">
              <a:buFont typeface="Wingdings" panose="05000000000000000000" pitchFamily="2" charset="2"/>
              <a:buChar char="v"/>
            </a:pPr>
            <a:r>
              <a:rPr lang="en-US" sz="2100" dirty="0" smtClean="0"/>
              <a:t>Widespread belief in tenets, myths, superstitions, rites, festivals, sacrifices, miracles, auguries, oracles relics</a:t>
            </a:r>
          </a:p>
          <a:p>
            <a:pPr lvl="1">
              <a:buFont typeface="Wingdings" panose="05000000000000000000" pitchFamily="2" charset="2"/>
              <a:buChar char="v"/>
            </a:pPr>
            <a:r>
              <a:rPr lang="en-US" sz="2100" dirty="0" smtClean="0"/>
              <a:t>Exempt from military service, civic duties, taxation</a:t>
            </a:r>
          </a:p>
          <a:p>
            <a:pPr lvl="1">
              <a:buFont typeface="Wingdings" panose="05000000000000000000" pitchFamily="2" charset="2"/>
              <a:buChar char="v"/>
            </a:pPr>
            <a:r>
              <a:rPr lang="en-US" sz="2100" dirty="0" smtClean="0"/>
              <a:t>Absolute power over education of youth</a:t>
            </a:r>
            <a:endParaRPr lang="en-US" sz="2100" dirty="0"/>
          </a:p>
        </p:txBody>
      </p:sp>
      <p:pic>
        <p:nvPicPr>
          <p:cNvPr id="3074" name="Picture 2" descr="https://upload.wikimedia.org/wikipedia/commons/thumb/d/da/Sanlorenzoinmiranda-rome.jpg/220px-Sanlorenzoinmiranda-r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03715" cy="218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972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227" y="92990"/>
            <a:ext cx="7994542" cy="604434"/>
          </a:xfrm>
        </p:spPr>
        <p:txBody>
          <a:bodyPr>
            <a:normAutofit fontScale="90000"/>
          </a:bodyPr>
          <a:lstStyle/>
          <a:p>
            <a:pPr algn="ctr"/>
            <a:r>
              <a:rPr lang="en-US" dirty="0" smtClean="0"/>
              <a:t>PAGAN RELIGION TO CHRISTIANITY</a:t>
            </a:r>
            <a:endParaRPr lang="en-US" dirty="0"/>
          </a:p>
        </p:txBody>
      </p:sp>
      <p:sp>
        <p:nvSpPr>
          <p:cNvPr id="3" name="Content Placeholder 2"/>
          <p:cNvSpPr>
            <a:spLocks noGrp="1"/>
          </p:cNvSpPr>
          <p:nvPr>
            <p:ph idx="1"/>
          </p:nvPr>
        </p:nvSpPr>
        <p:spPr>
          <a:xfrm>
            <a:off x="154983" y="1999281"/>
            <a:ext cx="11307305" cy="4858719"/>
          </a:xfrm>
        </p:spPr>
        <p:txBody>
          <a:bodyPr>
            <a:normAutofit lnSpcReduction="10000"/>
          </a:bodyPr>
          <a:lstStyle/>
          <a:p>
            <a:endParaRPr lang="en-US" sz="2600" dirty="0">
              <a:solidFill>
                <a:srgbClr val="0070C0"/>
              </a:solidFill>
            </a:endParaRPr>
          </a:p>
          <a:p>
            <a:pPr marL="0" indent="0">
              <a:buNone/>
            </a:pPr>
            <a:r>
              <a:rPr lang="en-US" sz="2600" dirty="0" smtClean="0">
                <a:solidFill>
                  <a:srgbClr val="0070C0"/>
                </a:solidFill>
              </a:rPr>
              <a:t>“During the three centuries which elapsed between the establishment of the hierarchy and the reign of Aurelian, the pagan church had acquired, through testamentary gifts, etc., a large proportion of all the private estates embraced in the empire.</a:t>
            </a:r>
          </a:p>
          <a:p>
            <a:pPr marL="0" indent="0">
              <a:buNone/>
            </a:pPr>
            <a:endParaRPr lang="en-US" sz="2600" dirty="0">
              <a:solidFill>
                <a:srgbClr val="0070C0"/>
              </a:solidFill>
            </a:endParaRPr>
          </a:p>
          <a:p>
            <a:pPr marL="0" indent="0">
              <a:buNone/>
            </a:pPr>
            <a:r>
              <a:rPr lang="en-US" sz="2600" dirty="0" smtClean="0">
                <a:solidFill>
                  <a:srgbClr val="0070C0"/>
                </a:solidFill>
              </a:rPr>
              <a:t>Theodosius granted the ecclesiastical estates and living of the church to incumbents of the true faith.  Such of the bishops and priests as had not embraced Christianity (for many of the latter had done so already) were expelled from their offices and replaced by others.”</a:t>
            </a:r>
          </a:p>
          <a:p>
            <a:pPr marL="0" indent="0">
              <a:buNone/>
            </a:pPr>
            <a:endParaRPr lang="en-US" sz="2600" dirty="0">
              <a:solidFill>
                <a:srgbClr val="0070C0"/>
              </a:solidFill>
            </a:endParaRPr>
          </a:p>
          <a:p>
            <a:pPr marL="0" indent="0">
              <a:buNone/>
            </a:pPr>
            <a:r>
              <a:rPr lang="en-US" sz="2600" dirty="0" smtClean="0">
                <a:solidFill>
                  <a:srgbClr val="0070C0"/>
                </a:solidFill>
              </a:rPr>
              <a:t>Alexander Del Mar, THE MIDDLE AGES REVISITED, p 110.</a:t>
            </a:r>
          </a:p>
          <a:p>
            <a:pPr marL="0" indent="0">
              <a:buNone/>
            </a:pPr>
            <a:endParaRPr lang="en-US" sz="2600" dirty="0">
              <a:solidFill>
                <a:srgbClr val="0070C0"/>
              </a:solidFill>
            </a:endParaRPr>
          </a:p>
          <a:p>
            <a:pPr marL="0" indent="0">
              <a:buNone/>
            </a:pPr>
            <a:endParaRPr lang="en-US" sz="2600" dirty="0" smtClean="0">
              <a:solidFill>
                <a:srgbClr val="0070C0"/>
              </a:solidFill>
            </a:endParaRPr>
          </a:p>
          <a:p>
            <a:pPr marL="0" indent="0">
              <a:buNone/>
            </a:pPr>
            <a:endParaRPr lang="en-US" sz="2600" dirty="0">
              <a:solidFill>
                <a:srgbClr val="0070C0"/>
              </a:solidFill>
            </a:endParaRPr>
          </a:p>
          <a:p>
            <a:pPr marL="0" indent="0">
              <a:buNone/>
            </a:pPr>
            <a:endParaRPr lang="en-US" sz="2600" dirty="0" smtClean="0"/>
          </a:p>
        </p:txBody>
      </p:sp>
      <p:pic>
        <p:nvPicPr>
          <p:cNvPr id="3074" name="Picture 2" descr="https://upload.wikimedia.org/wikipedia/commons/thumb/d/da/Sanlorenzoinmiranda-rome.jpg/220px-Sanlorenzoinmiranda-r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03715" cy="218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141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448" y="58698"/>
            <a:ext cx="4091551" cy="440787"/>
          </a:xfrm>
        </p:spPr>
        <p:txBody>
          <a:bodyPr>
            <a:normAutofit fontScale="90000"/>
          </a:bodyPr>
          <a:lstStyle/>
          <a:p>
            <a:r>
              <a:rPr lang="en-US" sz="3200" b="1" dirty="0" smtClean="0"/>
              <a:t>GOVERNMENT OF EMPIRE</a:t>
            </a:r>
            <a:endParaRPr lang="en-US" sz="3200" b="1" dirty="0"/>
          </a:p>
        </p:txBody>
      </p:sp>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endParaRPr lang="en-US" b="1" dirty="0"/>
          </a:p>
          <a:p>
            <a:pPr marL="0" indent="0" algn="ctr">
              <a:spcBef>
                <a:spcPts val="0"/>
              </a:spcBef>
              <a:buNone/>
            </a:pPr>
            <a:r>
              <a:rPr lang="en-US" sz="2400" b="1" dirty="0"/>
              <a:t>5TH C:  FRAGMENTING &amp; COLLAPSE OF</a:t>
            </a:r>
          </a:p>
          <a:p>
            <a:pPr marL="0" indent="0" algn="ctr">
              <a:spcBef>
                <a:spcPts val="0"/>
              </a:spcBef>
              <a:buNone/>
            </a:pPr>
            <a:r>
              <a:rPr lang="en-US" sz="2400" b="1" dirty="0"/>
              <a:t> WESTERN ROMAN EMPIRE</a:t>
            </a:r>
          </a:p>
          <a:p>
            <a:pPr marL="457200" lvl="1" indent="0" algn="ctr">
              <a:buNone/>
            </a:pPr>
            <a:endParaRPr lang="en-US" b="1" dirty="0"/>
          </a:p>
          <a:p>
            <a:pPr marL="457200" lvl="1" indent="0">
              <a:buNone/>
            </a:pPr>
            <a:r>
              <a:rPr lang="en-US" b="1" dirty="0" smtClean="0"/>
              <a:t>|-------------------------------------------------------------------------------------------------------|</a:t>
            </a:r>
          </a:p>
          <a:p>
            <a:pPr marL="457200" lvl="1" indent="0">
              <a:buNone/>
            </a:pPr>
            <a:r>
              <a:rPr lang="en-US" sz="1800" b="1" dirty="0" smtClean="0"/>
              <a:t>395					                                                                                                         480</a:t>
            </a:r>
          </a:p>
          <a:p>
            <a:pPr marL="457200" lvl="1" indent="0" algn="ctr">
              <a:buNone/>
            </a:pP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2400" b="1" dirty="0">
              <a:solidFill>
                <a:srgbClr val="0070C0"/>
              </a:solidFill>
            </a:endParaRPr>
          </a:p>
        </p:txBody>
      </p:sp>
      <p:sp>
        <p:nvSpPr>
          <p:cNvPr id="4" name="TextBox 3"/>
          <p:cNvSpPr txBox="1"/>
          <p:nvPr/>
        </p:nvSpPr>
        <p:spPr>
          <a:xfrm>
            <a:off x="330468" y="2940078"/>
            <a:ext cx="1099147" cy="1200329"/>
          </a:xfrm>
          <a:prstGeom prst="rect">
            <a:avLst/>
          </a:prstGeom>
          <a:noFill/>
        </p:spPr>
        <p:txBody>
          <a:bodyPr wrap="none" rtlCol="0">
            <a:spAutoFit/>
          </a:bodyPr>
          <a:lstStyle/>
          <a:p>
            <a:r>
              <a:rPr lang="en-US" b="1" dirty="0" smtClean="0">
                <a:solidFill>
                  <a:srgbClr val="0070C0"/>
                </a:solidFill>
              </a:rPr>
              <a:t>Separate</a:t>
            </a:r>
          </a:p>
          <a:p>
            <a:r>
              <a:rPr lang="en-US" b="1" dirty="0" smtClean="0">
                <a:solidFill>
                  <a:srgbClr val="0070C0"/>
                </a:solidFill>
              </a:rPr>
              <a:t>Empires</a:t>
            </a:r>
          </a:p>
          <a:p>
            <a:r>
              <a:rPr lang="en-US" b="1" dirty="0" smtClean="0">
                <a:solidFill>
                  <a:srgbClr val="0070C0"/>
                </a:solidFill>
              </a:rPr>
              <a:t>with own</a:t>
            </a:r>
          </a:p>
          <a:p>
            <a:r>
              <a:rPr lang="en-US" b="1" dirty="0" smtClean="0">
                <a:solidFill>
                  <a:srgbClr val="0070C0"/>
                </a:solidFill>
              </a:rPr>
              <a:t>emperors</a:t>
            </a:r>
            <a:endParaRPr lang="en-US" dirty="0"/>
          </a:p>
        </p:txBody>
      </p:sp>
      <p:sp>
        <p:nvSpPr>
          <p:cNvPr id="5" name="TextBox 4"/>
          <p:cNvSpPr txBox="1"/>
          <p:nvPr/>
        </p:nvSpPr>
        <p:spPr>
          <a:xfrm>
            <a:off x="8309644" y="2940078"/>
            <a:ext cx="3168496" cy="1477328"/>
          </a:xfrm>
          <a:prstGeom prst="rect">
            <a:avLst/>
          </a:prstGeom>
          <a:noFill/>
        </p:spPr>
        <p:txBody>
          <a:bodyPr wrap="none" rtlCol="0">
            <a:spAutoFit/>
          </a:bodyPr>
          <a:lstStyle/>
          <a:p>
            <a:r>
              <a:rPr lang="en-US" b="1" dirty="0" smtClean="0">
                <a:solidFill>
                  <a:srgbClr val="0070C0"/>
                </a:solidFill>
              </a:rPr>
              <a:t>End of Western Roman Empire:</a:t>
            </a:r>
          </a:p>
          <a:p>
            <a:r>
              <a:rPr lang="en-US" b="1" dirty="0" smtClean="0">
                <a:solidFill>
                  <a:srgbClr val="0070C0"/>
                </a:solidFill>
              </a:rPr>
              <a:t>first non-Roman emperor</a:t>
            </a:r>
          </a:p>
          <a:p>
            <a:r>
              <a:rPr lang="en-US" b="1" dirty="0" smtClean="0">
                <a:solidFill>
                  <a:srgbClr val="0070C0"/>
                </a:solidFill>
              </a:rPr>
              <a:t>recognizes Byzantine Emperor</a:t>
            </a:r>
          </a:p>
          <a:p>
            <a:r>
              <a:rPr lang="en-US" b="1" dirty="0" smtClean="0">
                <a:solidFill>
                  <a:srgbClr val="0070C0"/>
                </a:solidFill>
              </a:rPr>
              <a:t>as sole emperor of unitary</a:t>
            </a:r>
          </a:p>
          <a:p>
            <a:r>
              <a:rPr lang="en-US" b="1" dirty="0" smtClean="0">
                <a:solidFill>
                  <a:srgbClr val="0070C0"/>
                </a:solidFill>
              </a:rPr>
              <a:t>empire.</a:t>
            </a:r>
            <a:endParaRPr lang="en-US" b="1" dirty="0">
              <a:solidFill>
                <a:srgbClr val="0070C0"/>
              </a:solidFill>
            </a:endParaRPr>
          </a:p>
        </p:txBody>
      </p:sp>
      <p:pic>
        <p:nvPicPr>
          <p:cNvPr id="10" name="Picture 10" descr="Consular diptych Probus 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68" y="4239696"/>
            <a:ext cx="1174693" cy="1829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Arcadius Istanbul Muse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141" y="4066538"/>
            <a:ext cx="1200368" cy="20024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0727" y="6307842"/>
            <a:ext cx="716222" cy="369332"/>
          </a:xfrm>
          <a:prstGeom prst="rect">
            <a:avLst/>
          </a:prstGeom>
          <a:noFill/>
        </p:spPr>
        <p:txBody>
          <a:bodyPr wrap="none" rtlCol="0">
            <a:spAutoFit/>
          </a:bodyPr>
          <a:lstStyle/>
          <a:p>
            <a:r>
              <a:rPr lang="en-US" dirty="0" smtClean="0"/>
              <a:t>WEST</a:t>
            </a:r>
            <a:endParaRPr lang="en-US" dirty="0"/>
          </a:p>
        </p:txBody>
      </p:sp>
      <p:sp>
        <p:nvSpPr>
          <p:cNvPr id="13" name="TextBox 12"/>
          <p:cNvSpPr txBox="1"/>
          <p:nvPr/>
        </p:nvSpPr>
        <p:spPr>
          <a:xfrm>
            <a:off x="2005409" y="6278818"/>
            <a:ext cx="643831" cy="369332"/>
          </a:xfrm>
          <a:prstGeom prst="rect">
            <a:avLst/>
          </a:prstGeom>
          <a:noFill/>
        </p:spPr>
        <p:txBody>
          <a:bodyPr wrap="none" rtlCol="0">
            <a:spAutoFit/>
          </a:bodyPr>
          <a:lstStyle/>
          <a:p>
            <a:r>
              <a:rPr lang="en-US" dirty="0" smtClean="0"/>
              <a:t>EAST</a:t>
            </a:r>
            <a:endParaRPr lang="en-US" dirty="0"/>
          </a:p>
        </p:txBody>
      </p:sp>
    </p:spTree>
    <p:extLst>
      <p:ext uri="{BB962C8B-B14F-4D97-AF65-F5344CB8AC3E}">
        <p14:creationId xmlns:p14="http://schemas.microsoft.com/office/powerpoint/2010/main" val="913987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1011" y="58698"/>
            <a:ext cx="3140988" cy="440787"/>
          </a:xfrm>
        </p:spPr>
        <p:txBody>
          <a:bodyPr>
            <a:normAutofit fontScale="90000"/>
          </a:bodyPr>
          <a:lstStyle/>
          <a:p>
            <a:r>
              <a:rPr lang="en-US" sz="3200" b="1" dirty="0" smtClean="0"/>
              <a:t>MONEY OF EMPIRE</a:t>
            </a:r>
            <a:endParaRPr lang="en-US" sz="3200" b="1" dirty="0"/>
          </a:p>
        </p:txBody>
      </p:sp>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endParaRPr lang="en-US" b="1" dirty="0"/>
          </a:p>
          <a:p>
            <a:pPr marL="0" indent="0" algn="ctr">
              <a:spcBef>
                <a:spcPts val="0"/>
              </a:spcBef>
              <a:buNone/>
            </a:pPr>
            <a:r>
              <a:rPr lang="en-US" sz="2400" b="1" dirty="0"/>
              <a:t>5TH C:  FRAGMENTING &amp; COLLAPSE OF</a:t>
            </a:r>
          </a:p>
          <a:p>
            <a:pPr marL="0" indent="0" algn="ctr">
              <a:spcBef>
                <a:spcPts val="0"/>
              </a:spcBef>
              <a:buNone/>
            </a:pPr>
            <a:r>
              <a:rPr lang="en-US" sz="2400" b="1" dirty="0"/>
              <a:t> WESTERN ROMAN EMPIRE</a:t>
            </a:r>
          </a:p>
          <a:p>
            <a:pPr marL="457200" lvl="1" indent="0" algn="ctr">
              <a:buNone/>
            </a:pPr>
            <a:endParaRPr lang="en-US" b="1" dirty="0"/>
          </a:p>
          <a:p>
            <a:pPr marL="457200" lvl="1" indent="0">
              <a:buNone/>
            </a:pPr>
            <a:r>
              <a:rPr lang="en-US" b="1" dirty="0" smtClean="0"/>
              <a:t>|-------------------------------------------------------------------------------------------------------|</a:t>
            </a:r>
          </a:p>
          <a:p>
            <a:pPr marL="457200" lvl="1" indent="0">
              <a:buNone/>
            </a:pPr>
            <a:r>
              <a:rPr lang="en-US" sz="1800" b="1" dirty="0" smtClean="0"/>
              <a:t>395					                                                                                                         480</a:t>
            </a:r>
          </a:p>
          <a:p>
            <a:pPr marL="457200" lvl="1" indent="0" algn="ctr">
              <a:buNone/>
            </a:pP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2400" b="1" dirty="0">
              <a:solidFill>
                <a:srgbClr val="0070C0"/>
              </a:solidFill>
            </a:endParaRPr>
          </a:p>
        </p:txBody>
      </p:sp>
      <p:sp>
        <p:nvSpPr>
          <p:cNvPr id="14" name="TextBox 13"/>
          <p:cNvSpPr txBox="1"/>
          <p:nvPr/>
        </p:nvSpPr>
        <p:spPr>
          <a:xfrm>
            <a:off x="1394689" y="2751891"/>
            <a:ext cx="5724644" cy="677108"/>
          </a:xfrm>
          <a:prstGeom prst="rect">
            <a:avLst/>
          </a:prstGeom>
          <a:noFill/>
        </p:spPr>
        <p:txBody>
          <a:bodyPr wrap="none" rtlCol="0">
            <a:spAutoFit/>
          </a:bodyPr>
          <a:lstStyle/>
          <a:p>
            <a:r>
              <a:rPr lang="en-US" b="1" dirty="0">
                <a:solidFill>
                  <a:srgbClr val="0070C0"/>
                </a:solidFill>
              </a:rPr>
              <a:t>400 AD +                    </a:t>
            </a:r>
          </a:p>
          <a:p>
            <a:pPr lvl="1"/>
            <a:r>
              <a:rPr lang="en-US" sz="2000" b="1" dirty="0">
                <a:solidFill>
                  <a:srgbClr val="0070C0"/>
                </a:solidFill>
              </a:rPr>
              <a:t>Scarcity of </a:t>
            </a:r>
            <a:r>
              <a:rPr lang="en-US" sz="2000" b="1" dirty="0" smtClean="0">
                <a:solidFill>
                  <a:srgbClr val="0070C0"/>
                </a:solidFill>
              </a:rPr>
              <a:t>copper known to be irremediable </a:t>
            </a:r>
            <a:r>
              <a:rPr lang="en-US" dirty="0"/>
              <a:t>	</a:t>
            </a:r>
          </a:p>
        </p:txBody>
      </p:sp>
      <p:sp>
        <p:nvSpPr>
          <p:cNvPr id="6" name="TextBox 5"/>
          <p:cNvSpPr txBox="1"/>
          <p:nvPr/>
        </p:nvSpPr>
        <p:spPr>
          <a:xfrm>
            <a:off x="874148" y="1655175"/>
            <a:ext cx="7280219" cy="646331"/>
          </a:xfrm>
          <a:prstGeom prst="rect">
            <a:avLst/>
          </a:prstGeom>
          <a:noFill/>
        </p:spPr>
        <p:txBody>
          <a:bodyPr wrap="square" rtlCol="0">
            <a:spAutoFit/>
          </a:bodyPr>
          <a:lstStyle/>
          <a:p>
            <a:r>
              <a:rPr lang="en-US" b="1" dirty="0">
                <a:solidFill>
                  <a:srgbClr val="7030A0"/>
                </a:solidFill>
              </a:rPr>
              <a:t>SILVER DRAINS EAST</a:t>
            </a:r>
          </a:p>
          <a:p>
            <a:r>
              <a:rPr lang="en-US" b="1" dirty="0" smtClean="0">
                <a:solidFill>
                  <a:srgbClr val="7030A0"/>
                </a:solidFill>
              </a:rPr>
              <a:t>DEFLATION =======================</a:t>
            </a:r>
            <a:r>
              <a:rPr lang="en-US" b="1" dirty="0" smtClean="0">
                <a:solidFill>
                  <a:srgbClr val="7030A0"/>
                </a:solidFill>
                <a:sym typeface="Wingdings" panose="05000000000000000000" pitchFamily="2" charset="2"/>
              </a:rPr>
              <a:t></a:t>
            </a:r>
            <a:r>
              <a:rPr lang="en-US" b="1" dirty="0" smtClean="0">
                <a:solidFill>
                  <a:srgbClr val="7030A0"/>
                </a:solidFill>
              </a:rPr>
              <a:t> </a:t>
            </a:r>
            <a:endParaRPr lang="en-US" b="1" dirty="0">
              <a:solidFill>
                <a:srgbClr val="7030A0"/>
              </a:solidFill>
            </a:endParaRPr>
          </a:p>
        </p:txBody>
      </p:sp>
    </p:spTree>
    <p:extLst>
      <p:ext uri="{BB962C8B-B14F-4D97-AF65-F5344CB8AC3E}">
        <p14:creationId xmlns:p14="http://schemas.microsoft.com/office/powerpoint/2010/main" val="2613773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374" y="0"/>
            <a:ext cx="4099625" cy="440787"/>
          </a:xfrm>
        </p:spPr>
        <p:txBody>
          <a:bodyPr>
            <a:normAutofit fontScale="90000"/>
          </a:bodyPr>
          <a:lstStyle/>
          <a:p>
            <a:r>
              <a:rPr lang="en-US" sz="3200" b="1" dirty="0" smtClean="0"/>
              <a:t>GOVERNMENT OF EMPIRE</a:t>
            </a:r>
            <a:endParaRPr lang="en-US" sz="3200" b="1" dirty="0"/>
          </a:p>
        </p:txBody>
      </p:sp>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endParaRPr lang="en-US" b="1" dirty="0" smtClean="0"/>
          </a:p>
          <a:p>
            <a:pPr marL="0" indent="0" algn="ctr">
              <a:buNone/>
            </a:pPr>
            <a:r>
              <a:rPr lang="en-US" sz="2400" b="1" dirty="0" smtClean="0"/>
              <a:t>BYZANTINE </a:t>
            </a:r>
            <a:r>
              <a:rPr lang="en-US" sz="2400" b="1" dirty="0"/>
              <a:t>ROMAN EMPIRE (10 centuries)</a:t>
            </a:r>
          </a:p>
          <a:p>
            <a:pPr marL="457200" lvl="1" indent="0" algn="ctr">
              <a:buNone/>
            </a:pPr>
            <a:endParaRPr lang="en-US" b="1" dirty="0"/>
          </a:p>
          <a:p>
            <a:pPr marL="457200" lvl="1" indent="0">
              <a:buNone/>
            </a:pPr>
            <a:r>
              <a:rPr lang="en-US" b="1" dirty="0" smtClean="0"/>
              <a:t>|---------------------|------------------------------------------|-----------------------------------------------|</a:t>
            </a:r>
          </a:p>
          <a:p>
            <a:pPr marL="457200" lvl="1" indent="0">
              <a:buNone/>
            </a:pPr>
            <a:r>
              <a:rPr lang="en-US" sz="1800" b="1" dirty="0" smtClean="0"/>
              <a:t>480                               610                                                                        1204                                                                             1453</a:t>
            </a:r>
          </a:p>
          <a:p>
            <a:pPr marL="457200" lvl="1" indent="0" algn="ctr">
              <a:buNone/>
            </a:pP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2400" b="1" dirty="0">
              <a:solidFill>
                <a:srgbClr val="0070C0"/>
              </a:solidFill>
            </a:endParaRPr>
          </a:p>
        </p:txBody>
      </p:sp>
      <p:sp>
        <p:nvSpPr>
          <p:cNvPr id="4" name="TextBox 3"/>
          <p:cNvSpPr txBox="1"/>
          <p:nvPr/>
        </p:nvSpPr>
        <p:spPr>
          <a:xfrm>
            <a:off x="330468" y="2940078"/>
            <a:ext cx="2213939" cy="1477328"/>
          </a:xfrm>
          <a:prstGeom prst="rect">
            <a:avLst/>
          </a:prstGeom>
          <a:noFill/>
        </p:spPr>
        <p:txBody>
          <a:bodyPr wrap="none" rtlCol="0">
            <a:spAutoFit/>
          </a:bodyPr>
          <a:lstStyle/>
          <a:p>
            <a:r>
              <a:rPr lang="en-US" b="1" dirty="0" smtClean="0">
                <a:solidFill>
                  <a:srgbClr val="0070C0"/>
                </a:solidFill>
              </a:rPr>
              <a:t>One emperor ruling</a:t>
            </a:r>
          </a:p>
          <a:p>
            <a:r>
              <a:rPr lang="en-US" b="1" dirty="0" smtClean="0">
                <a:solidFill>
                  <a:srgbClr val="0070C0"/>
                </a:solidFill>
              </a:rPr>
              <a:t>from Constantinople:</a:t>
            </a:r>
          </a:p>
          <a:p>
            <a:endParaRPr lang="en-US" b="1" dirty="0" smtClean="0">
              <a:solidFill>
                <a:srgbClr val="0070C0"/>
              </a:solidFill>
            </a:endParaRPr>
          </a:p>
          <a:p>
            <a:r>
              <a:rPr lang="en-US" b="1" dirty="0" smtClean="0">
                <a:solidFill>
                  <a:srgbClr val="0070C0"/>
                </a:solidFill>
              </a:rPr>
              <a:t>474 - 491</a:t>
            </a:r>
            <a:endParaRPr lang="en-US" b="1" dirty="0">
              <a:solidFill>
                <a:srgbClr val="0070C0"/>
              </a:solidFill>
            </a:endParaRPr>
          </a:p>
          <a:p>
            <a:r>
              <a:rPr lang="en-US" b="1" dirty="0" smtClean="0">
                <a:solidFill>
                  <a:srgbClr val="0070C0"/>
                </a:solidFill>
              </a:rPr>
              <a:t>Reign of Zeno</a:t>
            </a:r>
            <a:endParaRPr lang="en-US" dirty="0"/>
          </a:p>
        </p:txBody>
      </p:sp>
      <p:sp>
        <p:nvSpPr>
          <p:cNvPr id="5" name="TextBox 4"/>
          <p:cNvSpPr txBox="1"/>
          <p:nvPr/>
        </p:nvSpPr>
        <p:spPr>
          <a:xfrm>
            <a:off x="9117696" y="2940078"/>
            <a:ext cx="3074303" cy="1200329"/>
          </a:xfrm>
          <a:prstGeom prst="rect">
            <a:avLst/>
          </a:prstGeom>
          <a:noFill/>
        </p:spPr>
        <p:txBody>
          <a:bodyPr wrap="none" rtlCol="0">
            <a:spAutoFit/>
          </a:bodyPr>
          <a:lstStyle/>
          <a:p>
            <a:r>
              <a:rPr lang="en-US" b="1" dirty="0" smtClean="0">
                <a:solidFill>
                  <a:srgbClr val="0070C0"/>
                </a:solidFill>
              </a:rPr>
              <a:t>End of Eastern Roman Empire:</a:t>
            </a:r>
          </a:p>
          <a:p>
            <a:endParaRPr lang="en-US" b="1" dirty="0" smtClean="0">
              <a:solidFill>
                <a:srgbClr val="0070C0"/>
              </a:solidFill>
            </a:endParaRPr>
          </a:p>
          <a:p>
            <a:r>
              <a:rPr lang="en-US" b="1" dirty="0" smtClean="0">
                <a:solidFill>
                  <a:srgbClr val="0070C0"/>
                </a:solidFill>
              </a:rPr>
              <a:t>Capture </a:t>
            </a:r>
            <a:r>
              <a:rPr lang="en-US" b="1" dirty="0">
                <a:solidFill>
                  <a:srgbClr val="0070C0"/>
                </a:solidFill>
              </a:rPr>
              <a:t>of </a:t>
            </a:r>
            <a:r>
              <a:rPr lang="en-US" b="1" dirty="0" smtClean="0">
                <a:solidFill>
                  <a:srgbClr val="0070C0"/>
                </a:solidFill>
              </a:rPr>
              <a:t>Constantinople</a:t>
            </a:r>
          </a:p>
          <a:p>
            <a:r>
              <a:rPr lang="en-US" b="1" dirty="0" smtClean="0">
                <a:solidFill>
                  <a:srgbClr val="0070C0"/>
                </a:solidFill>
              </a:rPr>
              <a:t> </a:t>
            </a:r>
            <a:r>
              <a:rPr lang="en-US" b="1" dirty="0">
                <a:solidFill>
                  <a:srgbClr val="0070C0"/>
                </a:solidFill>
              </a:rPr>
              <a:t>by the Ottoman </a:t>
            </a:r>
            <a:r>
              <a:rPr lang="en-US" b="1" dirty="0" smtClean="0">
                <a:solidFill>
                  <a:srgbClr val="0070C0"/>
                </a:solidFill>
              </a:rPr>
              <a:t>Empire</a:t>
            </a:r>
          </a:p>
        </p:txBody>
      </p:sp>
      <p:sp>
        <p:nvSpPr>
          <p:cNvPr id="6" name="TextBox 5"/>
          <p:cNvSpPr txBox="1"/>
          <p:nvPr/>
        </p:nvSpPr>
        <p:spPr>
          <a:xfrm>
            <a:off x="5697551" y="2940078"/>
            <a:ext cx="2330703" cy="369332"/>
          </a:xfrm>
          <a:prstGeom prst="rect">
            <a:avLst/>
          </a:prstGeom>
          <a:noFill/>
        </p:spPr>
        <p:txBody>
          <a:bodyPr wrap="none" rtlCol="0">
            <a:spAutoFit/>
          </a:bodyPr>
          <a:lstStyle/>
          <a:p>
            <a:r>
              <a:rPr lang="en-US" b="1" dirty="0" smtClean="0">
                <a:solidFill>
                  <a:srgbClr val="0070C0"/>
                </a:solidFill>
              </a:rPr>
              <a:t>Constantinople sacked</a:t>
            </a:r>
            <a:endParaRPr lang="en-US" b="1" dirty="0">
              <a:solidFill>
                <a:srgbClr val="0070C0"/>
              </a:solidFill>
            </a:endParaRPr>
          </a:p>
        </p:txBody>
      </p:sp>
      <p:pic>
        <p:nvPicPr>
          <p:cNvPr id="14" name="Picture 12" descr="picture, Byzantium, Constantinople, Istanbul, Roman Empire, Byzantine Emp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072"/>
            <a:ext cx="1819127" cy="18740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74895" y="4899038"/>
            <a:ext cx="5350696" cy="1477328"/>
          </a:xfrm>
          <a:prstGeom prst="rect">
            <a:avLst/>
          </a:prstGeom>
          <a:noFill/>
        </p:spPr>
        <p:txBody>
          <a:bodyPr wrap="none" rtlCol="0">
            <a:spAutoFit/>
          </a:bodyPr>
          <a:lstStyle/>
          <a:p>
            <a:pPr>
              <a:spcBef>
                <a:spcPts val="0"/>
              </a:spcBef>
            </a:pPr>
            <a:r>
              <a:rPr lang="en-US" b="1" dirty="0"/>
              <a:t> </a:t>
            </a:r>
            <a:r>
              <a:rPr lang="en-US" b="1" dirty="0" smtClean="0"/>
              <a:t>         ONE EMPIRE:  BYZANTINE ROMAN EMPIRE</a:t>
            </a:r>
          </a:p>
          <a:p>
            <a:pPr marL="285750" indent="-285750">
              <a:spcBef>
                <a:spcPts val="0"/>
              </a:spcBef>
              <a:buFont typeface="Arial" panose="020B0604020202020204" pitchFamily="34" charset="0"/>
              <a:buChar char="•"/>
            </a:pPr>
            <a:r>
              <a:rPr lang="en-US" b="1" dirty="0" smtClean="0"/>
              <a:t>maintaining </a:t>
            </a:r>
            <a:r>
              <a:rPr lang="en-US" b="1" dirty="0"/>
              <a:t>claim to the </a:t>
            </a:r>
            <a:r>
              <a:rPr lang="en-US" b="1" dirty="0" smtClean="0"/>
              <a:t>increasingly</a:t>
            </a:r>
          </a:p>
          <a:p>
            <a:pPr>
              <a:spcBef>
                <a:spcPts val="0"/>
              </a:spcBef>
            </a:pPr>
            <a:r>
              <a:rPr lang="en-US" b="1" dirty="0"/>
              <a:t> </a:t>
            </a:r>
            <a:r>
              <a:rPr lang="en-US" b="1" dirty="0" smtClean="0"/>
              <a:t>     </a:t>
            </a:r>
            <a:r>
              <a:rPr lang="en-US" b="1" dirty="0"/>
              <a:t>unstable territories in the west.</a:t>
            </a:r>
          </a:p>
          <a:p>
            <a:pPr marL="285750" indent="-285750">
              <a:spcBef>
                <a:spcPts val="0"/>
              </a:spcBef>
              <a:buFont typeface="Arial" panose="020B0604020202020204" pitchFamily="34" charset="0"/>
              <a:buChar char="•"/>
            </a:pPr>
            <a:r>
              <a:rPr lang="en-US" b="1" dirty="0"/>
              <a:t>multiple claims to the imperial title meant civil war</a:t>
            </a:r>
          </a:p>
          <a:p>
            <a:endParaRPr lang="en-US" b="1" dirty="0">
              <a:solidFill>
                <a:srgbClr val="0070C0"/>
              </a:solidFill>
            </a:endParaRPr>
          </a:p>
        </p:txBody>
      </p:sp>
      <p:sp>
        <p:nvSpPr>
          <p:cNvPr id="11" name="TextBox 10"/>
          <p:cNvSpPr txBox="1"/>
          <p:nvPr/>
        </p:nvSpPr>
        <p:spPr>
          <a:xfrm>
            <a:off x="2593587" y="2940078"/>
            <a:ext cx="2882520" cy="1477328"/>
          </a:xfrm>
          <a:prstGeom prst="rect">
            <a:avLst/>
          </a:prstGeom>
          <a:noFill/>
        </p:spPr>
        <p:txBody>
          <a:bodyPr wrap="none" rtlCol="0">
            <a:spAutoFit/>
          </a:bodyPr>
          <a:lstStyle/>
          <a:p>
            <a:r>
              <a:rPr lang="en-US" b="1" dirty="0" smtClean="0">
                <a:solidFill>
                  <a:srgbClr val="0070C0"/>
                </a:solidFill>
              </a:rPr>
              <a:t>Eastern emperor took Greek</a:t>
            </a:r>
          </a:p>
          <a:p>
            <a:r>
              <a:rPr lang="en-US" b="1" dirty="0" smtClean="0">
                <a:solidFill>
                  <a:srgbClr val="0070C0"/>
                </a:solidFill>
              </a:rPr>
              <a:t>title of </a:t>
            </a:r>
            <a:r>
              <a:rPr lang="en-US" b="1" dirty="0" err="1" smtClean="0">
                <a:solidFill>
                  <a:srgbClr val="0070C0"/>
                </a:solidFill>
              </a:rPr>
              <a:t>basileus</a:t>
            </a:r>
            <a:r>
              <a:rPr lang="en-US" b="1" dirty="0" smtClean="0">
                <a:solidFill>
                  <a:srgbClr val="0070C0"/>
                </a:solidFill>
              </a:rPr>
              <a:t>.</a:t>
            </a:r>
          </a:p>
          <a:p>
            <a:endParaRPr lang="en-US" b="1" dirty="0">
              <a:solidFill>
                <a:srgbClr val="0070C0"/>
              </a:solidFill>
            </a:endParaRPr>
          </a:p>
          <a:p>
            <a:r>
              <a:rPr lang="en-US" b="1" dirty="0" smtClean="0">
                <a:solidFill>
                  <a:srgbClr val="0070C0"/>
                </a:solidFill>
              </a:rPr>
              <a:t>610-641</a:t>
            </a:r>
          </a:p>
          <a:p>
            <a:r>
              <a:rPr lang="en-US" b="1" dirty="0" smtClean="0">
                <a:solidFill>
                  <a:srgbClr val="0070C0"/>
                </a:solidFill>
              </a:rPr>
              <a:t>Reign of </a:t>
            </a:r>
            <a:r>
              <a:rPr lang="en-US" b="1" dirty="0" err="1" smtClean="0">
                <a:solidFill>
                  <a:srgbClr val="0070C0"/>
                </a:solidFill>
              </a:rPr>
              <a:t>Herakleios</a:t>
            </a:r>
            <a:endParaRPr lang="en-US" dirty="0"/>
          </a:p>
        </p:txBody>
      </p:sp>
    </p:spTree>
    <p:extLst>
      <p:ext uri="{BB962C8B-B14F-4D97-AF65-F5344CB8AC3E}">
        <p14:creationId xmlns:p14="http://schemas.microsoft.com/office/powerpoint/2010/main" val="634291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6036" y="58698"/>
            <a:ext cx="3105963" cy="440787"/>
          </a:xfrm>
        </p:spPr>
        <p:txBody>
          <a:bodyPr>
            <a:normAutofit fontScale="90000"/>
          </a:bodyPr>
          <a:lstStyle/>
          <a:p>
            <a:r>
              <a:rPr lang="en-US" sz="3200" b="1" dirty="0" smtClean="0"/>
              <a:t>MONEY OF EMPIRE</a:t>
            </a:r>
            <a:endParaRPr lang="en-US" sz="3200" b="1" dirty="0"/>
          </a:p>
        </p:txBody>
      </p:sp>
      <p:sp>
        <p:nvSpPr>
          <p:cNvPr id="3" name="Content Placeholder 2"/>
          <p:cNvSpPr>
            <a:spLocks noGrp="1"/>
          </p:cNvSpPr>
          <p:nvPr>
            <p:ph idx="1"/>
          </p:nvPr>
        </p:nvSpPr>
        <p:spPr>
          <a:xfrm>
            <a:off x="108488" y="0"/>
            <a:ext cx="12083511" cy="6857999"/>
          </a:xfrm>
        </p:spPr>
        <p:txBody>
          <a:bodyPr>
            <a:normAutofit/>
          </a:bodyPr>
          <a:lstStyle/>
          <a:p>
            <a:pPr marL="457200" lvl="1" indent="0" algn="ctr">
              <a:buNone/>
            </a:pPr>
            <a:endParaRPr lang="en-US" b="1" dirty="0" smtClean="0">
              <a:solidFill>
                <a:srgbClr val="0070C0"/>
              </a:solidFill>
            </a:endParaRPr>
          </a:p>
          <a:p>
            <a:pPr marL="457200" lvl="1" indent="0" algn="ctr">
              <a:buNone/>
            </a:pPr>
            <a:endParaRPr lang="en-US" b="1" dirty="0" smtClean="0"/>
          </a:p>
          <a:p>
            <a:pPr marL="457200" lvl="1" indent="0" algn="ctr">
              <a:buNone/>
            </a:pPr>
            <a:endParaRPr lang="en-US" b="1" dirty="0" smtClean="0"/>
          </a:p>
          <a:p>
            <a:pPr marL="0" indent="0" algn="ctr">
              <a:buNone/>
            </a:pPr>
            <a:r>
              <a:rPr lang="en-US" sz="2400" b="1" dirty="0" smtClean="0"/>
              <a:t>BYZANTINE </a:t>
            </a:r>
            <a:r>
              <a:rPr lang="en-US" sz="2400" b="1" dirty="0"/>
              <a:t>ROMAN EMPIRE (10 centuries)</a:t>
            </a:r>
          </a:p>
          <a:p>
            <a:pPr marL="457200" lvl="1" indent="0" algn="ctr">
              <a:buNone/>
            </a:pPr>
            <a:endParaRPr lang="en-US" b="1" dirty="0"/>
          </a:p>
          <a:p>
            <a:pPr marL="457200" lvl="1" indent="0">
              <a:buNone/>
            </a:pPr>
            <a:r>
              <a:rPr lang="en-US" b="1" dirty="0" smtClean="0"/>
              <a:t>|-------------------610----------------------------------------1204-------------------------------------------|</a:t>
            </a:r>
          </a:p>
          <a:p>
            <a:pPr marL="457200" lvl="1" indent="0">
              <a:buNone/>
            </a:pPr>
            <a:r>
              <a:rPr lang="en-US" sz="1800" b="1" dirty="0" smtClean="0"/>
              <a:t>480      		                                                                                                                                                               1453</a:t>
            </a:r>
          </a:p>
          <a:p>
            <a:pPr marL="457200" lvl="1" indent="0" algn="ctr">
              <a:buNone/>
            </a:pPr>
            <a:endParaRPr lang="en-US" b="1" dirty="0" smtClean="0"/>
          </a:p>
          <a:p>
            <a:pPr marL="0" indent="0">
              <a:spcBef>
                <a:spcPts val="0"/>
              </a:spcBef>
              <a:buNone/>
            </a:pPr>
            <a:r>
              <a:rPr lang="en-US" sz="2000" b="1" dirty="0" smtClean="0">
                <a:solidFill>
                  <a:srgbClr val="0070C0"/>
                </a:solidFill>
              </a:rPr>
              <a:t>       </a:t>
            </a:r>
            <a:endParaRPr lang="en-US" sz="2000" b="1" u="sng" dirty="0">
              <a:solidFill>
                <a:srgbClr val="0070C0"/>
              </a:solidFill>
            </a:endParaRPr>
          </a:p>
          <a:p>
            <a:pPr marL="0" indent="0">
              <a:spcBef>
                <a:spcPts val="0"/>
              </a:spcBef>
              <a:buNone/>
            </a:pPr>
            <a:endParaRPr lang="en-US" sz="2000" b="1" u="sng" dirty="0" smtClean="0">
              <a:solidFill>
                <a:srgbClr val="0070C0"/>
              </a:solidFill>
            </a:endParaRPr>
          </a:p>
          <a:p>
            <a:pPr marL="0" indent="0">
              <a:spcBef>
                <a:spcPts val="0"/>
              </a:spcBef>
              <a:buNone/>
            </a:pPr>
            <a:endParaRPr lang="en-US" sz="2400" b="1" dirty="0" smtClean="0">
              <a:solidFill>
                <a:srgbClr val="0070C0"/>
              </a:solidFill>
            </a:endParaRPr>
          </a:p>
          <a:p>
            <a:pPr marL="0" indent="0">
              <a:spcBef>
                <a:spcPts val="0"/>
              </a:spcBef>
              <a:buNone/>
            </a:pPr>
            <a:endParaRPr lang="en-US" sz="2400" b="1" dirty="0">
              <a:solidFill>
                <a:srgbClr val="0070C0"/>
              </a:solidFill>
            </a:endParaRPr>
          </a:p>
          <a:p>
            <a:pPr marL="0" indent="0">
              <a:spcBef>
                <a:spcPts val="0"/>
              </a:spcBef>
              <a:buNone/>
            </a:pPr>
            <a:endParaRPr lang="en-US" sz="2400" b="1" dirty="0">
              <a:solidFill>
                <a:srgbClr val="0070C0"/>
              </a:solidFill>
            </a:endParaRPr>
          </a:p>
        </p:txBody>
      </p:sp>
      <p:sp>
        <p:nvSpPr>
          <p:cNvPr id="6" name="TextBox 5"/>
          <p:cNvSpPr txBox="1"/>
          <p:nvPr/>
        </p:nvSpPr>
        <p:spPr>
          <a:xfrm>
            <a:off x="5697551" y="2940078"/>
            <a:ext cx="2394823" cy="923330"/>
          </a:xfrm>
          <a:prstGeom prst="rect">
            <a:avLst/>
          </a:prstGeom>
          <a:noFill/>
        </p:spPr>
        <p:txBody>
          <a:bodyPr wrap="none" rtlCol="0">
            <a:spAutoFit/>
          </a:bodyPr>
          <a:lstStyle/>
          <a:p>
            <a:r>
              <a:rPr lang="en-US" b="1" dirty="0" smtClean="0">
                <a:solidFill>
                  <a:srgbClr val="0070C0"/>
                </a:solidFill>
              </a:rPr>
              <a:t>Constantinople sacked:</a:t>
            </a:r>
          </a:p>
          <a:p>
            <a:r>
              <a:rPr lang="en-US" b="1" dirty="0" smtClean="0">
                <a:solidFill>
                  <a:srgbClr val="0070C0"/>
                </a:solidFill>
              </a:rPr>
              <a:t>money sovereignty</a:t>
            </a:r>
          </a:p>
          <a:p>
            <a:r>
              <a:rPr lang="en-US" b="1" dirty="0" smtClean="0">
                <a:solidFill>
                  <a:srgbClr val="0070C0"/>
                </a:solidFill>
              </a:rPr>
              <a:t>overturned.</a:t>
            </a:r>
            <a:endParaRPr lang="en-US" b="1" dirty="0">
              <a:solidFill>
                <a:srgbClr val="0070C0"/>
              </a:solidFill>
            </a:endParaRPr>
          </a:p>
        </p:txBody>
      </p:sp>
      <p:pic>
        <p:nvPicPr>
          <p:cNvPr id="14" name="Picture 12" descr="picture, Byzantium, Constantinople, Istanbul, Roman Empire, Byzantine Emp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716" y="4700687"/>
            <a:ext cx="1819127" cy="18740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488" y="2940078"/>
            <a:ext cx="5458482" cy="1477328"/>
          </a:xfrm>
          <a:prstGeom prst="rect">
            <a:avLst/>
          </a:prstGeom>
          <a:noFill/>
        </p:spPr>
        <p:txBody>
          <a:bodyPr wrap="none" rtlCol="0">
            <a:spAutoFit/>
          </a:bodyPr>
          <a:lstStyle/>
          <a:p>
            <a:r>
              <a:rPr lang="en-US" dirty="0"/>
              <a:t>“From the second coinage of </a:t>
            </a:r>
            <a:r>
              <a:rPr lang="en-US" dirty="0" smtClean="0"/>
              <a:t>Constantine</a:t>
            </a:r>
          </a:p>
          <a:p>
            <a:r>
              <a:rPr lang="en-US" dirty="0" smtClean="0"/>
              <a:t> </a:t>
            </a:r>
            <a:r>
              <a:rPr lang="en-US" dirty="0"/>
              <a:t>to the fall of the Empire, a period of </a:t>
            </a:r>
            <a:r>
              <a:rPr lang="en-US" dirty="0" smtClean="0"/>
              <a:t>nearly</a:t>
            </a:r>
          </a:p>
          <a:p>
            <a:r>
              <a:rPr lang="en-US" dirty="0" smtClean="0"/>
              <a:t> </a:t>
            </a:r>
            <a:r>
              <a:rPr lang="en-US" dirty="0"/>
              <a:t>900 years, the </a:t>
            </a:r>
            <a:r>
              <a:rPr lang="en-US" dirty="0" err="1"/>
              <a:t>aureus</a:t>
            </a:r>
            <a:r>
              <a:rPr lang="en-US" dirty="0"/>
              <a:t> was seldom </a:t>
            </a:r>
            <a:r>
              <a:rPr lang="en-US" dirty="0" smtClean="0"/>
              <a:t>degraded…</a:t>
            </a:r>
          </a:p>
          <a:p>
            <a:r>
              <a:rPr lang="en-US" dirty="0" smtClean="0"/>
              <a:t> </a:t>
            </a:r>
            <a:r>
              <a:rPr lang="en-US" dirty="0"/>
              <a:t>it was unlawful to refuse, criminal to alter, </a:t>
            </a:r>
            <a:endParaRPr lang="en-US" dirty="0" smtClean="0"/>
          </a:p>
          <a:p>
            <a:r>
              <a:rPr lang="en-US" dirty="0" smtClean="0"/>
              <a:t>and </a:t>
            </a:r>
            <a:r>
              <a:rPr lang="en-US" dirty="0"/>
              <a:t>death to deface them or to reduce them to bullion.”</a:t>
            </a:r>
          </a:p>
        </p:txBody>
      </p:sp>
      <p:pic>
        <p:nvPicPr>
          <p:cNvPr id="7" name="Picture 2" descr="https://upload.wikimedia.org/wikipedia/commons/thumb/6/68/Solidus_Julian.jpg/220px-Solidus_Jul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799" y="4742193"/>
            <a:ext cx="3682462" cy="17910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12155" y="1531189"/>
            <a:ext cx="7280219" cy="646331"/>
          </a:xfrm>
          <a:prstGeom prst="rect">
            <a:avLst/>
          </a:prstGeom>
          <a:noFill/>
        </p:spPr>
        <p:txBody>
          <a:bodyPr wrap="square" rtlCol="0">
            <a:spAutoFit/>
          </a:bodyPr>
          <a:lstStyle/>
          <a:p>
            <a:r>
              <a:rPr lang="en-US" b="1" dirty="0">
                <a:solidFill>
                  <a:srgbClr val="7030A0"/>
                </a:solidFill>
              </a:rPr>
              <a:t>SILVER DRAINS EAST</a:t>
            </a:r>
          </a:p>
          <a:p>
            <a:r>
              <a:rPr lang="en-US" b="1" dirty="0" smtClean="0">
                <a:solidFill>
                  <a:srgbClr val="7030A0"/>
                </a:solidFill>
              </a:rPr>
              <a:t>DEFLATION =======================</a:t>
            </a:r>
            <a:r>
              <a:rPr lang="en-US" b="1" dirty="0" smtClean="0">
                <a:solidFill>
                  <a:srgbClr val="7030A0"/>
                </a:solidFill>
                <a:sym typeface="Wingdings" panose="05000000000000000000" pitchFamily="2" charset="2"/>
              </a:rPr>
              <a:t></a:t>
            </a:r>
            <a:r>
              <a:rPr lang="en-US" b="1" dirty="0" smtClean="0">
                <a:solidFill>
                  <a:srgbClr val="7030A0"/>
                </a:solidFill>
              </a:rPr>
              <a:t> </a:t>
            </a:r>
            <a:endParaRPr lang="en-US" b="1" dirty="0">
              <a:solidFill>
                <a:srgbClr val="7030A0"/>
              </a:solidFill>
            </a:endParaRPr>
          </a:p>
        </p:txBody>
      </p:sp>
    </p:spTree>
    <p:extLst>
      <p:ext uri="{BB962C8B-B14F-4D97-AF65-F5344CB8AC3E}">
        <p14:creationId xmlns:p14="http://schemas.microsoft.com/office/powerpoint/2010/main" val="2414364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955848" y="4985464"/>
            <a:ext cx="542441" cy="376950"/>
          </a:xfrm>
          <a:prstGeom prst="rect">
            <a:avLst/>
          </a:prstGeom>
          <a:solidFill>
            <a:srgbClr val="FFCCFF"/>
          </a:solidFill>
        </p:spPr>
        <p:txBody>
          <a:bodyPr wrap="square" rtlCol="0">
            <a:spAutoFit/>
          </a:bodyPr>
          <a:lstStyle/>
          <a:p>
            <a:r>
              <a:rPr lang="en-US" dirty="0" smtClean="0"/>
              <a:t>     </a:t>
            </a:r>
            <a:endParaRPr lang="en-US" dirty="0"/>
          </a:p>
        </p:txBody>
      </p:sp>
      <p:sp>
        <p:nvSpPr>
          <p:cNvPr id="6" name="TextBox 5"/>
          <p:cNvSpPr txBox="1"/>
          <p:nvPr/>
        </p:nvSpPr>
        <p:spPr>
          <a:xfrm>
            <a:off x="7972373" y="4443026"/>
            <a:ext cx="680899" cy="369332"/>
          </a:xfrm>
          <a:prstGeom prst="rect">
            <a:avLst/>
          </a:prstGeom>
          <a:solidFill>
            <a:srgbClr val="92D050"/>
          </a:solidFill>
        </p:spPr>
        <p:txBody>
          <a:bodyPr wrap="square" rtlCol="0">
            <a:spAutoFit/>
          </a:bodyPr>
          <a:lstStyle/>
          <a:p>
            <a:r>
              <a:rPr lang="en-US" dirty="0" smtClean="0"/>
              <a:t>     </a:t>
            </a:r>
            <a:endParaRPr lang="en-US" dirty="0"/>
          </a:p>
        </p:txBody>
      </p:sp>
      <p:sp>
        <p:nvSpPr>
          <p:cNvPr id="5" name="TextBox 4"/>
          <p:cNvSpPr txBox="1"/>
          <p:nvPr/>
        </p:nvSpPr>
        <p:spPr>
          <a:xfrm>
            <a:off x="7972374" y="3885084"/>
            <a:ext cx="680899" cy="371961"/>
          </a:xfrm>
          <a:prstGeom prst="rect">
            <a:avLst/>
          </a:prstGeom>
          <a:solidFill>
            <a:srgbClr val="FFFF00"/>
          </a:solidFill>
        </p:spPr>
        <p:txBody>
          <a:bodyPr wrap="square" rtlCol="0">
            <a:spAutoFit/>
          </a:bodyPr>
          <a:lstStyle/>
          <a:p>
            <a:r>
              <a:rPr lang="en-US" dirty="0" smtClean="0"/>
              <a:t>     </a:t>
            </a:r>
            <a:endParaRPr lang="en-US" dirty="0"/>
          </a:p>
        </p:txBody>
      </p:sp>
      <p:pic>
        <p:nvPicPr>
          <p:cNvPr id="1028" name="Picture 4" descr="https://upload.wikimedia.org/wikipedia/commons/thumb/7/76/Augusto_30aC_-_6dC_55%25CS_jpg.JPG/450px-Augusto_30aC_-_6dC_55%25CS_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34248" cy="53624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26473" y="3885086"/>
            <a:ext cx="4265527" cy="1477328"/>
          </a:xfrm>
          <a:prstGeom prst="rect">
            <a:avLst/>
          </a:prstGeom>
          <a:noFill/>
        </p:spPr>
        <p:txBody>
          <a:bodyPr wrap="none" rtlCol="0">
            <a:spAutoFit/>
          </a:bodyPr>
          <a:lstStyle/>
          <a:p>
            <a:r>
              <a:rPr lang="en-US" dirty="0" smtClean="0"/>
              <a:t>Yellow  - extent of Republic in 31 BC</a:t>
            </a:r>
          </a:p>
          <a:p>
            <a:endParaRPr lang="en-US" dirty="0"/>
          </a:p>
          <a:p>
            <a:r>
              <a:rPr lang="en-US" dirty="0" smtClean="0"/>
              <a:t>Green  - conquered territories  by Augustus</a:t>
            </a:r>
          </a:p>
          <a:p>
            <a:endParaRPr lang="en-US" dirty="0"/>
          </a:p>
          <a:p>
            <a:r>
              <a:rPr lang="en-US" dirty="0" smtClean="0"/>
              <a:t>Pink     -  Client states</a:t>
            </a:r>
            <a:endParaRPr lang="en-US" dirty="0"/>
          </a:p>
        </p:txBody>
      </p:sp>
      <p:sp>
        <p:nvSpPr>
          <p:cNvPr id="4" name="TextBox 3"/>
          <p:cNvSpPr txBox="1"/>
          <p:nvPr/>
        </p:nvSpPr>
        <p:spPr>
          <a:xfrm>
            <a:off x="2561412" y="5613779"/>
            <a:ext cx="6091860" cy="954107"/>
          </a:xfrm>
          <a:prstGeom prst="rect">
            <a:avLst/>
          </a:prstGeom>
          <a:noFill/>
        </p:spPr>
        <p:txBody>
          <a:bodyPr wrap="none" rtlCol="0">
            <a:spAutoFit/>
          </a:bodyPr>
          <a:lstStyle/>
          <a:p>
            <a:pPr algn="ctr"/>
            <a:r>
              <a:rPr lang="en-US" sz="2800" dirty="0" smtClean="0"/>
              <a:t>Extent of Roman Empire under Augustus</a:t>
            </a:r>
          </a:p>
          <a:p>
            <a:pPr algn="ctr"/>
            <a:r>
              <a:rPr lang="en-US" sz="2800" dirty="0" smtClean="0"/>
              <a:t>Reign:  27 BC – 14 AD</a:t>
            </a:r>
            <a:endParaRPr lang="en-US" sz="2800" dirty="0"/>
          </a:p>
        </p:txBody>
      </p:sp>
    </p:spTree>
    <p:extLst>
      <p:ext uri="{BB962C8B-B14F-4D97-AF65-F5344CB8AC3E}">
        <p14:creationId xmlns:p14="http://schemas.microsoft.com/office/powerpoint/2010/main" val="1919540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RomanEmpire 117.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346507" cy="6858000"/>
          </a:xfrm>
          <a:prstGeom prst="rect">
            <a:avLst/>
          </a:prstGeom>
          <a:solidFill>
            <a:srgbClr val="FFFF00"/>
          </a:solidFill>
        </p:spPr>
      </p:pic>
      <p:sp>
        <p:nvSpPr>
          <p:cNvPr id="2" name="TextBox 1"/>
          <p:cNvSpPr txBox="1"/>
          <p:nvPr/>
        </p:nvSpPr>
        <p:spPr>
          <a:xfrm>
            <a:off x="10877228" y="1503336"/>
            <a:ext cx="1574730" cy="5478423"/>
          </a:xfrm>
          <a:prstGeom prst="rect">
            <a:avLst/>
          </a:prstGeom>
          <a:noFill/>
        </p:spPr>
        <p:txBody>
          <a:bodyPr wrap="square" rtlCol="0">
            <a:spAutoFit/>
          </a:bodyPr>
          <a:lstStyle/>
          <a:p>
            <a:r>
              <a:rPr lang="en-US" sz="1400" dirty="0" smtClean="0">
                <a:effectLst/>
                <a:hlinkClick r:id="rId3" tooltip="Hispania Tarraconensis"/>
              </a:rPr>
              <a:t>Hispania </a:t>
            </a:r>
          </a:p>
          <a:p>
            <a:r>
              <a:rPr lang="en-US" sz="1400" dirty="0" smtClean="0">
                <a:effectLst/>
                <a:hlinkClick r:id="rId3" tooltip="Hispania Tarraconensis"/>
              </a:rPr>
              <a:t>   </a:t>
            </a:r>
            <a:r>
              <a:rPr lang="en-US" sz="1400" dirty="0" err="1" smtClean="0">
                <a:effectLst/>
                <a:hlinkClick r:id="rId3" tooltip="Hispania Tarraconensis"/>
              </a:rPr>
              <a:t>Tarraconensis</a:t>
            </a:r>
            <a:endParaRPr lang="en-US" sz="1400" dirty="0" smtClean="0">
              <a:effectLst/>
            </a:endParaRPr>
          </a:p>
          <a:p>
            <a:r>
              <a:rPr lang="en-US" sz="1400" dirty="0" smtClean="0">
                <a:effectLst/>
                <a:hlinkClick r:id="rId4" tooltip="Italy (Roman Empire)"/>
              </a:rPr>
              <a:t>Italia</a:t>
            </a:r>
            <a:endParaRPr lang="en-US" sz="1400" dirty="0" smtClean="0">
              <a:effectLst/>
            </a:endParaRPr>
          </a:p>
          <a:p>
            <a:r>
              <a:rPr lang="en-US" sz="1400" b="1" dirty="0" smtClean="0">
                <a:solidFill>
                  <a:srgbClr val="00B050"/>
                </a:solidFill>
              </a:rPr>
              <a:t>JUDAEA</a:t>
            </a:r>
            <a:endParaRPr lang="en-US" sz="1400" b="1" dirty="0" smtClean="0">
              <a:solidFill>
                <a:srgbClr val="00B050"/>
              </a:solidFill>
              <a:effectLst/>
            </a:endParaRPr>
          </a:p>
          <a:p>
            <a:r>
              <a:rPr lang="en-US" sz="1400" dirty="0" smtClean="0">
                <a:effectLst/>
                <a:hlinkClick r:id="rId5" tooltip="Lusitania"/>
              </a:rPr>
              <a:t>Lusitania</a:t>
            </a:r>
            <a:endParaRPr lang="en-US" sz="1400" dirty="0" smtClean="0">
              <a:effectLst/>
            </a:endParaRPr>
          </a:p>
          <a:p>
            <a:r>
              <a:rPr lang="en-US" sz="1400" dirty="0" smtClean="0">
                <a:effectLst/>
                <a:hlinkClick r:id="rId6" tooltip="Lycia et Pamphylia"/>
              </a:rPr>
              <a:t>Lycia et</a:t>
            </a:r>
          </a:p>
          <a:p>
            <a:r>
              <a:rPr lang="en-US" sz="1400" dirty="0">
                <a:hlinkClick r:id="rId6" tooltip="Lycia et Pamphylia"/>
              </a:rPr>
              <a:t> </a:t>
            </a:r>
            <a:r>
              <a:rPr lang="en-US" sz="1400" dirty="0" smtClean="0">
                <a:hlinkClick r:id="rId6" tooltip="Lycia et Pamphylia"/>
              </a:rPr>
              <a:t> </a:t>
            </a:r>
            <a:r>
              <a:rPr lang="en-US" sz="1400" dirty="0" smtClean="0">
                <a:effectLst/>
                <a:hlinkClick r:id="rId6" tooltip="Lycia et Pamphylia"/>
              </a:rPr>
              <a:t> </a:t>
            </a:r>
            <a:r>
              <a:rPr lang="en-US" sz="1400" dirty="0" err="1" smtClean="0">
                <a:effectLst/>
                <a:hlinkClick r:id="rId6" tooltip="Lycia et Pamphylia"/>
              </a:rPr>
              <a:t>Pamphylia</a:t>
            </a:r>
            <a:endParaRPr lang="en-US" sz="1400" dirty="0" smtClean="0">
              <a:effectLst/>
            </a:endParaRPr>
          </a:p>
          <a:p>
            <a:r>
              <a:rPr lang="en-US" sz="1400" dirty="0" smtClean="0">
                <a:effectLst/>
                <a:hlinkClick r:id="rId7" tooltip="Macedonia (Roman province)"/>
              </a:rPr>
              <a:t>Macedonia</a:t>
            </a:r>
            <a:endParaRPr lang="en-US" sz="1400" dirty="0" smtClean="0">
              <a:effectLst/>
            </a:endParaRPr>
          </a:p>
          <a:p>
            <a:r>
              <a:rPr lang="en-US" sz="1400" dirty="0" smtClean="0">
                <a:effectLst/>
                <a:hlinkClick r:id="rId8" tooltip="Mauretania Caesariensis"/>
              </a:rPr>
              <a:t>Mauretania </a:t>
            </a:r>
            <a:r>
              <a:rPr lang="en-US" sz="1400" dirty="0" err="1" smtClean="0">
                <a:effectLst/>
                <a:hlinkClick r:id="rId8" tooltip="Mauretania Caesariensis"/>
              </a:rPr>
              <a:t>Caesariensis</a:t>
            </a:r>
            <a:endParaRPr lang="en-US" sz="1400" dirty="0" smtClean="0">
              <a:effectLst/>
            </a:endParaRPr>
          </a:p>
          <a:p>
            <a:r>
              <a:rPr lang="en-US" sz="1400" dirty="0" smtClean="0">
                <a:effectLst/>
                <a:hlinkClick r:id="rId9" tooltip="Mauretania Tingitana"/>
              </a:rPr>
              <a:t>Mauretania </a:t>
            </a:r>
            <a:r>
              <a:rPr lang="en-US" sz="1400" dirty="0" err="1" smtClean="0">
                <a:effectLst/>
                <a:hlinkClick r:id="rId9" tooltip="Mauretania Tingitana"/>
              </a:rPr>
              <a:t>Tingitana</a:t>
            </a:r>
            <a:endParaRPr lang="en-US" sz="1400" dirty="0" smtClean="0">
              <a:effectLst/>
            </a:endParaRPr>
          </a:p>
          <a:p>
            <a:r>
              <a:rPr lang="en-US" sz="1400" dirty="0" smtClean="0">
                <a:effectLst/>
                <a:hlinkClick r:id="rId10" tooltip="Mesopotamia (Roman province)"/>
              </a:rPr>
              <a:t>Mesopotamia</a:t>
            </a:r>
            <a:endParaRPr lang="en-US" sz="1400" dirty="0" smtClean="0">
              <a:effectLst/>
            </a:endParaRPr>
          </a:p>
          <a:p>
            <a:r>
              <a:rPr lang="en-US" sz="1400" dirty="0" smtClean="0">
                <a:effectLst/>
                <a:hlinkClick r:id="rId11" tooltip="Moesia"/>
              </a:rPr>
              <a:t>Moesia Inferior</a:t>
            </a:r>
            <a:endParaRPr lang="en-US" sz="1400" dirty="0" smtClean="0">
              <a:effectLst/>
            </a:endParaRPr>
          </a:p>
          <a:p>
            <a:r>
              <a:rPr lang="en-US" sz="1400" dirty="0" smtClean="0">
                <a:effectLst/>
                <a:hlinkClick r:id="rId11" tooltip="Moesia"/>
              </a:rPr>
              <a:t>Moesia Superior</a:t>
            </a:r>
            <a:endParaRPr lang="en-US" sz="1400" dirty="0" smtClean="0">
              <a:effectLst/>
            </a:endParaRPr>
          </a:p>
          <a:p>
            <a:r>
              <a:rPr lang="en-US" sz="1400" dirty="0" smtClean="0">
                <a:effectLst/>
                <a:hlinkClick r:id="rId12" tooltip="Noricum"/>
              </a:rPr>
              <a:t>Noricum</a:t>
            </a:r>
            <a:endParaRPr lang="en-US" sz="1400" dirty="0" smtClean="0">
              <a:effectLst/>
            </a:endParaRPr>
          </a:p>
          <a:p>
            <a:r>
              <a:rPr lang="en-US" sz="1400" dirty="0" smtClean="0">
                <a:effectLst/>
                <a:hlinkClick r:id="rId13" tooltip="Lower Pannonia"/>
              </a:rPr>
              <a:t>Pannonia</a:t>
            </a:r>
          </a:p>
          <a:p>
            <a:r>
              <a:rPr lang="en-US" sz="1400" dirty="0">
                <a:hlinkClick r:id="rId13" tooltip="Lower Pannonia"/>
              </a:rPr>
              <a:t> </a:t>
            </a:r>
            <a:r>
              <a:rPr lang="en-US" sz="1400" dirty="0" smtClean="0">
                <a:hlinkClick r:id="rId13" tooltip="Lower Pannonia"/>
              </a:rPr>
              <a:t>  </a:t>
            </a:r>
            <a:r>
              <a:rPr lang="en-US" sz="1400" dirty="0" smtClean="0">
                <a:effectLst/>
                <a:hlinkClick r:id="rId13" tooltip="Lower Pannonia"/>
              </a:rPr>
              <a:t> Inferior</a:t>
            </a:r>
            <a:endParaRPr lang="en-US" sz="1400" dirty="0" smtClean="0">
              <a:effectLst/>
            </a:endParaRPr>
          </a:p>
          <a:p>
            <a:r>
              <a:rPr lang="en-US" sz="1400" dirty="0" smtClean="0">
                <a:effectLst/>
                <a:hlinkClick r:id="rId14" tooltip="Upper Pannonia"/>
              </a:rPr>
              <a:t>Pannonia</a:t>
            </a:r>
          </a:p>
          <a:p>
            <a:r>
              <a:rPr lang="en-US" sz="1400" dirty="0">
                <a:hlinkClick r:id="rId14" tooltip="Upper Pannonia"/>
              </a:rPr>
              <a:t> </a:t>
            </a:r>
            <a:r>
              <a:rPr lang="en-US" sz="1400" dirty="0" smtClean="0">
                <a:hlinkClick r:id="rId14" tooltip="Upper Pannonia"/>
              </a:rPr>
              <a:t> </a:t>
            </a:r>
            <a:r>
              <a:rPr lang="en-US" sz="1400" dirty="0" smtClean="0">
                <a:effectLst/>
                <a:hlinkClick r:id="rId14" tooltip="Upper Pannonia"/>
              </a:rPr>
              <a:t> Superior</a:t>
            </a:r>
            <a:endParaRPr lang="en-US" sz="1400" dirty="0" smtClean="0">
              <a:effectLst/>
            </a:endParaRPr>
          </a:p>
          <a:p>
            <a:r>
              <a:rPr lang="en-US" sz="1400" dirty="0" err="1" smtClean="0">
                <a:effectLst/>
                <a:hlinkClick r:id="rId15" tooltip="Raetia"/>
              </a:rPr>
              <a:t>Raetia</a:t>
            </a:r>
            <a:endParaRPr lang="en-US" sz="1400" dirty="0" smtClean="0">
              <a:effectLst/>
            </a:endParaRPr>
          </a:p>
          <a:p>
            <a:r>
              <a:rPr lang="en-US" sz="1400" dirty="0" smtClean="0">
                <a:effectLst/>
                <a:hlinkClick r:id="rId16" tooltip="Sicilia (Roman province)"/>
              </a:rPr>
              <a:t>Sicilia</a:t>
            </a:r>
            <a:endParaRPr lang="en-US" sz="1400" dirty="0" smtClean="0">
              <a:effectLst/>
            </a:endParaRPr>
          </a:p>
          <a:p>
            <a:r>
              <a:rPr lang="en-US" sz="1400" dirty="0" smtClean="0">
                <a:effectLst/>
                <a:hlinkClick r:id="rId17" tooltip="Syria (Roman province)"/>
              </a:rPr>
              <a:t>Syria</a:t>
            </a:r>
            <a:endParaRPr lang="en-US" sz="1400" dirty="0" smtClean="0">
              <a:effectLst/>
            </a:endParaRPr>
          </a:p>
          <a:p>
            <a:r>
              <a:rPr lang="en-US" sz="1400" dirty="0" err="1" smtClean="0">
                <a:effectLst/>
                <a:hlinkClick r:id="rId18" tooltip="Thracia (Roman province)"/>
              </a:rPr>
              <a:t>Thracia</a:t>
            </a:r>
            <a:endParaRPr lang="en-US" sz="1400" dirty="0" smtClean="0">
              <a:effectLst/>
            </a:endParaRPr>
          </a:p>
          <a:p>
            <a:endParaRPr lang="en-US" sz="1400" dirty="0"/>
          </a:p>
        </p:txBody>
      </p:sp>
      <p:sp>
        <p:nvSpPr>
          <p:cNvPr id="5" name="TextBox 4"/>
          <p:cNvSpPr txBox="1"/>
          <p:nvPr/>
        </p:nvSpPr>
        <p:spPr>
          <a:xfrm>
            <a:off x="9256003" y="152400"/>
            <a:ext cx="1574730" cy="6555641"/>
          </a:xfrm>
          <a:prstGeom prst="rect">
            <a:avLst/>
          </a:prstGeom>
          <a:noFill/>
        </p:spPr>
        <p:txBody>
          <a:bodyPr wrap="square" rtlCol="0">
            <a:spAutoFit/>
          </a:bodyPr>
          <a:lstStyle/>
          <a:p>
            <a:r>
              <a:rPr lang="en-US" sz="1400" dirty="0" smtClean="0">
                <a:effectLst/>
                <a:hlinkClick r:id="rId19" tooltip="Achaea (Roman province)"/>
              </a:rPr>
              <a:t>Achaea</a:t>
            </a:r>
            <a:endParaRPr lang="en-US" sz="1400" dirty="0" smtClean="0">
              <a:effectLst/>
            </a:endParaRPr>
          </a:p>
          <a:p>
            <a:r>
              <a:rPr lang="en-US" sz="1400" dirty="0" err="1" smtClean="0">
                <a:effectLst/>
                <a:hlinkClick r:id="rId20" tooltip="Egypt (Roman province)"/>
              </a:rPr>
              <a:t>Aegyptus</a:t>
            </a:r>
            <a:endParaRPr lang="en-US" sz="1400" dirty="0" smtClean="0">
              <a:effectLst/>
            </a:endParaRPr>
          </a:p>
          <a:p>
            <a:r>
              <a:rPr lang="en-US" sz="1400" dirty="0" smtClean="0">
                <a:effectLst/>
                <a:hlinkClick r:id="rId21" tooltip="Africa (Roman province)"/>
              </a:rPr>
              <a:t>Africa</a:t>
            </a:r>
            <a:endParaRPr lang="en-US" sz="1400" dirty="0" smtClean="0">
              <a:effectLst/>
            </a:endParaRPr>
          </a:p>
          <a:p>
            <a:r>
              <a:rPr lang="en-US" sz="1400" dirty="0" err="1" smtClean="0">
                <a:effectLst/>
                <a:hlinkClick r:id="rId22" tooltip="Alpes Cottiae"/>
              </a:rPr>
              <a:t>Alpes</a:t>
            </a:r>
            <a:r>
              <a:rPr lang="en-US" sz="1400" dirty="0" smtClean="0">
                <a:effectLst/>
                <a:hlinkClick r:id="rId22" tooltip="Alpes Cottiae"/>
              </a:rPr>
              <a:t> </a:t>
            </a:r>
            <a:r>
              <a:rPr lang="en-US" sz="1400" dirty="0" err="1" smtClean="0">
                <a:effectLst/>
                <a:hlinkClick r:id="rId22" tooltip="Alpes Cottiae"/>
              </a:rPr>
              <a:t>Cottiae</a:t>
            </a:r>
            <a:endParaRPr lang="en-US" sz="1400" dirty="0" smtClean="0">
              <a:effectLst/>
            </a:endParaRPr>
          </a:p>
          <a:p>
            <a:r>
              <a:rPr lang="en-US" sz="1400" dirty="0" err="1" smtClean="0">
                <a:effectLst/>
                <a:hlinkClick r:id="rId23" tooltip="Alpes Maritimae"/>
              </a:rPr>
              <a:t>Alpes</a:t>
            </a:r>
            <a:r>
              <a:rPr lang="en-US" sz="1400" dirty="0" smtClean="0">
                <a:effectLst/>
                <a:hlinkClick r:id="rId23" tooltip="Alpes Maritimae"/>
              </a:rPr>
              <a:t> </a:t>
            </a:r>
            <a:r>
              <a:rPr lang="en-US" sz="1400" dirty="0" err="1" smtClean="0">
                <a:effectLst/>
                <a:hlinkClick r:id="rId23" tooltip="Alpes Maritimae"/>
              </a:rPr>
              <a:t>Maritimae</a:t>
            </a:r>
            <a:endParaRPr lang="en-US" sz="1400" dirty="0" smtClean="0">
              <a:effectLst/>
            </a:endParaRPr>
          </a:p>
          <a:p>
            <a:r>
              <a:rPr lang="en-US" sz="1400" dirty="0" err="1" smtClean="0">
                <a:effectLst/>
                <a:hlinkClick r:id="rId24" tooltip="Alpes Poeninae"/>
              </a:rPr>
              <a:t>Alpes</a:t>
            </a:r>
            <a:r>
              <a:rPr lang="en-US" sz="1400" dirty="0" smtClean="0">
                <a:effectLst/>
                <a:hlinkClick r:id="rId24" tooltip="Alpes Poeninae"/>
              </a:rPr>
              <a:t> </a:t>
            </a:r>
            <a:r>
              <a:rPr lang="en-US" sz="1400" dirty="0" err="1" smtClean="0">
                <a:effectLst/>
                <a:hlinkClick r:id="rId24" tooltip="Alpes Poeninae"/>
              </a:rPr>
              <a:t>Poeninae</a:t>
            </a:r>
            <a:endParaRPr lang="en-US" sz="1400" dirty="0" smtClean="0">
              <a:effectLst/>
            </a:endParaRPr>
          </a:p>
          <a:p>
            <a:r>
              <a:rPr lang="en-US" sz="1400" dirty="0" smtClean="0">
                <a:effectLst/>
                <a:hlinkClick r:id="rId25" tooltip="Arabia Petraea"/>
              </a:rPr>
              <a:t>Arabia </a:t>
            </a:r>
            <a:r>
              <a:rPr lang="en-US" sz="1400" dirty="0" err="1" smtClean="0">
                <a:effectLst/>
                <a:hlinkClick r:id="rId25" tooltip="Arabia Petraea"/>
              </a:rPr>
              <a:t>Petraea</a:t>
            </a:r>
            <a:endParaRPr lang="en-US" sz="1400" dirty="0" smtClean="0">
              <a:effectLst/>
            </a:endParaRPr>
          </a:p>
          <a:p>
            <a:r>
              <a:rPr lang="en-US" sz="1400" dirty="0" smtClean="0">
                <a:effectLst/>
                <a:hlinkClick r:id="rId26" tooltip="Roman Armenia"/>
              </a:rPr>
              <a:t>Armenia</a:t>
            </a:r>
            <a:endParaRPr lang="en-US" sz="1400" dirty="0" smtClean="0">
              <a:effectLst/>
            </a:endParaRPr>
          </a:p>
          <a:p>
            <a:r>
              <a:rPr lang="en-US" sz="1400" dirty="0" smtClean="0">
                <a:effectLst/>
                <a:hlinkClick r:id="rId27" tooltip="Asia (Roman province)"/>
              </a:rPr>
              <a:t>Asia</a:t>
            </a:r>
            <a:endParaRPr lang="en-US" sz="1400" dirty="0" smtClean="0">
              <a:effectLst/>
            </a:endParaRPr>
          </a:p>
          <a:p>
            <a:r>
              <a:rPr lang="en-US" sz="1400" dirty="0" smtClean="0">
                <a:effectLst/>
                <a:hlinkClick r:id="rId28" tooltip="Assyria (Roman province)"/>
              </a:rPr>
              <a:t>Assyria</a:t>
            </a:r>
            <a:endParaRPr lang="en-US" sz="1400" dirty="0" smtClean="0">
              <a:effectLst/>
            </a:endParaRPr>
          </a:p>
          <a:p>
            <a:r>
              <a:rPr lang="en-US" sz="1400" dirty="0" smtClean="0">
                <a:effectLst/>
                <a:hlinkClick r:id="rId29" tooltip="Bithynia et Pontus"/>
              </a:rPr>
              <a:t>Bithynia et Pontus</a:t>
            </a:r>
            <a:endParaRPr lang="en-US" sz="1400" dirty="0" smtClean="0">
              <a:effectLst/>
            </a:endParaRPr>
          </a:p>
          <a:p>
            <a:r>
              <a:rPr lang="en-US" sz="1400" dirty="0" smtClean="0">
                <a:effectLst/>
                <a:hlinkClick r:id="rId30" tooltip="Roman Britain"/>
              </a:rPr>
              <a:t>Britannia</a:t>
            </a:r>
            <a:endParaRPr lang="en-US" sz="1400" dirty="0" smtClean="0">
              <a:effectLst/>
            </a:endParaRPr>
          </a:p>
          <a:p>
            <a:r>
              <a:rPr lang="en-US" sz="1400" dirty="0" smtClean="0">
                <a:effectLst/>
                <a:hlinkClick r:id="rId31" tooltip="Cappadocia (Roman province)"/>
              </a:rPr>
              <a:t>Cappadocia</a:t>
            </a:r>
            <a:endParaRPr lang="en-US" sz="1400" dirty="0" smtClean="0">
              <a:effectLst/>
            </a:endParaRPr>
          </a:p>
          <a:p>
            <a:r>
              <a:rPr lang="en-US" sz="1400" dirty="0" smtClean="0">
                <a:effectLst/>
                <a:hlinkClick r:id="rId32" tooltip="Cilicia"/>
              </a:rPr>
              <a:t>Cilicia</a:t>
            </a:r>
            <a:endParaRPr lang="en-US" sz="1400" dirty="0" smtClean="0">
              <a:effectLst/>
            </a:endParaRPr>
          </a:p>
          <a:p>
            <a:r>
              <a:rPr lang="en-US" sz="1400" dirty="0" smtClean="0">
                <a:effectLst/>
                <a:hlinkClick r:id="rId33" tooltip="Corsica et Sardinia"/>
              </a:rPr>
              <a:t>Corsica et Sardinia</a:t>
            </a:r>
            <a:endParaRPr lang="en-US" sz="1400" dirty="0" smtClean="0">
              <a:effectLst/>
            </a:endParaRPr>
          </a:p>
          <a:p>
            <a:r>
              <a:rPr lang="en-US" sz="1400" dirty="0" err="1" smtClean="0">
                <a:effectLst/>
                <a:hlinkClick r:id="rId34" tooltip="Creta et Cyrenaica"/>
              </a:rPr>
              <a:t>Creta</a:t>
            </a:r>
            <a:r>
              <a:rPr lang="en-US" sz="1400" dirty="0" smtClean="0">
                <a:effectLst/>
                <a:hlinkClick r:id="rId34" tooltip="Creta et Cyrenaica"/>
              </a:rPr>
              <a:t> et Cyrenaica</a:t>
            </a:r>
            <a:endParaRPr lang="en-US" sz="1400" dirty="0" smtClean="0">
              <a:effectLst/>
            </a:endParaRPr>
          </a:p>
          <a:p>
            <a:r>
              <a:rPr lang="en-US" sz="1400" dirty="0" smtClean="0">
                <a:effectLst/>
                <a:hlinkClick r:id="rId35" tooltip="Roman Cyprus"/>
              </a:rPr>
              <a:t>Cyprus</a:t>
            </a:r>
            <a:endParaRPr lang="en-US" sz="1400" dirty="0" smtClean="0">
              <a:effectLst/>
            </a:endParaRPr>
          </a:p>
          <a:p>
            <a:r>
              <a:rPr lang="en-US" sz="1400" dirty="0" smtClean="0">
                <a:effectLst/>
                <a:hlinkClick r:id="rId36" tooltip="Dacia (Roman province)"/>
              </a:rPr>
              <a:t>Dacia</a:t>
            </a:r>
            <a:endParaRPr lang="en-US" sz="1400" dirty="0" smtClean="0">
              <a:effectLst/>
            </a:endParaRPr>
          </a:p>
          <a:p>
            <a:r>
              <a:rPr lang="en-US" sz="1400" dirty="0" smtClean="0">
                <a:effectLst/>
                <a:hlinkClick r:id="rId37" tooltip="Dalmatia (Roman province)"/>
              </a:rPr>
              <a:t>Dalmatia</a:t>
            </a:r>
            <a:endParaRPr lang="en-US" sz="1400" dirty="0" smtClean="0">
              <a:effectLst/>
            </a:endParaRPr>
          </a:p>
          <a:p>
            <a:r>
              <a:rPr lang="en-US" sz="1400" dirty="0" smtClean="0">
                <a:effectLst/>
                <a:hlinkClick r:id="rId38" tooltip="Epirus"/>
              </a:rPr>
              <a:t>Epirus</a:t>
            </a:r>
            <a:endParaRPr lang="en-US" sz="1400" dirty="0" smtClean="0">
              <a:effectLst/>
            </a:endParaRPr>
          </a:p>
          <a:p>
            <a:r>
              <a:rPr lang="en-US" sz="1400" dirty="0" smtClean="0">
                <a:effectLst/>
                <a:hlinkClick r:id="rId39" tooltip="Galatia (Roman province)"/>
              </a:rPr>
              <a:t>Galatia</a:t>
            </a:r>
            <a:endParaRPr lang="en-US" sz="1400" dirty="0" smtClean="0">
              <a:effectLst/>
            </a:endParaRPr>
          </a:p>
          <a:p>
            <a:r>
              <a:rPr lang="en-US" sz="1400" dirty="0" smtClean="0">
                <a:effectLst/>
                <a:hlinkClick r:id="rId40" tooltip="Gallia Aquitania"/>
              </a:rPr>
              <a:t>Gallia Aquitania</a:t>
            </a:r>
            <a:endParaRPr lang="en-US" sz="1400" dirty="0" smtClean="0">
              <a:effectLst/>
            </a:endParaRPr>
          </a:p>
          <a:p>
            <a:r>
              <a:rPr lang="en-US" sz="1400" dirty="0" smtClean="0">
                <a:effectLst/>
                <a:hlinkClick r:id="rId41" tooltip="Gallia Belgica"/>
              </a:rPr>
              <a:t>Gallia </a:t>
            </a:r>
            <a:r>
              <a:rPr lang="en-US" sz="1400" dirty="0" err="1" smtClean="0">
                <a:effectLst/>
                <a:hlinkClick r:id="rId41" tooltip="Gallia Belgica"/>
              </a:rPr>
              <a:t>Belgica</a:t>
            </a:r>
            <a:endParaRPr lang="en-US" sz="1400" dirty="0" smtClean="0">
              <a:effectLst/>
            </a:endParaRPr>
          </a:p>
          <a:p>
            <a:r>
              <a:rPr lang="en-US" sz="1400" dirty="0" smtClean="0">
                <a:effectLst/>
                <a:hlinkClick r:id="rId42" tooltip="Gallia Lugdunensis"/>
              </a:rPr>
              <a:t>Gallia</a:t>
            </a:r>
          </a:p>
          <a:p>
            <a:r>
              <a:rPr lang="en-US" sz="1400" dirty="0">
                <a:hlinkClick r:id="rId42" tooltip="Gallia Lugdunensis"/>
              </a:rPr>
              <a:t> </a:t>
            </a:r>
            <a:r>
              <a:rPr lang="en-US" sz="1400" dirty="0" smtClean="0">
                <a:hlinkClick r:id="rId42" tooltip="Gallia Lugdunensis"/>
              </a:rPr>
              <a:t> </a:t>
            </a:r>
            <a:r>
              <a:rPr lang="en-US" sz="1400" dirty="0" smtClean="0">
                <a:effectLst/>
                <a:hlinkClick r:id="rId42" tooltip="Gallia Lugdunensis"/>
              </a:rPr>
              <a:t> </a:t>
            </a:r>
            <a:r>
              <a:rPr lang="en-US" sz="1400" dirty="0" err="1" smtClean="0">
                <a:effectLst/>
                <a:hlinkClick r:id="rId42" tooltip="Gallia Lugdunensis"/>
              </a:rPr>
              <a:t>Lugdunensis</a:t>
            </a:r>
            <a:endParaRPr lang="en-US" sz="1400" dirty="0" smtClean="0">
              <a:effectLst/>
            </a:endParaRPr>
          </a:p>
          <a:p>
            <a:r>
              <a:rPr lang="en-US" sz="1400" dirty="0" smtClean="0">
                <a:effectLst/>
                <a:hlinkClick r:id="rId43" tooltip="Gallia Narbonensis"/>
              </a:rPr>
              <a:t>Gallia</a:t>
            </a:r>
          </a:p>
          <a:p>
            <a:r>
              <a:rPr lang="en-US" sz="1400" dirty="0">
                <a:hlinkClick r:id="rId43" tooltip="Gallia Narbonensis"/>
              </a:rPr>
              <a:t> </a:t>
            </a:r>
            <a:r>
              <a:rPr lang="en-US" sz="1400" dirty="0" smtClean="0">
                <a:hlinkClick r:id="rId43" tooltip="Gallia Narbonensis"/>
              </a:rPr>
              <a:t>  </a:t>
            </a:r>
            <a:r>
              <a:rPr lang="en-US" sz="1400" dirty="0" smtClean="0">
                <a:effectLst/>
                <a:hlinkClick r:id="rId43" tooltip="Gallia Narbonensis"/>
              </a:rPr>
              <a:t> </a:t>
            </a:r>
            <a:r>
              <a:rPr lang="en-US" sz="1400" dirty="0" err="1" smtClean="0">
                <a:effectLst/>
                <a:hlinkClick r:id="rId43" tooltip="Gallia Narbonensis"/>
              </a:rPr>
              <a:t>Narbonensis</a:t>
            </a:r>
            <a:endParaRPr lang="en-US" sz="1400" dirty="0" smtClean="0">
              <a:effectLst/>
            </a:endParaRPr>
          </a:p>
          <a:p>
            <a:r>
              <a:rPr lang="en-US" sz="1400" dirty="0" smtClean="0">
                <a:effectLst/>
                <a:hlinkClick r:id="rId44" tooltip="Germania Inferior"/>
              </a:rPr>
              <a:t>Germania Inferior</a:t>
            </a:r>
            <a:endParaRPr lang="en-US" sz="1400" dirty="0" smtClean="0">
              <a:effectLst/>
            </a:endParaRPr>
          </a:p>
          <a:p>
            <a:r>
              <a:rPr lang="en-US" sz="1400" dirty="0" smtClean="0">
                <a:effectLst/>
                <a:hlinkClick r:id="rId45" tooltip="Germania Superior"/>
              </a:rPr>
              <a:t>Germania Superior</a:t>
            </a:r>
            <a:endParaRPr lang="en-US" sz="1400" dirty="0" smtClean="0">
              <a:effectLst/>
            </a:endParaRPr>
          </a:p>
          <a:p>
            <a:r>
              <a:rPr lang="en-US" sz="1400" dirty="0" smtClean="0">
                <a:effectLst/>
                <a:hlinkClick r:id="rId46" tooltip="Hispania Baetica"/>
              </a:rPr>
              <a:t>Hispania </a:t>
            </a:r>
            <a:r>
              <a:rPr lang="en-US" sz="1400" dirty="0" err="1" smtClean="0">
                <a:effectLst/>
                <a:hlinkClick r:id="rId46" tooltip="Hispania Baetica"/>
              </a:rPr>
              <a:t>Baetica</a:t>
            </a:r>
            <a:endParaRPr lang="en-US" sz="1400" dirty="0" smtClean="0">
              <a:effectLst/>
            </a:endParaRPr>
          </a:p>
        </p:txBody>
      </p:sp>
      <p:sp>
        <p:nvSpPr>
          <p:cNvPr id="6" name="TextBox 5"/>
          <p:cNvSpPr txBox="1"/>
          <p:nvPr/>
        </p:nvSpPr>
        <p:spPr>
          <a:xfrm>
            <a:off x="10131756" y="0"/>
            <a:ext cx="2107180" cy="369332"/>
          </a:xfrm>
          <a:prstGeom prst="rect">
            <a:avLst/>
          </a:prstGeom>
          <a:noFill/>
        </p:spPr>
        <p:txBody>
          <a:bodyPr wrap="none" rtlCol="0">
            <a:spAutoFit/>
          </a:bodyPr>
          <a:lstStyle/>
          <a:p>
            <a:r>
              <a:rPr lang="en-US" b="1" dirty="0" smtClean="0"/>
              <a:t>ROMAN PROVINCES</a:t>
            </a:r>
            <a:endParaRPr lang="en-US" b="1" dirty="0"/>
          </a:p>
        </p:txBody>
      </p:sp>
      <p:sp>
        <p:nvSpPr>
          <p:cNvPr id="7" name="TextBox 6"/>
          <p:cNvSpPr txBox="1"/>
          <p:nvPr/>
        </p:nvSpPr>
        <p:spPr>
          <a:xfrm>
            <a:off x="5538436" y="5169999"/>
            <a:ext cx="920958" cy="369332"/>
          </a:xfrm>
          <a:prstGeom prst="rect">
            <a:avLst/>
          </a:prstGeom>
          <a:solidFill>
            <a:srgbClr val="FFFF00"/>
          </a:solidFill>
        </p:spPr>
        <p:txBody>
          <a:bodyPr wrap="none" rtlCol="0">
            <a:spAutoFit/>
          </a:bodyPr>
          <a:lstStyle/>
          <a:p>
            <a:r>
              <a:rPr lang="en-US" dirty="0" smtClean="0"/>
              <a:t>JUDAEA</a:t>
            </a:r>
            <a:endParaRPr lang="en-US" dirty="0"/>
          </a:p>
        </p:txBody>
      </p:sp>
      <p:cxnSp>
        <p:nvCxnSpPr>
          <p:cNvPr id="9" name="Straight Arrow Connector 8"/>
          <p:cNvCxnSpPr/>
          <p:nvPr/>
        </p:nvCxnSpPr>
        <p:spPr>
          <a:xfrm>
            <a:off x="6387069" y="5354665"/>
            <a:ext cx="361676" cy="18466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287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Tetrarchy ma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34275" cy="5705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02658" y="780827"/>
            <a:ext cx="4437112" cy="1938992"/>
          </a:xfrm>
          <a:prstGeom prst="rect">
            <a:avLst/>
          </a:prstGeom>
          <a:noFill/>
        </p:spPr>
        <p:txBody>
          <a:bodyPr wrap="none" rtlCol="0">
            <a:spAutoFit/>
          </a:bodyPr>
          <a:lstStyle/>
          <a:p>
            <a:r>
              <a:rPr lang="en-US" sz="2400" dirty="0" smtClean="0"/>
              <a:t>Map of the Roman Empire</a:t>
            </a:r>
          </a:p>
          <a:p>
            <a:r>
              <a:rPr lang="en-US" sz="2400" dirty="0" smtClean="0"/>
              <a:t>under the tetrarchy</a:t>
            </a:r>
          </a:p>
          <a:p>
            <a:r>
              <a:rPr lang="en-US" sz="2400" dirty="0" smtClean="0"/>
              <a:t>(instituted by Diocletian in 293),</a:t>
            </a:r>
          </a:p>
          <a:p>
            <a:r>
              <a:rPr lang="en-US" sz="2400" dirty="0" smtClean="0"/>
              <a:t>showing the dioceses and the</a:t>
            </a:r>
          </a:p>
          <a:p>
            <a:r>
              <a:rPr lang="en-US" sz="2400" dirty="0" smtClean="0"/>
              <a:t>four tetrarchs' zones of influence.</a:t>
            </a:r>
            <a:endParaRPr lang="en-US" sz="2400" dirty="0"/>
          </a:p>
        </p:txBody>
      </p:sp>
      <p:sp>
        <p:nvSpPr>
          <p:cNvPr id="2" name="TextBox 1"/>
          <p:cNvSpPr txBox="1"/>
          <p:nvPr/>
        </p:nvSpPr>
        <p:spPr>
          <a:xfrm>
            <a:off x="1646086" y="6013253"/>
            <a:ext cx="6424900" cy="523220"/>
          </a:xfrm>
          <a:prstGeom prst="rect">
            <a:avLst/>
          </a:prstGeom>
          <a:noFill/>
        </p:spPr>
        <p:txBody>
          <a:bodyPr wrap="none" rtlCol="0">
            <a:spAutoFit/>
          </a:bodyPr>
          <a:lstStyle/>
          <a:p>
            <a:r>
              <a:rPr lang="en-US" sz="2800" dirty="0" smtClean="0"/>
              <a:t>ROMAN EMPIRE IN 293 AD:   4 TETRARCHS</a:t>
            </a:r>
            <a:endParaRPr lang="en-US" sz="2800" dirty="0"/>
          </a:p>
        </p:txBody>
      </p:sp>
    </p:spTree>
    <p:extLst>
      <p:ext uri="{BB962C8B-B14F-4D97-AF65-F5344CB8AC3E}">
        <p14:creationId xmlns:p14="http://schemas.microsoft.com/office/powerpoint/2010/main" val="2442570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Roman Empire in 395: the Western Empire is in red, while the Eastern is in pur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904136" cy="5619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65361" y="5780868"/>
            <a:ext cx="5307094" cy="954107"/>
          </a:xfrm>
          <a:prstGeom prst="rect">
            <a:avLst/>
          </a:prstGeom>
          <a:noFill/>
        </p:spPr>
        <p:txBody>
          <a:bodyPr wrap="none" rtlCol="0">
            <a:spAutoFit/>
          </a:bodyPr>
          <a:lstStyle/>
          <a:p>
            <a:pPr algn="ctr"/>
            <a:r>
              <a:rPr lang="en-US" sz="2800" dirty="0" smtClean="0"/>
              <a:t>Roman Empire in 395:</a:t>
            </a:r>
          </a:p>
          <a:p>
            <a:pPr algn="ctr"/>
            <a:r>
              <a:rPr lang="en-US" sz="2800" dirty="0" smtClean="0"/>
              <a:t> </a:t>
            </a:r>
            <a:r>
              <a:rPr lang="en-US" sz="2800" b="1" dirty="0" smtClean="0">
                <a:solidFill>
                  <a:srgbClr val="FF0000"/>
                </a:solidFill>
              </a:rPr>
              <a:t>Western Empire    </a:t>
            </a:r>
            <a:r>
              <a:rPr lang="en-US" sz="2800" b="1" dirty="0" smtClean="0">
                <a:solidFill>
                  <a:srgbClr val="7030A0"/>
                </a:solidFill>
              </a:rPr>
              <a:t>Eastern Empire</a:t>
            </a:r>
            <a:endParaRPr lang="en-US" sz="2800" b="1" dirty="0">
              <a:solidFill>
                <a:srgbClr val="7030A0"/>
              </a:solidFill>
            </a:endParaRPr>
          </a:p>
        </p:txBody>
      </p:sp>
      <p:sp>
        <p:nvSpPr>
          <p:cNvPr id="4" name="TextBox 3"/>
          <p:cNvSpPr txBox="1"/>
          <p:nvPr/>
        </p:nvSpPr>
        <p:spPr>
          <a:xfrm>
            <a:off x="8028122" y="1270862"/>
            <a:ext cx="3910238" cy="2308324"/>
          </a:xfrm>
          <a:prstGeom prst="rect">
            <a:avLst/>
          </a:prstGeom>
          <a:noFill/>
        </p:spPr>
        <p:txBody>
          <a:bodyPr wrap="none" rtlCol="0">
            <a:spAutoFit/>
          </a:bodyPr>
          <a:lstStyle/>
          <a:p>
            <a:r>
              <a:rPr lang="en-US" sz="2400" dirty="0" smtClean="0"/>
              <a:t>Death of Theodosius in 395</a:t>
            </a:r>
          </a:p>
          <a:p>
            <a:r>
              <a:rPr lang="en-US" sz="2400" dirty="0" smtClean="0"/>
              <a:t>split Roman Empire in two: </a:t>
            </a:r>
          </a:p>
          <a:p>
            <a:r>
              <a:rPr lang="en-US" sz="2400" dirty="0"/>
              <a:t> </a:t>
            </a:r>
            <a:r>
              <a:rPr lang="en-US" sz="2400" dirty="0" smtClean="0"/>
              <a:t>   his two sons separately</a:t>
            </a:r>
          </a:p>
          <a:p>
            <a:r>
              <a:rPr lang="en-US" sz="2400" dirty="0"/>
              <a:t> </a:t>
            </a:r>
            <a:r>
              <a:rPr lang="en-US" sz="2400" dirty="0" smtClean="0"/>
              <a:t>   became emperors of </a:t>
            </a:r>
          </a:p>
          <a:p>
            <a:r>
              <a:rPr lang="en-US" sz="2400" dirty="0"/>
              <a:t> </a:t>
            </a:r>
            <a:r>
              <a:rPr lang="en-US" sz="2400" dirty="0" smtClean="0"/>
              <a:t>   Western Roman Empire</a:t>
            </a:r>
          </a:p>
          <a:p>
            <a:r>
              <a:rPr lang="en-US" sz="2400" dirty="0"/>
              <a:t> </a:t>
            </a:r>
            <a:r>
              <a:rPr lang="en-US" sz="2400" dirty="0" smtClean="0"/>
              <a:t>   and Eastern Roman Empire.</a:t>
            </a:r>
            <a:endParaRPr lang="en-US" sz="2400" dirty="0"/>
          </a:p>
        </p:txBody>
      </p:sp>
    </p:spTree>
    <p:extLst>
      <p:ext uri="{BB962C8B-B14F-4D97-AF65-F5344CB8AC3E}">
        <p14:creationId xmlns:p14="http://schemas.microsoft.com/office/powerpoint/2010/main" val="879577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2304" y="2061274"/>
            <a:ext cx="7957884" cy="1754326"/>
          </a:xfrm>
          <a:prstGeom prst="rect">
            <a:avLst/>
          </a:prstGeom>
          <a:noFill/>
        </p:spPr>
        <p:txBody>
          <a:bodyPr wrap="none" rtlCol="0">
            <a:spAutoFit/>
          </a:bodyPr>
          <a:lstStyle/>
          <a:p>
            <a:pPr algn="ctr"/>
            <a:r>
              <a:rPr lang="en-US" sz="3600" dirty="0" smtClean="0"/>
              <a:t>1.</a:t>
            </a:r>
          </a:p>
          <a:p>
            <a:pPr algn="ctr"/>
            <a:endParaRPr lang="en-US" sz="3600" dirty="0" smtClean="0"/>
          </a:p>
          <a:p>
            <a:r>
              <a:rPr lang="en-US" sz="3600" dirty="0" smtClean="0"/>
              <a:t>Monetary </a:t>
            </a:r>
            <a:r>
              <a:rPr lang="en-US" sz="3600" dirty="0"/>
              <a:t>Mechanisms of Great </a:t>
            </a:r>
            <a:r>
              <a:rPr lang="en-US" sz="3600" dirty="0" smtClean="0"/>
              <a:t>Antiquity</a:t>
            </a:r>
            <a:endParaRPr lang="en-US" sz="3600" dirty="0"/>
          </a:p>
        </p:txBody>
      </p:sp>
    </p:spTree>
    <p:extLst>
      <p:ext uri="{BB962C8B-B14F-4D97-AF65-F5344CB8AC3E}">
        <p14:creationId xmlns:p14="http://schemas.microsoft.com/office/powerpoint/2010/main" val="1817769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thumb/2/21/Roman_Empires_476AD.svg/250px-Roman_Empires_476A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901" y="1286357"/>
            <a:ext cx="6764629" cy="33011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8453" y="5284922"/>
            <a:ext cx="7258077" cy="523220"/>
          </a:xfrm>
          <a:prstGeom prst="rect">
            <a:avLst/>
          </a:prstGeom>
          <a:noFill/>
        </p:spPr>
        <p:txBody>
          <a:bodyPr wrap="none" rtlCol="0">
            <a:spAutoFit/>
          </a:bodyPr>
          <a:lstStyle/>
          <a:p>
            <a:r>
              <a:rPr lang="en-US" sz="2800" dirty="0" smtClean="0"/>
              <a:t>The Western and Eastern Roman Empires by 476</a:t>
            </a:r>
            <a:endParaRPr lang="en-US" sz="2800" dirty="0"/>
          </a:p>
        </p:txBody>
      </p:sp>
      <p:sp>
        <p:nvSpPr>
          <p:cNvPr id="3" name="TextBox 2"/>
          <p:cNvSpPr txBox="1"/>
          <p:nvPr/>
        </p:nvSpPr>
        <p:spPr>
          <a:xfrm>
            <a:off x="7935132" y="2572717"/>
            <a:ext cx="3854068" cy="1200329"/>
          </a:xfrm>
          <a:prstGeom prst="rect">
            <a:avLst/>
          </a:prstGeom>
          <a:noFill/>
        </p:spPr>
        <p:txBody>
          <a:bodyPr wrap="none" rtlCol="0">
            <a:spAutoFit/>
          </a:bodyPr>
          <a:lstStyle/>
          <a:p>
            <a:r>
              <a:rPr lang="en-US" sz="2400" dirty="0" smtClean="0"/>
              <a:t>480 AD:  One emperor ruled </a:t>
            </a:r>
          </a:p>
          <a:p>
            <a:r>
              <a:rPr lang="en-US" sz="2400" dirty="0" smtClean="0"/>
              <a:t>one Byzantine Roman Empire</a:t>
            </a:r>
          </a:p>
          <a:p>
            <a:r>
              <a:rPr lang="en-US" sz="2400" dirty="0" smtClean="0"/>
              <a:t>from Constantinople. </a:t>
            </a:r>
            <a:endParaRPr lang="en-US" sz="2400" dirty="0"/>
          </a:p>
        </p:txBody>
      </p:sp>
    </p:spTree>
    <p:extLst>
      <p:ext uri="{BB962C8B-B14F-4D97-AF65-F5344CB8AC3E}">
        <p14:creationId xmlns:p14="http://schemas.microsoft.com/office/powerpoint/2010/main" val="601875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2237" y="2061274"/>
            <a:ext cx="9082007" cy="1754326"/>
          </a:xfrm>
          <a:prstGeom prst="rect">
            <a:avLst/>
          </a:prstGeom>
          <a:noFill/>
        </p:spPr>
        <p:txBody>
          <a:bodyPr wrap="square" rtlCol="0">
            <a:spAutoFit/>
          </a:bodyPr>
          <a:lstStyle/>
          <a:p>
            <a:pPr algn="ctr"/>
            <a:r>
              <a:rPr lang="en-US" sz="3600" dirty="0" smtClean="0"/>
              <a:t>3.</a:t>
            </a:r>
          </a:p>
          <a:p>
            <a:pPr algn="ctr"/>
            <a:endParaRPr lang="en-US" sz="3600" dirty="0" smtClean="0"/>
          </a:p>
          <a:p>
            <a:pPr algn="ctr"/>
            <a:r>
              <a:rPr lang="en-US" sz="3600" b="1" dirty="0"/>
              <a:t>TRADITIONAL CAUSES OF ROME’S DECLINE</a:t>
            </a:r>
            <a:endParaRPr lang="en-US" sz="3600" dirty="0"/>
          </a:p>
        </p:txBody>
      </p:sp>
    </p:spTree>
    <p:extLst>
      <p:ext uri="{BB962C8B-B14F-4D97-AF65-F5344CB8AC3E}">
        <p14:creationId xmlns:p14="http://schemas.microsoft.com/office/powerpoint/2010/main" val="2760486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308324"/>
          </a:xfrm>
          <a:prstGeom prst="rect">
            <a:avLst/>
          </a:prstGeom>
          <a:solidFill>
            <a:srgbClr val="66FFFF"/>
          </a:solidFill>
        </p:spPr>
        <p:txBody>
          <a:bodyPr wrap="square" rtlCol="0">
            <a:spAutoFit/>
          </a:bodyPr>
          <a:lstStyle/>
          <a:p>
            <a:pPr algn="ctr"/>
            <a:r>
              <a:rPr lang="en-US" sz="4400" b="1" dirty="0" smtClean="0"/>
              <a:t>TRADITIONAL CAUSES </a:t>
            </a:r>
            <a:r>
              <a:rPr lang="en-US" sz="4400" b="1" dirty="0"/>
              <a:t>OF ROME’S </a:t>
            </a:r>
            <a:r>
              <a:rPr lang="en-US" sz="4400" b="1" dirty="0" smtClean="0"/>
              <a:t>DECLINE:</a:t>
            </a:r>
          </a:p>
          <a:p>
            <a:endParaRPr lang="en-US" sz="4400" b="1" dirty="0"/>
          </a:p>
          <a:p>
            <a:pPr algn="ctr"/>
            <a:r>
              <a:rPr lang="en-US" sz="2800" b="1" dirty="0" smtClean="0"/>
              <a:t>CAN’T TALK ABOUT MONETARY SYSTEM AS CAUSE….</a:t>
            </a:r>
          </a:p>
          <a:p>
            <a:pPr algn="ctr"/>
            <a:r>
              <a:rPr lang="en-US" sz="2800" b="1" dirty="0" smtClean="0"/>
              <a:t>THAT WOULD EXPOSE TODAY’S SYSTEM….</a:t>
            </a:r>
            <a:endParaRPr lang="en-US" sz="2400" dirty="0"/>
          </a:p>
        </p:txBody>
      </p:sp>
      <p:sp>
        <p:nvSpPr>
          <p:cNvPr id="4" name="Rectangle 3"/>
          <p:cNvSpPr/>
          <p:nvPr/>
        </p:nvSpPr>
        <p:spPr>
          <a:xfrm>
            <a:off x="5385634" y="3428594"/>
            <a:ext cx="2713504" cy="794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NEW YORK FEDERAL</a:t>
            </a:r>
          </a:p>
          <a:p>
            <a:pPr algn="ctr"/>
            <a:r>
              <a:rPr lang="en-US" sz="2000" dirty="0" smtClean="0"/>
              <a:t> RESERVE BANK</a:t>
            </a:r>
            <a:endParaRPr lang="en-US" sz="2000" dirty="0"/>
          </a:p>
        </p:txBody>
      </p:sp>
      <p:sp>
        <p:nvSpPr>
          <p:cNvPr id="5" name="Oval 4"/>
          <p:cNvSpPr/>
          <p:nvPr/>
        </p:nvSpPr>
        <p:spPr>
          <a:xfrm>
            <a:off x="6559900" y="4961732"/>
            <a:ext cx="1359734" cy="632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BANK OF</a:t>
            </a:r>
          </a:p>
          <a:p>
            <a:pPr algn="ctr"/>
            <a:r>
              <a:rPr lang="en-US" sz="1400" dirty="0" smtClean="0"/>
              <a:t>AMERICA</a:t>
            </a:r>
            <a:endParaRPr lang="en-US" sz="1400" dirty="0"/>
          </a:p>
        </p:txBody>
      </p:sp>
      <p:sp>
        <p:nvSpPr>
          <p:cNvPr id="6" name="Oval 5"/>
          <p:cNvSpPr/>
          <p:nvPr/>
        </p:nvSpPr>
        <p:spPr>
          <a:xfrm>
            <a:off x="8454531" y="4961732"/>
            <a:ext cx="1475930" cy="632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CITIGROUP</a:t>
            </a:r>
            <a:endParaRPr lang="en-US" sz="1400" dirty="0"/>
          </a:p>
        </p:txBody>
      </p:sp>
      <p:sp>
        <p:nvSpPr>
          <p:cNvPr id="7" name="Oval 6"/>
          <p:cNvSpPr/>
          <p:nvPr/>
        </p:nvSpPr>
        <p:spPr>
          <a:xfrm>
            <a:off x="10213348" y="4961732"/>
            <a:ext cx="1832180" cy="825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J.P.MORGAN</a:t>
            </a:r>
          </a:p>
          <a:p>
            <a:pPr algn="ctr"/>
            <a:r>
              <a:rPr lang="en-US" sz="1600" dirty="0" smtClean="0"/>
              <a:t>CHASE</a:t>
            </a:r>
            <a:endParaRPr lang="en-US" sz="1600" dirty="0"/>
          </a:p>
        </p:txBody>
      </p:sp>
      <p:sp>
        <p:nvSpPr>
          <p:cNvPr id="8" name="Oval 7"/>
          <p:cNvSpPr/>
          <p:nvPr/>
        </p:nvSpPr>
        <p:spPr>
          <a:xfrm>
            <a:off x="4931997" y="5737422"/>
            <a:ext cx="1649994" cy="729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DEUTSCHE BANK</a:t>
            </a:r>
            <a:endParaRPr lang="en-US" sz="1400" dirty="0"/>
          </a:p>
        </p:txBody>
      </p:sp>
      <p:sp>
        <p:nvSpPr>
          <p:cNvPr id="9" name="Oval 8"/>
          <p:cNvSpPr/>
          <p:nvPr/>
        </p:nvSpPr>
        <p:spPr>
          <a:xfrm>
            <a:off x="4754169" y="4963873"/>
            <a:ext cx="1491648" cy="6299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GOLDMAN SACHS</a:t>
            </a:r>
            <a:endParaRPr lang="en-US" sz="1400" dirty="0"/>
          </a:p>
        </p:txBody>
      </p:sp>
      <p:sp>
        <p:nvSpPr>
          <p:cNvPr id="10" name="Oval 9"/>
          <p:cNvSpPr/>
          <p:nvPr/>
        </p:nvSpPr>
        <p:spPr>
          <a:xfrm>
            <a:off x="6888133" y="5696612"/>
            <a:ext cx="1211005" cy="704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HSBC</a:t>
            </a:r>
            <a:endParaRPr lang="en-US" sz="1400" dirty="0"/>
          </a:p>
        </p:txBody>
      </p:sp>
      <p:sp>
        <p:nvSpPr>
          <p:cNvPr id="11" name="Oval 10"/>
          <p:cNvSpPr/>
          <p:nvPr/>
        </p:nvSpPr>
        <p:spPr>
          <a:xfrm>
            <a:off x="8516646" y="5786912"/>
            <a:ext cx="1267043" cy="7758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UBS</a:t>
            </a:r>
            <a:endParaRPr lang="en-US" sz="1400" dirty="0"/>
          </a:p>
        </p:txBody>
      </p:sp>
      <p:sp>
        <p:nvSpPr>
          <p:cNvPr id="12" name="Oval 11"/>
          <p:cNvSpPr/>
          <p:nvPr/>
        </p:nvSpPr>
        <p:spPr>
          <a:xfrm>
            <a:off x="10213348" y="5893125"/>
            <a:ext cx="1325859" cy="739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ETC.</a:t>
            </a:r>
            <a:endParaRPr lang="en-US" dirty="0"/>
          </a:p>
        </p:txBody>
      </p:sp>
      <p:sp>
        <p:nvSpPr>
          <p:cNvPr id="13" name="TextBox 12"/>
          <p:cNvSpPr txBox="1"/>
          <p:nvPr/>
        </p:nvSpPr>
        <p:spPr>
          <a:xfrm flipH="1">
            <a:off x="4677887" y="2966929"/>
            <a:ext cx="3626523" cy="461665"/>
          </a:xfrm>
          <a:prstGeom prst="rect">
            <a:avLst/>
          </a:prstGeom>
          <a:noFill/>
        </p:spPr>
        <p:txBody>
          <a:bodyPr wrap="square" rtlCol="0">
            <a:spAutoFit/>
          </a:bodyPr>
          <a:lstStyle/>
          <a:p>
            <a:r>
              <a:rPr lang="en-US" sz="2400" b="1" dirty="0"/>
              <a:t>PRIVATE</a:t>
            </a:r>
            <a:r>
              <a:rPr lang="en-US" dirty="0"/>
              <a:t> </a:t>
            </a:r>
            <a:r>
              <a:rPr lang="en-US" sz="2000" dirty="0"/>
              <a:t>Federal Reserve Bank:</a:t>
            </a:r>
          </a:p>
        </p:txBody>
      </p:sp>
      <p:sp>
        <p:nvSpPr>
          <p:cNvPr id="14" name="TextBox 13"/>
          <p:cNvSpPr txBox="1"/>
          <p:nvPr/>
        </p:nvSpPr>
        <p:spPr>
          <a:xfrm>
            <a:off x="4648191" y="4473597"/>
            <a:ext cx="4188391" cy="461665"/>
          </a:xfrm>
          <a:prstGeom prst="rect">
            <a:avLst/>
          </a:prstGeom>
          <a:noFill/>
        </p:spPr>
        <p:txBody>
          <a:bodyPr wrap="none" rtlCol="0">
            <a:spAutoFit/>
          </a:bodyPr>
          <a:lstStyle/>
          <a:p>
            <a:r>
              <a:rPr lang="en-US" sz="2400" b="1" dirty="0"/>
              <a:t>PRIVATE</a:t>
            </a:r>
            <a:r>
              <a:rPr lang="en-US" dirty="0"/>
              <a:t> </a:t>
            </a:r>
            <a:r>
              <a:rPr lang="en-US" sz="2000" dirty="0"/>
              <a:t>member commercial banks:</a:t>
            </a:r>
          </a:p>
        </p:txBody>
      </p:sp>
      <p:sp>
        <p:nvSpPr>
          <p:cNvPr id="3" name="TextBox 2"/>
          <p:cNvSpPr txBox="1"/>
          <p:nvPr/>
        </p:nvSpPr>
        <p:spPr>
          <a:xfrm>
            <a:off x="254315" y="5996491"/>
            <a:ext cx="2964851" cy="369332"/>
          </a:xfrm>
          <a:prstGeom prst="rect">
            <a:avLst/>
          </a:prstGeom>
          <a:solidFill>
            <a:srgbClr val="FFFF00"/>
          </a:solidFill>
        </p:spPr>
        <p:txBody>
          <a:bodyPr wrap="none" rtlCol="0">
            <a:spAutoFit/>
          </a:bodyPr>
          <a:lstStyle/>
          <a:p>
            <a:r>
              <a:rPr lang="en-US" dirty="0" smtClean="0"/>
              <a:t>CONCENTRATION OF WEALTH</a:t>
            </a:r>
            <a:endParaRPr lang="en-US" dirty="0"/>
          </a:p>
        </p:txBody>
      </p:sp>
      <p:sp>
        <p:nvSpPr>
          <p:cNvPr id="15" name="Down Arrow 14"/>
          <p:cNvSpPr/>
          <p:nvPr/>
        </p:nvSpPr>
        <p:spPr>
          <a:xfrm rot="4266276">
            <a:off x="3864562" y="5016238"/>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erge 15"/>
          <p:cNvSpPr/>
          <p:nvPr/>
        </p:nvSpPr>
        <p:spPr>
          <a:xfrm>
            <a:off x="520682" y="3829242"/>
            <a:ext cx="1854643" cy="1485034"/>
          </a:xfrm>
          <a:prstGeom prst="flowChartMerg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94648" y="2331150"/>
            <a:ext cx="2911054" cy="646331"/>
          </a:xfrm>
          <a:prstGeom prst="rect">
            <a:avLst/>
          </a:prstGeom>
          <a:noFill/>
        </p:spPr>
        <p:txBody>
          <a:bodyPr wrap="none" rtlCol="0">
            <a:spAutoFit/>
          </a:bodyPr>
          <a:lstStyle/>
          <a:p>
            <a:pPr algn="ctr"/>
            <a:r>
              <a:rPr lang="en-US" b="1" dirty="0" smtClean="0"/>
              <a:t>FALL OF ROMAN REPUBLIC’S</a:t>
            </a:r>
          </a:p>
          <a:p>
            <a:pPr algn="ctr"/>
            <a:r>
              <a:rPr lang="en-US" b="1" dirty="0" smtClean="0"/>
              <a:t> FIAT MONEY SYSTEM</a:t>
            </a:r>
            <a:endParaRPr lang="en-US" b="1" dirty="0"/>
          </a:p>
        </p:txBody>
      </p:sp>
      <p:sp>
        <p:nvSpPr>
          <p:cNvPr id="19" name="Down Arrow 18"/>
          <p:cNvSpPr/>
          <p:nvPr/>
        </p:nvSpPr>
        <p:spPr>
          <a:xfrm rot="2539240">
            <a:off x="497344" y="5050756"/>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8787038">
            <a:off x="2011294" y="5118382"/>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5400000">
            <a:off x="3933538" y="5595091"/>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0162" y="3493293"/>
            <a:ext cx="2255681" cy="646331"/>
          </a:xfrm>
          <a:prstGeom prst="rect">
            <a:avLst/>
          </a:prstGeom>
          <a:noFill/>
        </p:spPr>
        <p:txBody>
          <a:bodyPr wrap="none" rtlCol="0">
            <a:spAutoFit/>
          </a:bodyPr>
          <a:lstStyle/>
          <a:p>
            <a:pPr algn="ctr"/>
            <a:r>
              <a:rPr lang="en-US" b="1" dirty="0" smtClean="0"/>
              <a:t>COMMODITY MONEY</a:t>
            </a:r>
          </a:p>
          <a:p>
            <a:pPr algn="ctr"/>
            <a:endParaRPr lang="en-US" b="1" dirty="0"/>
          </a:p>
        </p:txBody>
      </p:sp>
      <p:sp>
        <p:nvSpPr>
          <p:cNvPr id="23" name="Down Arrow 22"/>
          <p:cNvSpPr/>
          <p:nvPr/>
        </p:nvSpPr>
        <p:spPr>
          <a:xfrm>
            <a:off x="1307859" y="2919015"/>
            <a:ext cx="484632" cy="59920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726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9417"/>
          </a:xfrm>
          <a:solidFill>
            <a:srgbClr val="66FFFF"/>
          </a:solidFill>
        </p:spPr>
        <p:txBody>
          <a:bodyPr>
            <a:normAutofit/>
          </a:bodyPr>
          <a:lstStyle/>
          <a:p>
            <a:pPr algn="ctr"/>
            <a:r>
              <a:rPr lang="en-US" sz="2400" b="1" dirty="0" smtClean="0"/>
              <a:t>TRADITIONAL CAUSES OF ROME’S DECLINE:</a:t>
            </a:r>
            <a:br>
              <a:rPr lang="en-US" sz="2400" b="1" dirty="0" smtClean="0"/>
            </a:br>
            <a:r>
              <a:rPr lang="en-US" sz="2400" b="1" dirty="0" smtClean="0"/>
              <a:t>1.  CHRISTIANITY</a:t>
            </a:r>
            <a:endParaRPr lang="en-US" sz="2400" b="1" dirty="0"/>
          </a:p>
        </p:txBody>
      </p:sp>
      <p:sp>
        <p:nvSpPr>
          <p:cNvPr id="3" name="Content Placeholder 2"/>
          <p:cNvSpPr>
            <a:spLocks noGrp="1"/>
          </p:cNvSpPr>
          <p:nvPr>
            <p:ph idx="1"/>
          </p:nvPr>
        </p:nvSpPr>
        <p:spPr>
          <a:xfrm>
            <a:off x="0" y="759416"/>
            <a:ext cx="12192000" cy="6098583"/>
          </a:xfrm>
        </p:spPr>
        <p:txBody>
          <a:bodyPr/>
          <a:lstStyle/>
          <a:p>
            <a:endParaRPr lang="en-US" dirty="0" smtClean="0"/>
          </a:p>
          <a:p>
            <a:endParaRPr lang="en-US" dirty="0"/>
          </a:p>
          <a:p>
            <a:r>
              <a:rPr lang="en-US" dirty="0" smtClean="0"/>
              <a:t>The church glorified poverty and </a:t>
            </a:r>
            <a:r>
              <a:rPr lang="en-US" dirty="0" err="1" smtClean="0"/>
              <a:t>celibracy</a:t>
            </a:r>
            <a:endParaRPr lang="en-US" dirty="0" smtClean="0"/>
          </a:p>
          <a:p>
            <a:endParaRPr lang="en-US" dirty="0"/>
          </a:p>
          <a:p>
            <a:r>
              <a:rPr lang="en-US" dirty="0" smtClean="0"/>
              <a:t>Other worldly attitude</a:t>
            </a:r>
          </a:p>
          <a:p>
            <a:endParaRPr lang="en-US" dirty="0"/>
          </a:p>
          <a:p>
            <a:r>
              <a:rPr lang="en-US" dirty="0" smtClean="0"/>
              <a:t>But Rome influenced Christianity – 325 AD Council of Nicaea called </a:t>
            </a:r>
          </a:p>
          <a:p>
            <a:pPr marL="0" indent="0">
              <a:buNone/>
            </a:pPr>
            <a:r>
              <a:rPr lang="en-US" dirty="0"/>
              <a:t> </a:t>
            </a:r>
            <a:r>
              <a:rPr lang="en-US" dirty="0" smtClean="0"/>
              <a:t>  by Constantine and declares Jesus a God</a:t>
            </a:r>
            <a:endParaRPr lang="en-US" dirty="0"/>
          </a:p>
        </p:txBody>
      </p:sp>
      <p:pic>
        <p:nvPicPr>
          <p:cNvPr id="4098" name="Picture 2" descr="A Renaissance print depicting the Council of T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360" y="4409723"/>
            <a:ext cx="3564019" cy="247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47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9417"/>
          </a:xfrm>
          <a:solidFill>
            <a:srgbClr val="66FFFF"/>
          </a:solidFill>
        </p:spPr>
        <p:txBody>
          <a:bodyPr>
            <a:normAutofit/>
          </a:bodyPr>
          <a:lstStyle/>
          <a:p>
            <a:pPr algn="ctr"/>
            <a:r>
              <a:rPr lang="en-US" sz="2400" b="1" dirty="0" smtClean="0"/>
              <a:t>TRADITIONAL CAUSES OF ROME’S DECLINE:</a:t>
            </a:r>
            <a:br>
              <a:rPr lang="en-US" sz="2400" b="1" dirty="0" smtClean="0"/>
            </a:br>
            <a:r>
              <a:rPr lang="en-US" sz="2400" b="1" dirty="0" smtClean="0"/>
              <a:t>2.  BARBARIANS</a:t>
            </a:r>
            <a:endParaRPr lang="en-US" sz="2400" b="1" dirty="0"/>
          </a:p>
        </p:txBody>
      </p:sp>
      <p:sp>
        <p:nvSpPr>
          <p:cNvPr id="3" name="Content Placeholder 2"/>
          <p:cNvSpPr>
            <a:spLocks noGrp="1"/>
          </p:cNvSpPr>
          <p:nvPr>
            <p:ph idx="1"/>
          </p:nvPr>
        </p:nvSpPr>
        <p:spPr>
          <a:xfrm>
            <a:off x="0" y="759416"/>
            <a:ext cx="12192000" cy="6098583"/>
          </a:xfrm>
        </p:spPr>
        <p:txBody>
          <a:bodyPr/>
          <a:lstStyle/>
          <a:p>
            <a:endParaRPr lang="en-US" dirty="0" smtClean="0"/>
          </a:p>
          <a:p>
            <a:endParaRPr lang="en-US" dirty="0"/>
          </a:p>
          <a:p>
            <a:r>
              <a:rPr lang="en-US" dirty="0" smtClean="0"/>
              <a:t>Not enough invaders</a:t>
            </a:r>
          </a:p>
          <a:p>
            <a:endParaRPr lang="en-US" dirty="0"/>
          </a:p>
          <a:p>
            <a:r>
              <a:rPr lang="en-US" dirty="0" smtClean="0"/>
              <a:t>Del Mar:  monks invented to cover up role of church </a:t>
            </a:r>
            <a:endParaRPr lang="en-US" dirty="0"/>
          </a:p>
          <a:p>
            <a:endParaRPr lang="en-US" dirty="0" smtClean="0"/>
          </a:p>
          <a:p>
            <a:r>
              <a:rPr lang="en-US" dirty="0" smtClean="0"/>
              <a:t>Roman church estates survived and prospered as self-sufficient units</a:t>
            </a:r>
            <a:endParaRPr lang="en-US" dirty="0"/>
          </a:p>
        </p:txBody>
      </p:sp>
    </p:spTree>
    <p:extLst>
      <p:ext uri="{BB962C8B-B14F-4D97-AF65-F5344CB8AC3E}">
        <p14:creationId xmlns:p14="http://schemas.microsoft.com/office/powerpoint/2010/main" val="2342472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9417"/>
          </a:xfrm>
          <a:solidFill>
            <a:srgbClr val="66FFFF"/>
          </a:solidFill>
        </p:spPr>
        <p:txBody>
          <a:bodyPr>
            <a:normAutofit/>
          </a:bodyPr>
          <a:lstStyle/>
          <a:p>
            <a:pPr algn="ctr"/>
            <a:r>
              <a:rPr lang="en-US" sz="2400" b="1" dirty="0" smtClean="0"/>
              <a:t>TRADITIONAL CAUSES OF ROME’S DECLINE:</a:t>
            </a:r>
            <a:br>
              <a:rPr lang="en-US" sz="2400" b="1" dirty="0" smtClean="0"/>
            </a:br>
            <a:r>
              <a:rPr lang="en-US" sz="2400" b="1" dirty="0" smtClean="0"/>
              <a:t>3.  GROWING SLAVERY</a:t>
            </a:r>
            <a:endParaRPr lang="en-US" sz="2400" b="1" dirty="0"/>
          </a:p>
        </p:txBody>
      </p:sp>
      <p:sp>
        <p:nvSpPr>
          <p:cNvPr id="3" name="Content Placeholder 2"/>
          <p:cNvSpPr>
            <a:spLocks noGrp="1"/>
          </p:cNvSpPr>
          <p:nvPr>
            <p:ph idx="1"/>
          </p:nvPr>
        </p:nvSpPr>
        <p:spPr>
          <a:xfrm>
            <a:off x="0" y="759416"/>
            <a:ext cx="12192000" cy="6098583"/>
          </a:xfrm>
        </p:spPr>
        <p:txBody>
          <a:bodyPr/>
          <a:lstStyle/>
          <a:p>
            <a:r>
              <a:rPr lang="en-US" dirty="0" smtClean="0"/>
              <a:t>Average Roman citizen:  penury, taxes, service in the army</a:t>
            </a:r>
          </a:p>
          <a:p>
            <a:endParaRPr lang="en-US" dirty="0" smtClean="0"/>
          </a:p>
          <a:p>
            <a:r>
              <a:rPr lang="en-US" dirty="0" smtClean="0"/>
              <a:t>Land held by rich and run by slaves instead of freemen</a:t>
            </a:r>
          </a:p>
          <a:p>
            <a:endParaRPr lang="en-US" dirty="0" smtClean="0"/>
          </a:p>
          <a:p>
            <a:r>
              <a:rPr lang="en-US" dirty="0" smtClean="0"/>
              <a:t>Lightest slavery category were citizens compelled to work out a debt or ransom – isn’t this today’s plight of ordinary man!</a:t>
            </a:r>
          </a:p>
          <a:p>
            <a:endParaRPr lang="en-US" dirty="0" smtClean="0"/>
          </a:p>
          <a:p>
            <a:r>
              <a:rPr lang="en-US" dirty="0" smtClean="0"/>
              <a:t>Worst slavery category were the serfs – but even here the serfs were not made landless or homeless – what about the homeless of today?</a:t>
            </a:r>
            <a:endParaRPr lang="en-US" dirty="0"/>
          </a:p>
        </p:txBody>
      </p:sp>
      <p:pic>
        <p:nvPicPr>
          <p:cNvPr id="4098" name="Picture 2" descr="http://ts4.mm.bing.net/th?id=H.4732535453714563&amp;pid=15.1&amp;H=159&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498" y="685265"/>
            <a:ext cx="2623197" cy="25995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s2.mm.bing.net/th?id=H.4607328594953197&amp;pid=15.1&amp;H=119&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53" y="4969320"/>
            <a:ext cx="2541130" cy="188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2178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9417"/>
          </a:xfrm>
          <a:solidFill>
            <a:srgbClr val="66FFFF"/>
          </a:solidFill>
        </p:spPr>
        <p:txBody>
          <a:bodyPr>
            <a:normAutofit/>
          </a:bodyPr>
          <a:lstStyle/>
          <a:p>
            <a:pPr algn="ctr"/>
            <a:r>
              <a:rPr lang="en-US" sz="2400" b="1" dirty="0" smtClean="0"/>
              <a:t>TRADITIONAL CAUSES OF ROME’S DECLINE:</a:t>
            </a:r>
            <a:br>
              <a:rPr lang="en-US" sz="2400" b="1" dirty="0" smtClean="0"/>
            </a:br>
            <a:r>
              <a:rPr lang="en-US" sz="2400" b="1" dirty="0" smtClean="0"/>
              <a:t>4.  ORIENTAL SATRAPY DESOLVED INTO FEUDALISM</a:t>
            </a:r>
            <a:endParaRPr lang="en-US" sz="2400" b="1" dirty="0"/>
          </a:p>
        </p:txBody>
      </p:sp>
      <p:sp>
        <p:nvSpPr>
          <p:cNvPr id="3" name="Content Placeholder 2"/>
          <p:cNvSpPr>
            <a:spLocks noGrp="1"/>
          </p:cNvSpPr>
          <p:nvPr>
            <p:ph idx="1"/>
          </p:nvPr>
        </p:nvSpPr>
        <p:spPr>
          <a:xfrm>
            <a:off x="0" y="759416"/>
            <a:ext cx="12192000" cy="6098583"/>
          </a:xfrm>
        </p:spPr>
        <p:txBody>
          <a:bodyPr>
            <a:normAutofit fontScale="92500" lnSpcReduction="10000"/>
          </a:bodyPr>
          <a:lstStyle/>
          <a:p>
            <a:endParaRPr lang="en-US" dirty="0" smtClean="0"/>
          </a:p>
          <a:p>
            <a:r>
              <a:rPr lang="en-US" dirty="0" smtClean="0"/>
              <a:t>Alexander the Great adopted Oriental kingship concepts – for example, all approached on one knee to the king</a:t>
            </a:r>
          </a:p>
          <a:p>
            <a:endParaRPr lang="en-US" dirty="0" smtClean="0"/>
          </a:p>
          <a:p>
            <a:endParaRPr lang="en-US" dirty="0"/>
          </a:p>
          <a:p>
            <a:endParaRPr lang="en-US" dirty="0" smtClean="0"/>
          </a:p>
          <a:p>
            <a:endParaRPr lang="en-US" dirty="0"/>
          </a:p>
          <a:p>
            <a:endParaRPr lang="en-US" dirty="0" smtClean="0"/>
          </a:p>
          <a:p>
            <a:r>
              <a:rPr lang="en-US" dirty="0" smtClean="0"/>
              <a:t>Alexander the Great adopted the rule of vassal states:</a:t>
            </a:r>
          </a:p>
          <a:p>
            <a:pPr lvl="1">
              <a:buFont typeface="Wingdings" panose="05000000000000000000" pitchFamily="2" charset="2"/>
              <a:buChar char="§"/>
            </a:pPr>
            <a:r>
              <a:rPr lang="en-US" dirty="0" smtClean="0"/>
              <a:t>Local vassals governed independent fiefdoms, i.e. King Herod of Judaea</a:t>
            </a:r>
          </a:p>
          <a:p>
            <a:pPr lvl="1">
              <a:buFont typeface="Wingdings" panose="05000000000000000000" pitchFamily="2" charset="2"/>
              <a:buChar char="§"/>
            </a:pPr>
            <a:r>
              <a:rPr lang="en-US" dirty="0" smtClean="0"/>
              <a:t>Local vassals had unlimited power as long as payments flowed to Rome</a:t>
            </a:r>
          </a:p>
          <a:p>
            <a:pPr lvl="1">
              <a:buFont typeface="Wingdings" panose="05000000000000000000" pitchFamily="2" charset="2"/>
              <a:buChar char="§"/>
            </a:pPr>
            <a:r>
              <a:rPr lang="en-US" dirty="0" smtClean="0"/>
              <a:t>Local law was not Roman</a:t>
            </a:r>
          </a:p>
          <a:p>
            <a:pPr lvl="1">
              <a:buFont typeface="Wingdings" panose="05000000000000000000" pitchFamily="2" charset="2"/>
              <a:buChar char="§"/>
            </a:pPr>
            <a:r>
              <a:rPr lang="en-US" dirty="0" smtClean="0"/>
              <a:t>Local people’s allegiance was to vassal, not Rome</a:t>
            </a:r>
          </a:p>
          <a:p>
            <a:pPr lvl="1">
              <a:buFont typeface="Wingdings" panose="05000000000000000000" pitchFamily="2" charset="2"/>
              <a:buChar char="§"/>
            </a:pPr>
            <a:endParaRPr lang="en-US" dirty="0"/>
          </a:p>
          <a:p>
            <a:r>
              <a:rPr lang="en-US" dirty="0" smtClean="0"/>
              <a:t>Theory:  over time this devolved into feudal structure</a:t>
            </a:r>
          </a:p>
          <a:p>
            <a:endParaRPr lang="en-US" dirty="0"/>
          </a:p>
          <a:p>
            <a:endParaRPr lang="en-US" dirty="0"/>
          </a:p>
        </p:txBody>
      </p:sp>
      <p:pic>
        <p:nvPicPr>
          <p:cNvPr id="7170" name="Picture 2" descr="http://resources2.news.com.au/images/2013/01/17/1226552/247402-130119-rev-alexand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426" y="1896148"/>
            <a:ext cx="5517398" cy="225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085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9417"/>
          </a:xfrm>
          <a:solidFill>
            <a:srgbClr val="66FFFF"/>
          </a:solidFill>
        </p:spPr>
        <p:txBody>
          <a:bodyPr>
            <a:normAutofit/>
          </a:bodyPr>
          <a:lstStyle/>
          <a:p>
            <a:pPr algn="ctr"/>
            <a:r>
              <a:rPr lang="en-US" sz="2400" b="1" dirty="0" smtClean="0"/>
              <a:t>TRADITIONAL CAUSES OF ROME’S DECLINE:</a:t>
            </a:r>
            <a:br>
              <a:rPr lang="en-US" sz="2400" b="1" dirty="0" smtClean="0"/>
            </a:br>
            <a:r>
              <a:rPr lang="en-US" sz="2400" b="1" dirty="0" smtClean="0"/>
              <a:t>5.  MOSLEMS</a:t>
            </a:r>
            <a:endParaRPr lang="en-US" sz="2400" b="1" dirty="0"/>
          </a:p>
        </p:txBody>
      </p:sp>
      <p:sp>
        <p:nvSpPr>
          <p:cNvPr id="3" name="TextBox 2"/>
          <p:cNvSpPr txBox="1"/>
          <p:nvPr/>
        </p:nvSpPr>
        <p:spPr>
          <a:xfrm>
            <a:off x="-25830" y="807780"/>
            <a:ext cx="7873694" cy="2554545"/>
          </a:xfrm>
          <a:prstGeom prst="rect">
            <a:avLst/>
          </a:prstGeom>
          <a:noFill/>
        </p:spPr>
        <p:txBody>
          <a:bodyPr wrap="none" rtlCol="0">
            <a:spAutoFit/>
          </a:bodyPr>
          <a:lstStyle/>
          <a:p>
            <a:pPr marL="285750" indent="-285750">
              <a:buFont typeface="Arial" panose="020B0604020202020204" pitchFamily="34" charset="0"/>
              <a:buChar char="•"/>
            </a:pPr>
            <a:r>
              <a:rPr lang="en-US" sz="3200" dirty="0" err="1" smtClean="0"/>
              <a:t>Muhammed</a:t>
            </a:r>
            <a:r>
              <a:rPr lang="en-US" sz="3200" dirty="0" smtClean="0"/>
              <a:t> lived 570 – 630 AD</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Moslem army conquered from 638 – 711 AD</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t>Timing wrong:  Rome’s decline a fact already</a:t>
            </a:r>
            <a:endParaRPr lang="en-US" sz="3200" dirty="0"/>
          </a:p>
        </p:txBody>
      </p:sp>
      <p:pic>
        <p:nvPicPr>
          <p:cNvPr id="8194" name="Picture 2" descr="https://upload.wikimedia.org/wikipedia/commons/thumb/2/20/Mohammed_receiving_revelation_from_the_angel_Gabriel.jpg/220px-Mohammed_receiving_revelation_from_the_angel_Gabri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8907" y="759417"/>
            <a:ext cx="3223093" cy="24319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ile:Map of expansion of Caliphat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2325"/>
            <a:ext cx="7620000" cy="3495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0" y="5455205"/>
            <a:ext cx="4572000" cy="1200329"/>
          </a:xfrm>
          <a:prstGeom prst="rect">
            <a:avLst/>
          </a:prstGeom>
          <a:noFill/>
        </p:spPr>
        <p:txBody>
          <a:bodyPr wrap="square" rtlCol="0">
            <a:spAutoFit/>
          </a:bodyPr>
          <a:lstStyle/>
          <a:p>
            <a:r>
              <a:rPr lang="en-US" dirty="0" smtClean="0"/>
              <a:t>638 – 711 AD</a:t>
            </a:r>
          </a:p>
          <a:p>
            <a:r>
              <a:rPr lang="en-US" dirty="0" smtClean="0"/>
              <a:t>The Muslim armies in </a:t>
            </a:r>
            <a:r>
              <a:rPr lang="en-US" dirty="0"/>
              <a:t>the space of </a:t>
            </a:r>
            <a:r>
              <a:rPr lang="en-US" dirty="0" smtClean="0"/>
              <a:t>a</a:t>
            </a:r>
          </a:p>
          <a:p>
            <a:r>
              <a:rPr lang="en-US" dirty="0" smtClean="0"/>
              <a:t>hundred years were </a:t>
            </a:r>
            <a:r>
              <a:rPr lang="en-US" dirty="0"/>
              <a:t>able to </a:t>
            </a:r>
            <a:r>
              <a:rPr lang="en-US" dirty="0" smtClean="0"/>
              <a:t>establish</a:t>
            </a:r>
          </a:p>
          <a:p>
            <a:r>
              <a:rPr lang="en-US" dirty="0" smtClean="0"/>
              <a:t>The largest pre-modern empire </a:t>
            </a:r>
            <a:r>
              <a:rPr lang="en-US" dirty="0"/>
              <a:t>until that time.</a:t>
            </a:r>
          </a:p>
        </p:txBody>
      </p:sp>
      <p:sp>
        <p:nvSpPr>
          <p:cNvPr id="6" name="TextBox 5"/>
          <p:cNvSpPr txBox="1"/>
          <p:nvPr/>
        </p:nvSpPr>
        <p:spPr>
          <a:xfrm>
            <a:off x="4104468" y="4559471"/>
            <a:ext cx="535724" cy="369332"/>
          </a:xfrm>
          <a:prstGeom prst="rect">
            <a:avLst/>
          </a:prstGeom>
          <a:noFill/>
        </p:spPr>
        <p:txBody>
          <a:bodyPr wrap="none" rtlCol="0">
            <a:spAutoFit/>
          </a:bodyPr>
          <a:lstStyle/>
          <a:p>
            <a:r>
              <a:rPr lang="en-US" b="1" dirty="0" smtClean="0"/>
              <a:t>638</a:t>
            </a:r>
            <a:endParaRPr lang="en-US" b="1" dirty="0"/>
          </a:p>
        </p:txBody>
      </p:sp>
      <p:sp>
        <p:nvSpPr>
          <p:cNvPr id="9" name="TextBox 8"/>
          <p:cNvSpPr txBox="1"/>
          <p:nvPr/>
        </p:nvSpPr>
        <p:spPr>
          <a:xfrm>
            <a:off x="3542138" y="4969241"/>
            <a:ext cx="535724" cy="369332"/>
          </a:xfrm>
          <a:prstGeom prst="rect">
            <a:avLst/>
          </a:prstGeom>
          <a:noFill/>
        </p:spPr>
        <p:txBody>
          <a:bodyPr wrap="none" rtlCol="0">
            <a:spAutoFit/>
          </a:bodyPr>
          <a:lstStyle/>
          <a:p>
            <a:r>
              <a:rPr lang="en-US" b="1" dirty="0" smtClean="0"/>
              <a:t>651</a:t>
            </a:r>
            <a:endParaRPr lang="en-US" b="1" dirty="0"/>
          </a:p>
        </p:txBody>
      </p:sp>
      <p:sp>
        <p:nvSpPr>
          <p:cNvPr id="10" name="TextBox 9"/>
          <p:cNvSpPr txBox="1"/>
          <p:nvPr/>
        </p:nvSpPr>
        <p:spPr>
          <a:xfrm>
            <a:off x="5292931" y="4556164"/>
            <a:ext cx="535724" cy="369332"/>
          </a:xfrm>
          <a:prstGeom prst="rect">
            <a:avLst/>
          </a:prstGeom>
          <a:noFill/>
        </p:spPr>
        <p:txBody>
          <a:bodyPr wrap="none" rtlCol="0">
            <a:spAutoFit/>
          </a:bodyPr>
          <a:lstStyle/>
          <a:p>
            <a:r>
              <a:rPr lang="en-US" b="1" dirty="0" smtClean="0"/>
              <a:t>651</a:t>
            </a:r>
            <a:endParaRPr lang="en-US" b="1" dirty="0"/>
          </a:p>
        </p:txBody>
      </p:sp>
      <p:sp>
        <p:nvSpPr>
          <p:cNvPr id="11" name="TextBox 10"/>
          <p:cNvSpPr txBox="1"/>
          <p:nvPr/>
        </p:nvSpPr>
        <p:spPr>
          <a:xfrm>
            <a:off x="2229174" y="4969241"/>
            <a:ext cx="535724" cy="369332"/>
          </a:xfrm>
          <a:prstGeom prst="rect">
            <a:avLst/>
          </a:prstGeom>
          <a:noFill/>
        </p:spPr>
        <p:txBody>
          <a:bodyPr wrap="none" rtlCol="0">
            <a:spAutoFit/>
          </a:bodyPr>
          <a:lstStyle/>
          <a:p>
            <a:r>
              <a:rPr lang="en-US" b="1" dirty="0" smtClean="0"/>
              <a:t>709</a:t>
            </a:r>
            <a:endParaRPr lang="en-US" b="1" dirty="0"/>
          </a:p>
        </p:txBody>
      </p:sp>
      <p:sp>
        <p:nvSpPr>
          <p:cNvPr id="12" name="TextBox 11"/>
          <p:cNvSpPr txBox="1"/>
          <p:nvPr/>
        </p:nvSpPr>
        <p:spPr>
          <a:xfrm>
            <a:off x="826576" y="4039433"/>
            <a:ext cx="535724" cy="369332"/>
          </a:xfrm>
          <a:prstGeom prst="rect">
            <a:avLst/>
          </a:prstGeom>
          <a:noFill/>
        </p:spPr>
        <p:txBody>
          <a:bodyPr wrap="none" rtlCol="0">
            <a:spAutoFit/>
          </a:bodyPr>
          <a:lstStyle/>
          <a:p>
            <a:r>
              <a:rPr lang="en-US" b="1" dirty="0" smtClean="0"/>
              <a:t>711</a:t>
            </a:r>
            <a:endParaRPr lang="en-US" b="1" dirty="0"/>
          </a:p>
        </p:txBody>
      </p:sp>
    </p:spTree>
    <p:extLst>
      <p:ext uri="{BB962C8B-B14F-4D97-AF65-F5344CB8AC3E}">
        <p14:creationId xmlns:p14="http://schemas.microsoft.com/office/powerpoint/2010/main" val="3526578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197" y="2209424"/>
            <a:ext cx="10515600" cy="1325563"/>
          </a:xfrm>
        </p:spPr>
        <p:txBody>
          <a:bodyPr>
            <a:normAutofit fontScale="90000"/>
          </a:bodyPr>
          <a:lstStyle/>
          <a:p>
            <a:pPr algn="ctr"/>
            <a:r>
              <a:rPr lang="en-US" dirty="0" smtClean="0"/>
              <a:t>4.</a:t>
            </a:r>
            <a:br>
              <a:rPr lang="en-US" dirty="0" smtClean="0"/>
            </a:br>
            <a:r>
              <a:rPr lang="en-US" dirty="0" smtClean="0"/>
              <a:t>LSM’S INTERPRETATION OF THE</a:t>
            </a:r>
            <a:br>
              <a:rPr lang="en-US" dirty="0" smtClean="0"/>
            </a:br>
            <a:r>
              <a:rPr lang="en-US" dirty="0" smtClean="0"/>
              <a:t>ROMAN EMPIRE’S DECLINE</a:t>
            </a:r>
            <a:endParaRPr lang="en-US" dirty="0"/>
          </a:p>
        </p:txBody>
      </p:sp>
    </p:spTree>
    <p:extLst>
      <p:ext uri="{BB962C8B-B14F-4D97-AF65-F5344CB8AC3E}">
        <p14:creationId xmlns:p14="http://schemas.microsoft.com/office/powerpoint/2010/main" val="4275110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ALEXANDER DEL MAR</a:t>
            </a:r>
            <a:br>
              <a:rPr lang="en-US" dirty="0" smtClean="0"/>
            </a:br>
            <a:r>
              <a:rPr lang="en-US" sz="3600" dirty="0" smtClean="0"/>
              <a:t>A HISTORY OF MONEY IN ANCIENT COUNTRIES</a:t>
            </a:r>
            <a:endParaRPr lang="en-US" dirty="0"/>
          </a:p>
        </p:txBody>
      </p:sp>
      <p:pic>
        <p:nvPicPr>
          <p:cNvPr id="4" name="Content Placeholder 3"/>
          <p:cNvPicPr>
            <a:picLocks noGrp="1" noChangeAspect="1"/>
          </p:cNvPicPr>
          <p:nvPr>
            <p:ph idx="1"/>
          </p:nvPr>
        </p:nvPicPr>
        <p:blipFill>
          <a:blip r:embed="rId2"/>
          <a:stretch>
            <a:fillRect/>
          </a:stretch>
        </p:blipFill>
        <p:spPr>
          <a:xfrm>
            <a:off x="1208868" y="1983784"/>
            <a:ext cx="9360976" cy="3441498"/>
          </a:xfrm>
          <a:prstGeom prst="rect">
            <a:avLst/>
          </a:prstGeom>
        </p:spPr>
      </p:pic>
    </p:spTree>
    <p:extLst>
      <p:ext uri="{BB962C8B-B14F-4D97-AF65-F5344CB8AC3E}">
        <p14:creationId xmlns:p14="http://schemas.microsoft.com/office/powerpoint/2010/main" val="346646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3CCFF"/>
          </a:solidFill>
        </p:spPr>
        <p:txBody>
          <a:bodyPr>
            <a:normAutofit/>
          </a:bodyPr>
          <a:lstStyle/>
          <a:p>
            <a:pPr algn="ctr"/>
            <a:r>
              <a:rPr lang="en-US" sz="4000" b="1" dirty="0" smtClean="0"/>
              <a:t>MONETARY MECHANISMS OF GREAT ANTIQUITY</a:t>
            </a:r>
            <a:endParaRPr lang="en-US" sz="4000"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r>
              <a:rPr lang="en-US" dirty="0" smtClean="0"/>
              <a:t>#1     Sacred Gold Coinage Prerogative</a:t>
            </a:r>
          </a:p>
          <a:p>
            <a:pPr marL="0" indent="0">
              <a:buNone/>
            </a:pPr>
            <a:endParaRPr lang="en-US" dirty="0" smtClean="0"/>
          </a:p>
          <a:p>
            <a:pPr marL="0" indent="0">
              <a:buNone/>
            </a:pPr>
            <a:endParaRPr lang="en-US" dirty="0"/>
          </a:p>
          <a:p>
            <a:pPr marL="0" indent="0">
              <a:buNone/>
            </a:pPr>
            <a:r>
              <a:rPr lang="en-US" dirty="0" smtClean="0"/>
              <a:t>#2     Difference in Gold/silver Ratio between West and East</a:t>
            </a:r>
            <a:endParaRPr lang="en-US" dirty="0"/>
          </a:p>
        </p:txBody>
      </p:sp>
      <p:pic>
        <p:nvPicPr>
          <p:cNvPr id="2050" name="Picture 2" descr="http://ts3.mm.bing.net/th?id=H.4976700030125650&amp;pid=15.1&amp;H=8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352" y="2022477"/>
            <a:ext cx="2969862" cy="1484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0179" y="5264149"/>
            <a:ext cx="613558" cy="769441"/>
          </a:xfrm>
          <a:prstGeom prst="rect">
            <a:avLst/>
          </a:prstGeom>
          <a:solidFill>
            <a:srgbClr val="FFFFCC"/>
          </a:solidFill>
        </p:spPr>
        <p:txBody>
          <a:bodyPr wrap="square" rtlCol="0">
            <a:spAutoFit/>
          </a:bodyPr>
          <a:lstStyle/>
          <a:p>
            <a:r>
              <a:rPr lang="en-US" sz="2000" dirty="0" smtClean="0"/>
              <a:t> </a:t>
            </a:r>
            <a:r>
              <a:rPr lang="en-US" sz="4400" dirty="0" smtClean="0"/>
              <a:t>            </a:t>
            </a:r>
            <a:endParaRPr lang="en-US" sz="4400" dirty="0"/>
          </a:p>
        </p:txBody>
      </p:sp>
      <p:sp>
        <p:nvSpPr>
          <p:cNvPr id="5" name="TextBox 4"/>
          <p:cNvSpPr txBox="1"/>
          <p:nvPr/>
        </p:nvSpPr>
        <p:spPr>
          <a:xfrm>
            <a:off x="3466868" y="5975127"/>
            <a:ext cx="776751" cy="400110"/>
          </a:xfrm>
          <a:prstGeom prst="rect">
            <a:avLst/>
          </a:prstGeom>
          <a:noFill/>
        </p:spPr>
        <p:txBody>
          <a:bodyPr wrap="none" rtlCol="0">
            <a:spAutoFit/>
          </a:bodyPr>
          <a:lstStyle/>
          <a:p>
            <a:r>
              <a:rPr lang="en-US" sz="2000" dirty="0" smtClean="0"/>
              <a:t>WEST</a:t>
            </a:r>
            <a:endParaRPr lang="en-US" sz="2800" dirty="0"/>
          </a:p>
        </p:txBody>
      </p:sp>
      <p:sp>
        <p:nvSpPr>
          <p:cNvPr id="7" name="TextBox 6"/>
          <p:cNvSpPr txBox="1"/>
          <p:nvPr/>
        </p:nvSpPr>
        <p:spPr>
          <a:xfrm>
            <a:off x="7679725" y="6050290"/>
            <a:ext cx="697948" cy="400110"/>
          </a:xfrm>
          <a:prstGeom prst="rect">
            <a:avLst/>
          </a:prstGeom>
          <a:noFill/>
        </p:spPr>
        <p:txBody>
          <a:bodyPr wrap="none" rtlCol="0">
            <a:spAutoFit/>
          </a:bodyPr>
          <a:lstStyle/>
          <a:p>
            <a:r>
              <a:rPr lang="en-US" sz="2000" dirty="0" smtClean="0"/>
              <a:t>EAST</a:t>
            </a:r>
            <a:endParaRPr lang="en-US" sz="2000" dirty="0"/>
          </a:p>
        </p:txBody>
      </p:sp>
      <p:pic>
        <p:nvPicPr>
          <p:cNvPr id="2054" name="Picture 6" descr="http://ts3.mm.bing.net/th?id=H.4957797852775094&amp;pid=15.1&amp;H=160&amp;W=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220" y="5264149"/>
            <a:ext cx="523875" cy="10477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82875" y="5945304"/>
            <a:ext cx="614417" cy="369332"/>
          </a:xfrm>
          <a:prstGeom prst="rect">
            <a:avLst/>
          </a:prstGeom>
          <a:solidFill>
            <a:schemeClr val="bg1"/>
          </a:solidFill>
        </p:spPr>
        <p:txBody>
          <a:bodyPr wrap="square" rtlCol="0">
            <a:spAutoFit/>
          </a:bodyPr>
          <a:lstStyle/>
          <a:p>
            <a:r>
              <a:rPr lang="en-US" dirty="0" smtClean="0"/>
              <a:t>       </a:t>
            </a:r>
            <a:endParaRPr lang="en-US" dirty="0"/>
          </a:p>
        </p:txBody>
      </p:sp>
      <p:pic>
        <p:nvPicPr>
          <p:cNvPr id="14" name="Picture 6" descr="http://ts3.mm.bing.net/th?id=H.4957797852775094&amp;pid=15.1&amp;H=160&amp;W=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713" y="5561035"/>
            <a:ext cx="523875" cy="10477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983441" y="5879870"/>
            <a:ext cx="614417"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pic>
        <p:nvPicPr>
          <p:cNvPr id="16" name="Picture 4" descr="http://ts1.mm.bing.net/th?id=H.4802380153159928&amp;pid=15.1&amp;H=12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6767" y="5121417"/>
            <a:ext cx="1590917" cy="11904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ts1.mm.bing.net/th?id=H.4802380153159928&amp;pid=15.1&amp;H=12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406" y="5065759"/>
            <a:ext cx="1590917" cy="11904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13227" y="5464203"/>
            <a:ext cx="598241" cy="369332"/>
          </a:xfrm>
          <a:prstGeom prst="rect">
            <a:avLst/>
          </a:prstGeom>
          <a:noFill/>
        </p:spPr>
        <p:txBody>
          <a:bodyPr wrap="none" rtlCol="0">
            <a:spAutoFit/>
          </a:bodyPr>
          <a:lstStyle/>
          <a:p>
            <a:r>
              <a:rPr lang="en-US" dirty="0" smtClean="0"/>
              <a:t>12:1</a:t>
            </a:r>
            <a:endParaRPr lang="en-US" dirty="0"/>
          </a:p>
        </p:txBody>
      </p:sp>
      <p:sp>
        <p:nvSpPr>
          <p:cNvPr id="18" name="TextBox 17"/>
          <p:cNvSpPr txBox="1"/>
          <p:nvPr/>
        </p:nvSpPr>
        <p:spPr>
          <a:xfrm>
            <a:off x="7735482" y="5329221"/>
            <a:ext cx="613558" cy="769441"/>
          </a:xfrm>
          <a:prstGeom prst="rect">
            <a:avLst/>
          </a:prstGeom>
          <a:solidFill>
            <a:srgbClr val="FFFFCC"/>
          </a:solidFill>
        </p:spPr>
        <p:txBody>
          <a:bodyPr wrap="square" rtlCol="0">
            <a:spAutoFit/>
          </a:bodyPr>
          <a:lstStyle/>
          <a:p>
            <a:r>
              <a:rPr lang="en-US" sz="2000" dirty="0" smtClean="0"/>
              <a:t> </a:t>
            </a:r>
            <a:r>
              <a:rPr lang="en-US" sz="4400" dirty="0" smtClean="0"/>
              <a:t>            </a:t>
            </a:r>
            <a:endParaRPr lang="en-US" sz="4400" dirty="0"/>
          </a:p>
        </p:txBody>
      </p:sp>
      <p:sp>
        <p:nvSpPr>
          <p:cNvPr id="19" name="TextBox 18"/>
          <p:cNvSpPr txBox="1"/>
          <p:nvPr/>
        </p:nvSpPr>
        <p:spPr>
          <a:xfrm>
            <a:off x="7748530" y="5529275"/>
            <a:ext cx="481222" cy="369332"/>
          </a:xfrm>
          <a:prstGeom prst="rect">
            <a:avLst/>
          </a:prstGeom>
          <a:noFill/>
        </p:spPr>
        <p:txBody>
          <a:bodyPr wrap="none" rtlCol="0">
            <a:spAutoFit/>
          </a:bodyPr>
          <a:lstStyle/>
          <a:p>
            <a:r>
              <a:rPr lang="en-US" dirty="0" smtClean="0"/>
              <a:t>6:1</a:t>
            </a:r>
            <a:endParaRPr lang="en-US" dirty="0"/>
          </a:p>
        </p:txBody>
      </p:sp>
    </p:spTree>
    <p:extLst>
      <p:ext uri="{BB962C8B-B14F-4D97-AF65-F5344CB8AC3E}">
        <p14:creationId xmlns:p14="http://schemas.microsoft.com/office/powerpoint/2010/main" val="3463696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329" y="0"/>
            <a:ext cx="7252512" cy="6858000"/>
          </a:xfrm>
          <a:prstGeom prst="rect">
            <a:avLst/>
          </a:prstGeom>
        </p:spPr>
      </p:pic>
    </p:spTree>
    <p:extLst>
      <p:ext uri="{BB962C8B-B14F-4D97-AF65-F5344CB8AC3E}">
        <p14:creationId xmlns:p14="http://schemas.microsoft.com/office/powerpoint/2010/main" val="4083874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02" y="139485"/>
            <a:ext cx="6016617" cy="6718515"/>
          </a:xfrm>
          <a:prstGeom prst="rect">
            <a:avLst/>
          </a:prstGeom>
        </p:spPr>
      </p:pic>
    </p:spTree>
    <p:extLst>
      <p:ext uri="{BB962C8B-B14F-4D97-AF65-F5344CB8AC3E}">
        <p14:creationId xmlns:p14="http://schemas.microsoft.com/office/powerpoint/2010/main" val="3381523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021" y="890233"/>
            <a:ext cx="6677957" cy="5077534"/>
          </a:xfrm>
          <a:prstGeom prst="rect">
            <a:avLst/>
          </a:prstGeom>
        </p:spPr>
      </p:pic>
    </p:spTree>
    <p:extLst>
      <p:ext uri="{BB962C8B-B14F-4D97-AF65-F5344CB8AC3E}">
        <p14:creationId xmlns:p14="http://schemas.microsoft.com/office/powerpoint/2010/main" val="1729285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316" y="7458"/>
            <a:ext cx="5671088" cy="1325563"/>
          </a:xfrm>
          <a:solidFill>
            <a:srgbClr val="FFFF00"/>
          </a:solidFill>
        </p:spPr>
        <p:txBody>
          <a:bodyPr>
            <a:noAutofit/>
          </a:bodyPr>
          <a:lstStyle/>
          <a:p>
            <a:pPr algn="ctr"/>
            <a:r>
              <a:rPr lang="en-US" sz="2800" dirty="0" smtClean="0"/>
              <a:t>1.</a:t>
            </a:r>
            <a:br>
              <a:rPr lang="en-US" sz="2800" dirty="0" smtClean="0"/>
            </a:br>
            <a:r>
              <a:rPr lang="en-US" sz="2800" dirty="0" smtClean="0"/>
              <a:t>  THE TRUE DECLINE WAS</a:t>
            </a:r>
            <a:br>
              <a:rPr lang="en-US" sz="2800" dirty="0" smtClean="0"/>
            </a:br>
            <a:r>
              <a:rPr lang="en-US" sz="2800" dirty="0" smtClean="0"/>
              <a:t>THE REPUBLICAN DECLINE</a:t>
            </a:r>
            <a:endParaRPr lang="en-US" sz="2800" dirty="0"/>
          </a:p>
        </p:txBody>
      </p:sp>
      <p:sp>
        <p:nvSpPr>
          <p:cNvPr id="3" name="Content Placeholder 2"/>
          <p:cNvSpPr>
            <a:spLocks noGrp="1"/>
          </p:cNvSpPr>
          <p:nvPr>
            <p:ph idx="1"/>
          </p:nvPr>
        </p:nvSpPr>
        <p:spPr/>
        <p:txBody>
          <a:bodyPr/>
          <a:lstStyle/>
          <a:p>
            <a:endParaRPr lang="en-US" dirty="0" smtClean="0"/>
          </a:p>
          <a:p>
            <a:r>
              <a:rPr lang="en-US" dirty="0" smtClean="0"/>
              <a:t>The society lost control of its money system in the Punic Wars.</a:t>
            </a:r>
          </a:p>
          <a:p>
            <a:endParaRPr lang="en-US" dirty="0"/>
          </a:p>
          <a:p>
            <a:r>
              <a:rPr lang="en-US" dirty="0" smtClean="0"/>
              <a:t>With the growth of </a:t>
            </a:r>
            <a:r>
              <a:rPr lang="en-US" dirty="0" err="1" smtClean="0"/>
              <a:t>latifundia</a:t>
            </a:r>
            <a:r>
              <a:rPr lang="en-US" dirty="0" smtClean="0"/>
              <a:t> was the destruction of Roman Law.</a:t>
            </a:r>
          </a:p>
          <a:p>
            <a:endParaRPr lang="en-US" dirty="0"/>
          </a:p>
          <a:p>
            <a:r>
              <a:rPr lang="en-US" dirty="0" smtClean="0"/>
              <a:t>Growth of concentration of wealth</a:t>
            </a:r>
          </a:p>
          <a:p>
            <a:endParaRPr lang="en-US" dirty="0"/>
          </a:p>
          <a:p>
            <a:r>
              <a:rPr lang="en-US" dirty="0" smtClean="0"/>
              <a:t>Slaves replaced citizens</a:t>
            </a:r>
            <a:endParaRPr lang="en-US" dirty="0"/>
          </a:p>
        </p:txBody>
      </p:sp>
      <p:pic>
        <p:nvPicPr>
          <p:cNvPr id="10242" name="Picture 2" descr="http://ts1.mm.bing.net/th?id=H.4784259772254464&amp;pid=15.1&amp;H=99&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860" y="3828268"/>
            <a:ext cx="4657940" cy="288210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ts1.mm.bing.net/th?id=H.4634197907866160&amp;pid=15.1&amp;H=135&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5498"/>
            <a:ext cx="2728993" cy="230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878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52" y="0"/>
            <a:ext cx="6549325" cy="1325563"/>
          </a:xfrm>
          <a:solidFill>
            <a:srgbClr val="FFFF00"/>
          </a:solidFill>
        </p:spPr>
        <p:txBody>
          <a:bodyPr>
            <a:normAutofit fontScale="90000"/>
          </a:bodyPr>
          <a:lstStyle/>
          <a:p>
            <a:pPr algn="ctr"/>
            <a:r>
              <a:rPr lang="en-US" sz="3100" dirty="0" smtClean="0"/>
              <a:t>2.</a:t>
            </a:r>
            <a:br>
              <a:rPr lang="en-US" sz="3100" dirty="0" smtClean="0"/>
            </a:br>
            <a:r>
              <a:rPr lang="en-US" sz="3100" dirty="0" smtClean="0"/>
              <a:t>EMPIRE’S DECLINE </a:t>
            </a:r>
            <a:br>
              <a:rPr lang="en-US" sz="3100" dirty="0" smtClean="0"/>
            </a:br>
            <a:r>
              <a:rPr lang="en-US" sz="3100" dirty="0" smtClean="0"/>
              <a:t>FROM CONSTANTINE’S REFORMS</a:t>
            </a:r>
            <a:endParaRPr lang="en-US" sz="3100" dirty="0"/>
          </a:p>
        </p:txBody>
      </p:sp>
      <p:sp>
        <p:nvSpPr>
          <p:cNvPr id="3" name="Content Placeholder 2"/>
          <p:cNvSpPr>
            <a:spLocks noGrp="1"/>
          </p:cNvSpPr>
          <p:nvPr>
            <p:ph idx="1"/>
          </p:nvPr>
        </p:nvSpPr>
        <p:spPr>
          <a:xfrm>
            <a:off x="249265" y="1527041"/>
            <a:ext cx="10515600" cy="5330960"/>
          </a:xfrm>
        </p:spPr>
        <p:txBody>
          <a:bodyPr>
            <a:normAutofit/>
          </a:bodyPr>
          <a:lstStyle/>
          <a:p>
            <a:endParaRPr lang="en-US" dirty="0" smtClean="0"/>
          </a:p>
          <a:p>
            <a:r>
              <a:rPr lang="en-US" dirty="0" smtClean="0"/>
              <a:t>DEFLATION: Diminished supply of precious metals</a:t>
            </a:r>
          </a:p>
          <a:p>
            <a:pPr lvl="1">
              <a:buFont typeface="Courier New" panose="02070309020205020404" pitchFamily="49" charset="0"/>
              <a:buChar char="o"/>
            </a:pPr>
            <a:r>
              <a:rPr lang="en-US" dirty="0"/>
              <a:t>Commerce and industry stagnated</a:t>
            </a:r>
          </a:p>
          <a:p>
            <a:pPr lvl="1">
              <a:buFont typeface="Courier New" panose="02070309020205020404" pitchFamily="49" charset="0"/>
              <a:buChar char="o"/>
            </a:pPr>
            <a:r>
              <a:rPr lang="en-US" dirty="0"/>
              <a:t>Large sailing vessels disappeared</a:t>
            </a:r>
          </a:p>
          <a:p>
            <a:pPr lvl="1">
              <a:buFont typeface="Courier New" panose="02070309020205020404" pitchFamily="49" charset="0"/>
              <a:buChar char="o"/>
            </a:pPr>
            <a:r>
              <a:rPr lang="en-US" dirty="0"/>
              <a:t>Arts and sciences lost</a:t>
            </a:r>
          </a:p>
          <a:p>
            <a:pPr marL="0" indent="0">
              <a:buNone/>
            </a:pPr>
            <a:endParaRPr lang="en-US" dirty="0" smtClean="0"/>
          </a:p>
          <a:p>
            <a:r>
              <a:rPr lang="en-US" dirty="0" smtClean="0"/>
              <a:t>Wealth concentrated into church and small elite</a:t>
            </a:r>
          </a:p>
          <a:p>
            <a:pPr marL="0" indent="0">
              <a:buNone/>
            </a:pPr>
            <a:endParaRPr lang="en-US" dirty="0" smtClean="0"/>
          </a:p>
          <a:p>
            <a:r>
              <a:rPr lang="en-US" dirty="0" smtClean="0"/>
              <a:t>Absence of legal money diminished rule of law</a:t>
            </a:r>
            <a:endParaRPr lang="en-US" dirty="0"/>
          </a:p>
        </p:txBody>
      </p:sp>
      <p:pic>
        <p:nvPicPr>
          <p:cNvPr id="16386" name="Picture 2" descr="http://ts3.mm.bing.net/th?id=H.4655681338214674&amp;pid=15.1&amp;H=160&amp;W=1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484" y="3810980"/>
            <a:ext cx="2908515" cy="304701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ts2.explicit.bing.net/th?id=H.4857626398034189&amp;pid=15.1&amp;H=160&amp;W=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418" y="411163"/>
            <a:ext cx="2879860" cy="337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317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24786" cy="976393"/>
          </a:xfrm>
          <a:solidFill>
            <a:srgbClr val="FFFF00"/>
          </a:solidFill>
        </p:spPr>
        <p:txBody>
          <a:bodyPr>
            <a:noAutofit/>
          </a:bodyPr>
          <a:lstStyle/>
          <a:p>
            <a:pPr algn="ctr"/>
            <a:r>
              <a:rPr lang="en-US" sz="2400" dirty="0" smtClean="0"/>
              <a:t>3.</a:t>
            </a:r>
            <a:br>
              <a:rPr lang="en-US" sz="2400" dirty="0" smtClean="0"/>
            </a:br>
            <a:r>
              <a:rPr lang="en-US" sz="2400" dirty="0" smtClean="0"/>
              <a:t>INADEQUATE SUPPLY OF MONEY WAS </a:t>
            </a:r>
            <a:br>
              <a:rPr lang="en-US" sz="2400" dirty="0" smtClean="0"/>
            </a:br>
            <a:r>
              <a:rPr lang="en-US" sz="2400" dirty="0" smtClean="0"/>
              <a:t>MAJOR FACTOR IN EMPIRE’S DECLINE</a:t>
            </a:r>
            <a:endParaRPr lang="en-US" sz="2400" dirty="0"/>
          </a:p>
        </p:txBody>
      </p:sp>
      <p:sp>
        <p:nvSpPr>
          <p:cNvPr id="3" name="Content Placeholder 2"/>
          <p:cNvSpPr>
            <a:spLocks noGrp="1"/>
          </p:cNvSpPr>
          <p:nvPr>
            <p:ph idx="1"/>
          </p:nvPr>
        </p:nvSpPr>
        <p:spPr>
          <a:xfrm>
            <a:off x="0" y="976392"/>
            <a:ext cx="12192000" cy="5881607"/>
          </a:xfrm>
        </p:spPr>
        <p:txBody>
          <a:bodyPr/>
          <a:lstStyle/>
          <a:p>
            <a:endParaRPr lang="en-US" dirty="0" smtClean="0"/>
          </a:p>
          <a:p>
            <a:r>
              <a:rPr lang="en-US" b="1" dirty="0" smtClean="0">
                <a:solidFill>
                  <a:srgbClr val="0070C0"/>
                </a:solidFill>
              </a:rPr>
              <a:t>2 monetary mechanisms created DEFLATION</a:t>
            </a:r>
          </a:p>
          <a:p>
            <a:pPr lvl="1">
              <a:buFont typeface="Wingdings" panose="05000000000000000000" pitchFamily="2" charset="2"/>
              <a:buChar char="ü"/>
            </a:pPr>
            <a:r>
              <a:rPr lang="en-US" dirty="0"/>
              <a:t> </a:t>
            </a:r>
            <a:r>
              <a:rPr lang="en-US" dirty="0" smtClean="0"/>
              <a:t> only </a:t>
            </a:r>
            <a:r>
              <a:rPr lang="en-US" dirty="0" err="1" smtClean="0"/>
              <a:t>Basileus</a:t>
            </a:r>
            <a:r>
              <a:rPr lang="en-US" dirty="0" smtClean="0"/>
              <a:t> coined gold – without debasement</a:t>
            </a:r>
          </a:p>
          <a:p>
            <a:pPr lvl="1">
              <a:buFont typeface="Wingdings" panose="05000000000000000000" pitchFamily="2" charset="2"/>
              <a:buChar char="ü"/>
            </a:pPr>
            <a:r>
              <a:rPr lang="en-US" dirty="0"/>
              <a:t> </a:t>
            </a:r>
            <a:r>
              <a:rPr lang="en-US" dirty="0" smtClean="0"/>
              <a:t>  gold concentrated into church and elites</a:t>
            </a:r>
          </a:p>
          <a:p>
            <a:pPr lvl="1">
              <a:buFont typeface="Wingdings" panose="05000000000000000000" pitchFamily="2" charset="2"/>
              <a:buChar char="ü"/>
            </a:pPr>
            <a:r>
              <a:rPr lang="en-US" dirty="0"/>
              <a:t> </a:t>
            </a:r>
            <a:r>
              <a:rPr lang="en-US" dirty="0" smtClean="0"/>
              <a:t>  local princes coined silver, which drained to East</a:t>
            </a:r>
          </a:p>
          <a:p>
            <a:pPr lvl="3"/>
            <a:r>
              <a:rPr lang="en-US" dirty="0"/>
              <a:t> </a:t>
            </a:r>
            <a:r>
              <a:rPr lang="en-US" dirty="0" smtClean="0"/>
              <a:t>  </a:t>
            </a:r>
            <a:r>
              <a:rPr lang="en-US" sz="2800" dirty="0" smtClean="0"/>
              <a:t>no new mines of gold and silver and copper</a:t>
            </a:r>
          </a:p>
          <a:p>
            <a:pPr lvl="3"/>
            <a:r>
              <a:rPr lang="en-US" sz="2800" dirty="0"/>
              <a:t> </a:t>
            </a:r>
            <a:r>
              <a:rPr lang="en-US" sz="2800" dirty="0" smtClean="0"/>
              <a:t> normal erosion of coinage thru usage</a:t>
            </a:r>
          </a:p>
          <a:p>
            <a:pPr lvl="3"/>
            <a:endParaRPr lang="en-US" sz="2800" dirty="0"/>
          </a:p>
          <a:p>
            <a:r>
              <a:rPr lang="en-US" dirty="0" smtClean="0"/>
              <a:t>  </a:t>
            </a:r>
            <a:r>
              <a:rPr lang="en-US" b="1" dirty="0" smtClean="0">
                <a:solidFill>
                  <a:srgbClr val="0070C0"/>
                </a:solidFill>
              </a:rPr>
              <a:t>MAJOR MONETARY ERROR </a:t>
            </a:r>
            <a:endParaRPr lang="en-US" b="1" dirty="0">
              <a:solidFill>
                <a:srgbClr val="0070C0"/>
              </a:solidFill>
            </a:endParaRPr>
          </a:p>
          <a:p>
            <a:pPr marL="914400" lvl="2" indent="0" algn="ctr">
              <a:buNone/>
            </a:pPr>
            <a:r>
              <a:rPr lang="en-US" sz="2400" b="1" dirty="0" smtClean="0">
                <a:solidFill>
                  <a:srgbClr val="0070C0"/>
                </a:solidFill>
              </a:rPr>
              <a:t>MONEY NOT BASED IN LAW</a:t>
            </a:r>
          </a:p>
          <a:p>
            <a:pPr marL="914400" lvl="2" indent="0" algn="ctr">
              <a:buNone/>
            </a:pPr>
            <a:r>
              <a:rPr lang="en-US" sz="2400" b="1" dirty="0" smtClean="0">
                <a:solidFill>
                  <a:srgbClr val="0070C0"/>
                </a:solidFill>
              </a:rPr>
              <a:t>BUT</a:t>
            </a:r>
          </a:p>
          <a:p>
            <a:pPr marL="914400" lvl="2" indent="0" algn="ctr">
              <a:buNone/>
            </a:pPr>
            <a:r>
              <a:rPr lang="en-US" sz="2400" b="1" dirty="0" smtClean="0">
                <a:solidFill>
                  <a:srgbClr val="0070C0"/>
                </a:solidFill>
              </a:rPr>
              <a:t>COMMODITY, RIGIDLY CONTROLLED</a:t>
            </a:r>
            <a:endParaRPr lang="en-US" sz="2400" b="1" dirty="0">
              <a:solidFill>
                <a:srgbClr val="0070C0"/>
              </a:solidFill>
            </a:endParaRPr>
          </a:p>
        </p:txBody>
      </p:sp>
      <p:pic>
        <p:nvPicPr>
          <p:cNvPr id="17410" name="Picture 2" descr="http://ts1.mm.bing.net/th?id=H.4823614546644512&amp;pid=15.1&amp;H=160&amp;W=1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927" y="3643824"/>
            <a:ext cx="3068073" cy="321417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ts3.mm.bing.net/th?id=H.5056101088559114&amp;pid=15.1&amp;H=14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887" y="558907"/>
            <a:ext cx="2029687" cy="177195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8634723" y="1202566"/>
            <a:ext cx="978408" cy="484632"/>
          </a:xfrm>
          <a:prstGeom prst="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4" name="Picture 6" descr="http://ts4.mm.bing.net/th?id=H.4630564344627943&amp;pid=15.1&amp;H=107&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1264" y="750865"/>
            <a:ext cx="2362603" cy="157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48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64685" cy="1325563"/>
          </a:xfrm>
          <a:solidFill>
            <a:srgbClr val="FFFF00"/>
          </a:solidFill>
        </p:spPr>
        <p:txBody>
          <a:bodyPr>
            <a:noAutofit/>
          </a:bodyPr>
          <a:lstStyle/>
          <a:p>
            <a:pPr algn="ctr"/>
            <a:r>
              <a:rPr lang="en-US" sz="2400" dirty="0" smtClean="0"/>
              <a:t>4. </a:t>
            </a:r>
            <a:br>
              <a:rPr lang="en-US" sz="2400" dirty="0" smtClean="0"/>
            </a:br>
            <a:r>
              <a:rPr lang="en-US" sz="2400" dirty="0" smtClean="0"/>
              <a:t> MOSLEM MONETARY ATTACK</a:t>
            </a:r>
            <a:br>
              <a:rPr lang="en-US" sz="2400" dirty="0" smtClean="0"/>
            </a:br>
            <a:r>
              <a:rPr lang="en-US" sz="2400" dirty="0" smtClean="0"/>
              <a:t>ON PRECIOUS METALS RATIO</a:t>
            </a:r>
            <a:endParaRPr lang="en-US" sz="2400" dirty="0"/>
          </a:p>
        </p:txBody>
      </p:sp>
      <p:sp>
        <p:nvSpPr>
          <p:cNvPr id="3" name="Content Placeholder 2"/>
          <p:cNvSpPr>
            <a:spLocks noGrp="1"/>
          </p:cNvSpPr>
          <p:nvPr>
            <p:ph idx="1"/>
          </p:nvPr>
        </p:nvSpPr>
        <p:spPr>
          <a:xfrm>
            <a:off x="0" y="1325562"/>
            <a:ext cx="12192000" cy="5532437"/>
          </a:xfrm>
        </p:spPr>
        <p:txBody>
          <a:bodyPr>
            <a:normAutofit fontScale="25000" lnSpcReduction="20000"/>
          </a:bodyPr>
          <a:lstStyle/>
          <a:p>
            <a:pPr>
              <a:spcBef>
                <a:spcPts val="0"/>
              </a:spcBef>
            </a:pPr>
            <a:endParaRPr lang="en-US" sz="11200" dirty="0" smtClean="0"/>
          </a:p>
          <a:p>
            <a:pPr>
              <a:spcBef>
                <a:spcPts val="0"/>
              </a:spcBef>
            </a:pPr>
            <a:r>
              <a:rPr lang="en-US" sz="11200" dirty="0" smtClean="0"/>
              <a:t>695 AD  </a:t>
            </a:r>
            <a:r>
              <a:rPr lang="en-US" sz="11200" dirty="0" err="1" smtClean="0"/>
              <a:t>Abd</a:t>
            </a:r>
            <a:r>
              <a:rPr lang="en-US" sz="11200" dirty="0" smtClean="0"/>
              <a:t> El </a:t>
            </a:r>
            <a:r>
              <a:rPr lang="en-US" sz="11200" dirty="0" err="1" smtClean="0"/>
              <a:t>Melik</a:t>
            </a:r>
            <a:r>
              <a:rPr lang="en-US" sz="11200" dirty="0" smtClean="0"/>
              <a:t> – coins ‘Bezant’ gold with his image and</a:t>
            </a:r>
          </a:p>
          <a:p>
            <a:pPr marL="0" indent="0">
              <a:spcBef>
                <a:spcPts val="0"/>
              </a:spcBef>
              <a:buNone/>
            </a:pPr>
            <a:r>
              <a:rPr lang="en-US" sz="11200" dirty="0" smtClean="0"/>
              <a:t>   with ratio of 7:1</a:t>
            </a:r>
          </a:p>
          <a:p>
            <a:pPr marL="0" indent="0">
              <a:spcBef>
                <a:spcPts val="0"/>
              </a:spcBef>
              <a:buNone/>
            </a:pPr>
            <a:endParaRPr lang="en-US" sz="11200" dirty="0"/>
          </a:p>
          <a:p>
            <a:pPr marL="0" indent="0">
              <a:spcBef>
                <a:spcPts val="0"/>
              </a:spcBef>
              <a:buNone/>
            </a:pPr>
            <a:endParaRPr lang="en-US" sz="11200" dirty="0" smtClean="0"/>
          </a:p>
          <a:p>
            <a:pPr>
              <a:spcBef>
                <a:spcPts val="0"/>
              </a:spcBef>
            </a:pPr>
            <a:r>
              <a:rPr lang="en-US" sz="11200" dirty="0" smtClean="0"/>
              <a:t>Moslem 7:1 ratio was an attack against Constantinople’s </a:t>
            </a:r>
          </a:p>
          <a:p>
            <a:pPr marL="0" indent="0">
              <a:spcBef>
                <a:spcPts val="0"/>
              </a:spcBef>
              <a:buNone/>
            </a:pPr>
            <a:r>
              <a:rPr lang="en-US" sz="11200" dirty="0"/>
              <a:t> </a:t>
            </a:r>
            <a:r>
              <a:rPr lang="en-US" sz="11200" dirty="0" smtClean="0"/>
              <a:t>  12:1 ratio:</a:t>
            </a:r>
          </a:p>
          <a:p>
            <a:pPr marL="0" indent="0">
              <a:spcBef>
                <a:spcPts val="0"/>
              </a:spcBef>
              <a:buNone/>
            </a:pPr>
            <a:r>
              <a:rPr lang="en-US" sz="11200" dirty="0"/>
              <a:t> </a:t>
            </a:r>
            <a:r>
              <a:rPr lang="en-US" sz="11200" dirty="0" smtClean="0"/>
              <a:t>               </a:t>
            </a:r>
          </a:p>
          <a:p>
            <a:pPr marL="0" indent="0">
              <a:spcBef>
                <a:spcPts val="0"/>
              </a:spcBef>
              <a:buNone/>
            </a:pPr>
            <a:endParaRPr lang="en-US" sz="11200" dirty="0"/>
          </a:p>
          <a:p>
            <a:pPr marL="0" indent="0">
              <a:spcBef>
                <a:spcPts val="0"/>
              </a:spcBef>
              <a:buNone/>
            </a:pPr>
            <a:endParaRPr lang="en-US" sz="11200" dirty="0" smtClean="0"/>
          </a:p>
          <a:p>
            <a:pPr lvl="2">
              <a:spcBef>
                <a:spcPts val="0"/>
              </a:spcBef>
            </a:pPr>
            <a:r>
              <a:rPr lang="en-US" sz="8800" dirty="0" err="1" smtClean="0"/>
              <a:t>Byzantinum</a:t>
            </a:r>
            <a:r>
              <a:rPr lang="en-US" sz="8800" dirty="0" smtClean="0"/>
              <a:t> soon stopped minting silver and</a:t>
            </a:r>
          </a:p>
          <a:p>
            <a:pPr marL="914400" lvl="2" indent="0">
              <a:spcBef>
                <a:spcPts val="0"/>
              </a:spcBef>
              <a:buNone/>
            </a:pPr>
            <a:r>
              <a:rPr lang="en-US" sz="8800" dirty="0"/>
              <a:t> </a:t>
            </a:r>
            <a:r>
              <a:rPr lang="en-US" sz="8800" dirty="0" smtClean="0"/>
              <a:t>  forbade trade with the Moslems</a:t>
            </a:r>
          </a:p>
          <a:p>
            <a:pPr marL="914400" lvl="2" indent="0">
              <a:spcBef>
                <a:spcPts val="0"/>
              </a:spcBef>
              <a:buNone/>
            </a:pPr>
            <a:endParaRPr lang="en-US" sz="8800" dirty="0"/>
          </a:p>
          <a:p>
            <a:pPr lvl="2">
              <a:spcBef>
                <a:spcPts val="0"/>
              </a:spcBef>
            </a:pPr>
            <a:r>
              <a:rPr lang="en-US" sz="8800" dirty="0" smtClean="0"/>
              <a:t>The only economic link between </a:t>
            </a:r>
            <a:r>
              <a:rPr lang="en-US" sz="8800" dirty="0" err="1" smtClean="0"/>
              <a:t>Byzantinum</a:t>
            </a:r>
            <a:r>
              <a:rPr lang="en-US" sz="8800" dirty="0" smtClean="0"/>
              <a:t> and the </a:t>
            </a:r>
          </a:p>
          <a:p>
            <a:pPr marL="914400" lvl="2" indent="0">
              <a:spcBef>
                <a:spcPts val="0"/>
              </a:spcBef>
              <a:buNone/>
            </a:pPr>
            <a:r>
              <a:rPr lang="en-US" sz="8800" dirty="0" smtClean="0"/>
              <a:t>   Moslems were Jews, then Venice after 800 BC</a:t>
            </a:r>
          </a:p>
          <a:p>
            <a:pPr marL="914400" lvl="2" indent="0">
              <a:spcBef>
                <a:spcPts val="0"/>
              </a:spcBef>
              <a:buNone/>
            </a:pPr>
            <a:endParaRPr lang="en-US" sz="1200" dirty="0"/>
          </a:p>
          <a:p>
            <a:pPr marL="914400" lvl="2" indent="0">
              <a:spcBef>
                <a:spcPts val="0"/>
              </a:spcBef>
              <a:buNone/>
            </a:pPr>
            <a:endParaRPr lang="en-US" sz="1200" dirty="0" smtClean="0"/>
          </a:p>
          <a:p>
            <a:pPr marL="914400" lvl="2" indent="0">
              <a:spcBef>
                <a:spcPts val="0"/>
              </a:spcBef>
              <a:buNone/>
            </a:pPr>
            <a:endParaRPr lang="en-US" sz="1200"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r>
              <a:rPr lang="en-US" dirty="0" smtClean="0"/>
              <a:t>  </a:t>
            </a:r>
            <a:endParaRPr lang="en-US" dirty="0"/>
          </a:p>
        </p:txBody>
      </p:sp>
      <p:pic>
        <p:nvPicPr>
          <p:cNvPr id="18434" name="Picture 2" descr="http://ts3.mm.bing.net/th?id=H.4920320022808170&amp;pid=15.1&amp;H=152&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895" y="2115976"/>
            <a:ext cx="3657008" cy="346785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ts2.mm.bing.net/th?id=H.4927561335833961&amp;pid=15.1&amp;H=151&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267" y="301624"/>
            <a:ext cx="111442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ts2.mm.bing.net/th?id=H.4927561335833961&amp;pid=15.1&amp;H=151&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2478" y="263009"/>
            <a:ext cx="111442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ts2.mm.bing.net/th?id=H.4927561335833961&amp;pid=15.1&amp;H=151&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8053" y="284642"/>
            <a:ext cx="111442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http://ts2.mm.bing.net/th?id=H.4927561335833961&amp;pid=15.1&amp;H=151&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614" y="281227"/>
            <a:ext cx="111442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http://ts2.mm.bing.net/th?id=H.4927561335833961&amp;pid=15.1&amp;H=151&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706" y="309841"/>
            <a:ext cx="111442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14" descr="http://ts2.mm.bing.net/th?id=H.4927561335833961&amp;pid=15.1&amp;H=151&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667" y="291841"/>
            <a:ext cx="111442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8448" name="Picture 16" descr="http://ts2.mm.bing.net/th?id=H.4927561335833961&amp;pid=15.1&amp;H=151&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692" y="291472"/>
            <a:ext cx="1114425"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043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08079"/>
            <a:ext cx="8280400" cy="4387754"/>
          </a:xfrm>
        </p:spPr>
        <p:txBody>
          <a:bodyPr>
            <a:normAutofit fontScale="92500" lnSpcReduction="10000"/>
          </a:bodyPr>
          <a:lstStyle/>
          <a:p>
            <a:endParaRPr lang="en-US" dirty="0" smtClean="0"/>
          </a:p>
          <a:p>
            <a:pPr>
              <a:spcBef>
                <a:spcPts val="0"/>
              </a:spcBef>
            </a:pPr>
            <a:r>
              <a:rPr lang="en-US" dirty="0" smtClean="0"/>
              <a:t>Muhammed had taught the legal, abstract nature of money:  that overvalued bronze money was the same as gold and silver</a:t>
            </a:r>
          </a:p>
          <a:p>
            <a:endParaRPr lang="en-US" dirty="0"/>
          </a:p>
          <a:p>
            <a:r>
              <a:rPr lang="en-US" dirty="0" smtClean="0"/>
              <a:t>Moslems used the law (and their enforcement power) to keep a high value of abundant silver coins (the Moslems plundered 20 times more silver than gold)</a:t>
            </a:r>
          </a:p>
          <a:p>
            <a:pPr marL="914400" lvl="2" indent="0">
              <a:buNone/>
            </a:pPr>
            <a:endParaRPr lang="en-US" dirty="0"/>
          </a:p>
          <a:p>
            <a:pPr lvl="2"/>
            <a:r>
              <a:rPr lang="en-US" sz="2400" dirty="0" smtClean="0"/>
              <a:t>Spanish Empire (1493 – 1690) set their silver value high also by law (their ratio was set to 13-15: 1)</a:t>
            </a:r>
          </a:p>
          <a:p>
            <a:pPr lvl="2"/>
            <a:r>
              <a:rPr lang="en-US" sz="2400" dirty="0" smtClean="0"/>
              <a:t>The Eastern temples could monetize their abundant gold</a:t>
            </a:r>
            <a:endParaRPr lang="en-US" sz="2400" dirty="0"/>
          </a:p>
        </p:txBody>
      </p:sp>
      <p:sp>
        <p:nvSpPr>
          <p:cNvPr id="4" name="Title 1"/>
          <p:cNvSpPr>
            <a:spLocks noGrp="1"/>
          </p:cNvSpPr>
          <p:nvPr>
            <p:ph type="title"/>
          </p:nvPr>
        </p:nvSpPr>
        <p:spPr>
          <a:xfrm>
            <a:off x="0" y="0"/>
            <a:ext cx="4164685" cy="1325563"/>
          </a:xfrm>
          <a:solidFill>
            <a:srgbClr val="FFFF00"/>
          </a:solidFill>
        </p:spPr>
        <p:txBody>
          <a:bodyPr>
            <a:noAutofit/>
          </a:bodyPr>
          <a:lstStyle/>
          <a:p>
            <a:pPr algn="ctr"/>
            <a:r>
              <a:rPr lang="en-US" sz="2400" dirty="0" smtClean="0"/>
              <a:t>4. </a:t>
            </a:r>
            <a:br>
              <a:rPr lang="en-US" sz="2400" dirty="0" smtClean="0"/>
            </a:br>
            <a:r>
              <a:rPr lang="en-US" sz="2400" dirty="0" smtClean="0"/>
              <a:t> MOSLEM MONETARY ATTACK</a:t>
            </a:r>
            <a:br>
              <a:rPr lang="en-US" sz="2400" dirty="0" smtClean="0"/>
            </a:br>
            <a:r>
              <a:rPr lang="en-US" sz="2400" dirty="0" smtClean="0"/>
              <a:t>ON PRECIOUS METALS RATIO</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400" y="0"/>
            <a:ext cx="3911600" cy="5943600"/>
          </a:xfrm>
          <a:prstGeom prst="rect">
            <a:avLst/>
          </a:prstGeom>
        </p:spPr>
      </p:pic>
      <p:sp>
        <p:nvSpPr>
          <p:cNvPr id="5" name="Rectangle 4"/>
          <p:cNvSpPr/>
          <p:nvPr/>
        </p:nvSpPr>
        <p:spPr>
          <a:xfrm>
            <a:off x="8364861" y="5895833"/>
            <a:ext cx="3827139" cy="923330"/>
          </a:xfrm>
          <a:prstGeom prst="rect">
            <a:avLst/>
          </a:prstGeom>
        </p:spPr>
        <p:txBody>
          <a:bodyPr wrap="square">
            <a:spAutoFit/>
          </a:bodyPr>
          <a:lstStyle/>
          <a:p>
            <a:r>
              <a:rPr lang="en-US" dirty="0"/>
              <a:t>Mohammed flying over Mecca</a:t>
            </a:r>
            <a:r>
              <a:rPr lang="en-US" dirty="0" smtClean="0"/>
              <a:t>,</a:t>
            </a:r>
          </a:p>
          <a:p>
            <a:r>
              <a:rPr lang="en-US" dirty="0" smtClean="0"/>
              <a:t>at </a:t>
            </a:r>
            <a:r>
              <a:rPr lang="en-US" dirty="0"/>
              <a:t>the beginning of his “Night Journey</a:t>
            </a:r>
            <a:r>
              <a:rPr lang="en-US" dirty="0" smtClean="0"/>
              <a:t>.”</a:t>
            </a:r>
          </a:p>
          <a:p>
            <a:r>
              <a:rPr lang="en-US" dirty="0" smtClean="0"/>
              <a:t>Currently </a:t>
            </a:r>
            <a:r>
              <a:rPr lang="en-US" dirty="0"/>
              <a:t>in the British Museum.</a:t>
            </a:r>
          </a:p>
        </p:txBody>
      </p:sp>
    </p:spTree>
    <p:extLst>
      <p:ext uri="{BB962C8B-B14F-4D97-AF65-F5344CB8AC3E}">
        <p14:creationId xmlns:p14="http://schemas.microsoft.com/office/powerpoint/2010/main" val="997808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6772" y="2526223"/>
            <a:ext cx="8910581" cy="1200329"/>
          </a:xfrm>
          <a:prstGeom prst="rect">
            <a:avLst/>
          </a:prstGeom>
          <a:noFill/>
        </p:spPr>
        <p:txBody>
          <a:bodyPr wrap="none" rtlCol="0">
            <a:spAutoFit/>
          </a:bodyPr>
          <a:lstStyle/>
          <a:p>
            <a:pPr algn="ctr"/>
            <a:r>
              <a:rPr lang="en-US" sz="3600" dirty="0" smtClean="0"/>
              <a:t>5.</a:t>
            </a:r>
          </a:p>
          <a:p>
            <a:pPr algn="ctr"/>
            <a:r>
              <a:rPr lang="en-US" sz="3600" dirty="0" smtClean="0"/>
              <a:t>WHAT WE CAN LEARN FROM ROMAN HISTORY</a:t>
            </a:r>
            <a:endParaRPr lang="en-US" sz="3600" dirty="0"/>
          </a:p>
        </p:txBody>
      </p:sp>
    </p:spTree>
    <p:extLst>
      <p:ext uri="{BB962C8B-B14F-4D97-AF65-F5344CB8AC3E}">
        <p14:creationId xmlns:p14="http://schemas.microsoft.com/office/powerpoint/2010/main" val="2337674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937" y="3752446"/>
            <a:ext cx="7836433" cy="954107"/>
          </a:xfrm>
          <a:prstGeom prst="rect">
            <a:avLst/>
          </a:prstGeom>
          <a:solidFill>
            <a:srgbClr val="CCCCFF"/>
          </a:solidFill>
        </p:spPr>
        <p:txBody>
          <a:bodyPr wrap="square" rtlCol="0">
            <a:spAutoFit/>
          </a:bodyPr>
          <a:lstStyle/>
          <a:p>
            <a:pPr algn="ctr"/>
            <a:r>
              <a:rPr lang="en-US" sz="2800" dirty="0" smtClean="0"/>
              <a:t>ECONOMISTS TODAY IGNORE THE LAW</a:t>
            </a:r>
          </a:p>
          <a:p>
            <a:pPr algn="ctr"/>
            <a:r>
              <a:rPr lang="en-US" sz="2800" dirty="0" smtClean="0"/>
              <a:t> AND SOVEREIGN’S POWER TO ENFORCE THE LAW</a:t>
            </a:r>
          </a:p>
        </p:txBody>
      </p:sp>
      <p:sp>
        <p:nvSpPr>
          <p:cNvPr id="3" name="TextBox 2"/>
          <p:cNvSpPr txBox="1"/>
          <p:nvPr/>
        </p:nvSpPr>
        <p:spPr>
          <a:xfrm>
            <a:off x="167937" y="1029850"/>
            <a:ext cx="10123862" cy="1200329"/>
          </a:xfrm>
          <a:prstGeom prst="rect">
            <a:avLst/>
          </a:prstGeom>
          <a:solidFill>
            <a:srgbClr val="66FFFF"/>
          </a:solidFill>
        </p:spPr>
        <p:txBody>
          <a:bodyPr wrap="none" rtlCol="0">
            <a:spAutoFit/>
          </a:bodyPr>
          <a:lstStyle/>
          <a:p>
            <a:r>
              <a:rPr lang="en-US" sz="3600" dirty="0" smtClean="0"/>
              <a:t>GOVERNMENT ESTABLISHES MONEY BASED ON LAW:</a:t>
            </a:r>
          </a:p>
          <a:p>
            <a:endParaRPr lang="en-US" sz="3600" dirty="0"/>
          </a:p>
        </p:txBody>
      </p:sp>
      <p:sp>
        <p:nvSpPr>
          <p:cNvPr id="4" name="TextBox 3"/>
          <p:cNvSpPr txBox="1"/>
          <p:nvPr/>
        </p:nvSpPr>
        <p:spPr>
          <a:xfrm>
            <a:off x="167937" y="1630014"/>
            <a:ext cx="7706597" cy="523220"/>
          </a:xfrm>
          <a:prstGeom prst="rect">
            <a:avLst/>
          </a:prstGeom>
          <a:solidFill>
            <a:srgbClr val="CCFFFF"/>
          </a:solidFill>
        </p:spPr>
        <p:txBody>
          <a:bodyPr wrap="none" rtlCol="0">
            <a:spAutoFit/>
          </a:bodyPr>
          <a:lstStyle/>
          <a:p>
            <a:r>
              <a:rPr lang="en-US" sz="2800" dirty="0" smtClean="0"/>
              <a:t>CONTROL OF MONEY IN SOVEREIGN GOVERNMENT</a:t>
            </a:r>
            <a:endParaRPr lang="en-US" sz="2800" dirty="0"/>
          </a:p>
        </p:txBody>
      </p:sp>
      <p:sp>
        <p:nvSpPr>
          <p:cNvPr id="5" name="TextBox 4"/>
          <p:cNvSpPr txBox="1"/>
          <p:nvPr/>
        </p:nvSpPr>
        <p:spPr>
          <a:xfrm>
            <a:off x="4788731" y="224376"/>
            <a:ext cx="2778709" cy="584775"/>
          </a:xfrm>
          <a:prstGeom prst="rect">
            <a:avLst/>
          </a:prstGeom>
          <a:solidFill>
            <a:srgbClr val="FFFF00"/>
          </a:solidFill>
        </p:spPr>
        <p:txBody>
          <a:bodyPr wrap="none" rtlCol="0">
            <a:spAutoFit/>
          </a:bodyPr>
          <a:lstStyle/>
          <a:p>
            <a:r>
              <a:rPr lang="en-US" sz="3200" dirty="0" smtClean="0"/>
              <a:t>SOCIAL JUSTICE</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853" y="2384291"/>
            <a:ext cx="4057650" cy="11239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722" y="4950758"/>
            <a:ext cx="5117911" cy="1685925"/>
          </a:xfrm>
          <a:prstGeom prst="rect">
            <a:avLst/>
          </a:prstGeom>
        </p:spPr>
      </p:pic>
    </p:spTree>
    <p:extLst>
      <p:ext uri="{BB962C8B-B14F-4D97-AF65-F5344CB8AC3E}">
        <p14:creationId xmlns:p14="http://schemas.microsoft.com/office/powerpoint/2010/main" val="81672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3723" y="2665708"/>
            <a:ext cx="6953827" cy="1323439"/>
          </a:xfrm>
          <a:prstGeom prst="rect">
            <a:avLst/>
          </a:prstGeom>
          <a:solidFill>
            <a:srgbClr val="33CCFF"/>
          </a:solidFill>
        </p:spPr>
        <p:txBody>
          <a:bodyPr wrap="none" rtlCol="0">
            <a:spAutoFit/>
          </a:bodyPr>
          <a:lstStyle/>
          <a:p>
            <a:pPr algn="ctr"/>
            <a:r>
              <a:rPr lang="en-US" sz="4000" dirty="0" smtClean="0"/>
              <a:t>#1</a:t>
            </a:r>
          </a:p>
          <a:p>
            <a:r>
              <a:rPr lang="en-US" sz="4000" dirty="0" smtClean="0"/>
              <a:t>Sacred </a:t>
            </a:r>
            <a:r>
              <a:rPr lang="en-US" sz="4000" dirty="0"/>
              <a:t>Gold Coinage </a:t>
            </a:r>
            <a:r>
              <a:rPr lang="en-US" sz="4000" dirty="0" smtClean="0"/>
              <a:t>Prerogative</a:t>
            </a:r>
            <a:endParaRPr lang="en-US" sz="4000" dirty="0"/>
          </a:p>
        </p:txBody>
      </p:sp>
    </p:spTree>
    <p:extLst>
      <p:ext uri="{BB962C8B-B14F-4D97-AF65-F5344CB8AC3E}">
        <p14:creationId xmlns:p14="http://schemas.microsoft.com/office/powerpoint/2010/main" val="3548211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641" y="5323146"/>
            <a:ext cx="7836433" cy="1384995"/>
          </a:xfrm>
          <a:prstGeom prst="rect">
            <a:avLst/>
          </a:prstGeom>
          <a:solidFill>
            <a:srgbClr val="CCCCFF"/>
          </a:solidFill>
        </p:spPr>
        <p:txBody>
          <a:bodyPr wrap="square" rtlCol="0">
            <a:spAutoFit/>
          </a:bodyPr>
          <a:lstStyle/>
          <a:p>
            <a:pPr algn="ctr"/>
            <a:r>
              <a:rPr lang="en-US" sz="2800" dirty="0" smtClean="0"/>
              <a:t>ECONOMISTS TODAY SAY VALUE OF GOLD &amp; SILVER</a:t>
            </a:r>
          </a:p>
          <a:p>
            <a:pPr algn="ctr"/>
            <a:r>
              <a:rPr lang="en-US" sz="2800" dirty="0" smtClean="0"/>
              <a:t>BASED ON COSTS OF MINING</a:t>
            </a:r>
          </a:p>
          <a:p>
            <a:pPr algn="ctr"/>
            <a:r>
              <a:rPr lang="en-US" sz="2800" dirty="0" smtClean="0"/>
              <a:t>AND SUPPLY AND DEMAND</a:t>
            </a:r>
          </a:p>
        </p:txBody>
      </p:sp>
      <p:sp>
        <p:nvSpPr>
          <p:cNvPr id="3" name="TextBox 2"/>
          <p:cNvSpPr txBox="1"/>
          <p:nvPr/>
        </p:nvSpPr>
        <p:spPr>
          <a:xfrm>
            <a:off x="169641" y="1087998"/>
            <a:ext cx="9233553" cy="1200329"/>
          </a:xfrm>
          <a:prstGeom prst="rect">
            <a:avLst/>
          </a:prstGeom>
          <a:solidFill>
            <a:srgbClr val="66FFFF"/>
          </a:solidFill>
        </p:spPr>
        <p:txBody>
          <a:bodyPr wrap="none" rtlCol="0">
            <a:spAutoFit/>
          </a:bodyPr>
          <a:lstStyle/>
          <a:p>
            <a:pPr algn="ctr"/>
            <a:r>
              <a:rPr lang="en-US" sz="3600" dirty="0" smtClean="0"/>
              <a:t>HISTORY OF RATIO CHALLENGED ADAM SMITH’S</a:t>
            </a:r>
          </a:p>
          <a:p>
            <a:pPr algn="ctr"/>
            <a:r>
              <a:rPr lang="en-US" sz="3600" dirty="0" smtClean="0"/>
              <a:t>LAW OF SUPPLY AND DEMAND</a:t>
            </a:r>
            <a:endParaRPr lang="en-US" sz="3600" dirty="0"/>
          </a:p>
        </p:txBody>
      </p:sp>
      <p:sp>
        <p:nvSpPr>
          <p:cNvPr id="5" name="TextBox 4"/>
          <p:cNvSpPr txBox="1"/>
          <p:nvPr/>
        </p:nvSpPr>
        <p:spPr>
          <a:xfrm>
            <a:off x="4802379" y="158910"/>
            <a:ext cx="2778709" cy="584775"/>
          </a:xfrm>
          <a:prstGeom prst="rect">
            <a:avLst/>
          </a:prstGeom>
          <a:solidFill>
            <a:srgbClr val="FFFF00"/>
          </a:solidFill>
        </p:spPr>
        <p:txBody>
          <a:bodyPr wrap="none" rtlCol="0">
            <a:spAutoFit/>
          </a:bodyPr>
          <a:lstStyle/>
          <a:p>
            <a:r>
              <a:rPr lang="en-US" sz="3200" dirty="0" smtClean="0"/>
              <a:t>SOCIAL JUSTICE</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025" y="2622687"/>
            <a:ext cx="3709063" cy="23116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839" y="4481518"/>
            <a:ext cx="3766782" cy="22266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8419" y="2560283"/>
            <a:ext cx="1907724" cy="2369751"/>
          </a:xfrm>
          <a:prstGeom prst="rect">
            <a:avLst/>
          </a:prstGeom>
        </p:spPr>
      </p:pic>
    </p:spTree>
    <p:extLst>
      <p:ext uri="{BB962C8B-B14F-4D97-AF65-F5344CB8AC3E}">
        <p14:creationId xmlns:p14="http://schemas.microsoft.com/office/powerpoint/2010/main" val="717197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299" y="5638838"/>
            <a:ext cx="5307572" cy="954107"/>
          </a:xfrm>
          <a:prstGeom prst="rect">
            <a:avLst/>
          </a:prstGeom>
          <a:solidFill>
            <a:srgbClr val="CCCCFF"/>
          </a:solidFill>
        </p:spPr>
        <p:txBody>
          <a:bodyPr wrap="square" rtlCol="0">
            <a:spAutoFit/>
          </a:bodyPr>
          <a:lstStyle/>
          <a:p>
            <a:pPr marL="457200" indent="-457200">
              <a:buFont typeface="Arial" panose="020B0604020202020204" pitchFamily="34" charset="0"/>
              <a:buChar char="•"/>
            </a:pPr>
            <a:r>
              <a:rPr lang="en-US" sz="2800" dirty="0" smtClean="0"/>
              <a:t>CONCENTRATION OF WEALTH</a:t>
            </a:r>
          </a:p>
          <a:p>
            <a:pPr marL="457200" indent="-457200">
              <a:buFont typeface="Arial" panose="020B0604020202020204" pitchFamily="34" charset="0"/>
              <a:buChar char="•"/>
            </a:pPr>
            <a:r>
              <a:rPr lang="en-US" sz="2800" dirty="0" smtClean="0"/>
              <a:t>LOSS OF SOCIAL JUSTICE</a:t>
            </a:r>
          </a:p>
        </p:txBody>
      </p:sp>
      <p:sp>
        <p:nvSpPr>
          <p:cNvPr id="3" name="TextBox 2"/>
          <p:cNvSpPr txBox="1"/>
          <p:nvPr/>
        </p:nvSpPr>
        <p:spPr>
          <a:xfrm>
            <a:off x="1308299" y="1022888"/>
            <a:ext cx="8972713" cy="1200329"/>
          </a:xfrm>
          <a:prstGeom prst="rect">
            <a:avLst/>
          </a:prstGeom>
          <a:solidFill>
            <a:srgbClr val="66FFFF"/>
          </a:solidFill>
        </p:spPr>
        <p:txBody>
          <a:bodyPr wrap="none" rtlCol="0">
            <a:spAutoFit/>
          </a:bodyPr>
          <a:lstStyle/>
          <a:p>
            <a:pPr algn="ctr"/>
            <a:r>
              <a:rPr lang="en-US" sz="3600" dirty="0" smtClean="0"/>
              <a:t>MAJOR WARFARE CAN CAUSE LAWFUL MONEY</a:t>
            </a:r>
          </a:p>
          <a:p>
            <a:pPr algn="ctr"/>
            <a:r>
              <a:rPr lang="en-US" sz="3600" dirty="0" smtClean="0"/>
              <a:t>TO DEGENERATE TO COMMODITY MONEY</a:t>
            </a:r>
            <a:endParaRPr lang="en-US" sz="3600" dirty="0"/>
          </a:p>
        </p:txBody>
      </p:sp>
      <p:sp>
        <p:nvSpPr>
          <p:cNvPr id="5" name="TextBox 4"/>
          <p:cNvSpPr txBox="1"/>
          <p:nvPr/>
        </p:nvSpPr>
        <p:spPr>
          <a:xfrm>
            <a:off x="4788731" y="224376"/>
            <a:ext cx="2778709" cy="584775"/>
          </a:xfrm>
          <a:prstGeom prst="rect">
            <a:avLst/>
          </a:prstGeom>
          <a:solidFill>
            <a:srgbClr val="FFFF00"/>
          </a:solidFill>
        </p:spPr>
        <p:txBody>
          <a:bodyPr wrap="none" rtlCol="0">
            <a:spAutoFit/>
          </a:bodyPr>
          <a:lstStyle/>
          <a:p>
            <a:r>
              <a:rPr lang="en-US" sz="3200" dirty="0" smtClean="0"/>
              <a:t>SOCIAL JUSTICE</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8299" y="2294086"/>
            <a:ext cx="8972713" cy="3002507"/>
          </a:xfrm>
          <a:prstGeom prst="rect">
            <a:avLst/>
          </a:prstGeom>
        </p:spPr>
      </p:pic>
      <p:sp>
        <p:nvSpPr>
          <p:cNvPr id="7" name="TextBox 6"/>
          <p:cNvSpPr txBox="1"/>
          <p:nvPr/>
        </p:nvSpPr>
        <p:spPr>
          <a:xfrm>
            <a:off x="8316628" y="4927261"/>
            <a:ext cx="1964384" cy="369332"/>
          </a:xfrm>
          <a:prstGeom prst="rect">
            <a:avLst/>
          </a:prstGeom>
          <a:solidFill>
            <a:schemeClr val="bg1"/>
          </a:solidFill>
        </p:spPr>
        <p:txBody>
          <a:bodyPr wrap="none" rtlCol="0">
            <a:spAutoFit/>
          </a:bodyPr>
          <a:lstStyle/>
          <a:p>
            <a:r>
              <a:rPr lang="en-US" b="1" dirty="0" smtClean="0"/>
              <a:t>THIRD PUNIC WAR</a:t>
            </a:r>
            <a:endParaRPr lang="en-US" b="1" dirty="0"/>
          </a:p>
        </p:txBody>
      </p:sp>
    </p:spTree>
    <p:extLst>
      <p:ext uri="{BB962C8B-B14F-4D97-AF65-F5344CB8AC3E}">
        <p14:creationId xmlns:p14="http://schemas.microsoft.com/office/powerpoint/2010/main" val="2388504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2655605"/>
            <a:ext cx="10099342" cy="3780907"/>
          </a:xfrm>
          <a:prstGeom prst="rect">
            <a:avLst/>
          </a:prstGeom>
        </p:spPr>
        <p:txBody>
          <a:bodyPr wrap="square">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“History </a:t>
            </a:r>
            <a:r>
              <a:rPr lang="en-US" sz="1600" dirty="0">
                <a:latin typeface="Courier New" panose="02070309020205020404" pitchFamily="49" charset="0"/>
                <a:ea typeface="Times New Roman" panose="02020603050405020304" pitchFamily="18" charset="0"/>
                <a:cs typeface="Times New Roman" panose="02020603050405020304" pitchFamily="18" charset="0"/>
              </a:rPr>
              <a:t>records no such disastrous transition as that from the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Roman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Courier New" panose="02070309020205020404" pitchFamily="49" charset="0"/>
                <a:ea typeface="Times New Roman" panose="02020603050405020304" pitchFamily="18" charset="0"/>
                <a:cs typeface="Times New Roman" panose="02020603050405020304" pitchFamily="18" charset="0"/>
              </a:rPr>
              <a:t>Empire to the Dark Ages. Various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explanations </a:t>
            </a:r>
            <a:r>
              <a:rPr lang="en-US" sz="1600" dirty="0">
                <a:latin typeface="Courier New" panose="02070309020205020404" pitchFamily="49" charset="0"/>
                <a:ea typeface="Times New Roman" panose="02020603050405020304" pitchFamily="18" charset="0"/>
                <a:cs typeface="Times New Roman" panose="02020603050405020304" pitchFamily="18" charset="0"/>
              </a:rPr>
              <a:t>have been given of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Courier New" panose="02070309020205020404" pitchFamily="49" charset="0"/>
                <a:ea typeface="Times New Roman" panose="02020603050405020304" pitchFamily="18" charset="0"/>
                <a:cs typeface="Times New Roman" panose="02020603050405020304" pitchFamily="18" charset="0"/>
              </a:rPr>
              <a:t>this entire breaking down of the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framework </a:t>
            </a:r>
            <a:r>
              <a:rPr lang="en-US" sz="1600" dirty="0">
                <a:latin typeface="Courier New" panose="02070309020205020404" pitchFamily="49" charset="0"/>
                <a:ea typeface="Times New Roman" panose="02020603050405020304" pitchFamily="18" charset="0"/>
                <a:cs typeface="Times New Roman" panose="02020603050405020304" pitchFamily="18" charset="0"/>
              </a:rPr>
              <a:t>of society, but it was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certainly </a:t>
            </a:r>
            <a:r>
              <a:rPr lang="en-US" sz="1600" dirty="0">
                <a:latin typeface="Courier New" panose="02070309020205020404" pitchFamily="49" charset="0"/>
                <a:ea typeface="Times New Roman" panose="02020603050405020304" pitchFamily="18" charset="0"/>
                <a:cs typeface="Times New Roman" panose="02020603050405020304" pitchFamily="18" charset="0"/>
              </a:rPr>
              <a:t>coincident with a shrinkage in the volume of money, which was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latin typeface="Courier New" panose="02070309020205020404" pitchFamily="49" charset="0"/>
                <a:ea typeface="Times New Roman" panose="02020603050405020304" pitchFamily="18" charset="0"/>
                <a:cs typeface="Times New Roman" panose="02020603050405020304" pitchFamily="18" charset="0"/>
              </a:rPr>
              <a:t>also without historical parallel</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dirty="0">
              <a:latin typeface="Courier New" panose="02070309020205020404" pitchFamily="49" charset="0"/>
              <a:ea typeface="Times New Roman" panose="02020603050405020304" pitchFamily="18"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The </a:t>
            </a:r>
            <a:r>
              <a:rPr lang="en-US" sz="1600" dirty="0">
                <a:latin typeface="Courier New" panose="02070309020205020404" pitchFamily="49" charset="0"/>
                <a:ea typeface="Times New Roman" panose="02020603050405020304" pitchFamily="18" charset="0"/>
                <a:cs typeface="Times New Roman" panose="02020603050405020304" pitchFamily="18" charset="0"/>
              </a:rPr>
              <a:t>crumbling of institutions kept even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step </a:t>
            </a:r>
            <a:r>
              <a:rPr lang="en-US" sz="1600" dirty="0">
                <a:latin typeface="Courier New" panose="02070309020205020404" pitchFamily="49" charset="0"/>
                <a:ea typeface="Times New Roman" panose="02020603050405020304" pitchFamily="18" charset="0"/>
                <a:cs typeface="Times New Roman" panose="02020603050405020304" pitchFamily="18" charset="0"/>
              </a:rPr>
              <a:t>and pace with the shrinkage in the stock of money and the falling of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prices</a:t>
            </a:r>
            <a:r>
              <a:rPr lang="en-US" sz="1600" dirty="0">
                <a:latin typeface="Courier New" panose="02070309020205020404" pitchFamily="49" charset="0"/>
                <a:ea typeface="Times New Roman" panose="02020603050405020304" pitchFamily="18" charset="0"/>
                <a:cs typeface="Times New Roman" panose="02020603050405020304" pitchFamily="18" charset="0"/>
              </a:rPr>
              <a:t>. All other attendant circumstances than these last have occurred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in </a:t>
            </a:r>
            <a:r>
              <a:rPr lang="en-US" sz="1600" dirty="0">
                <a:latin typeface="Courier New" panose="02070309020205020404" pitchFamily="49" charset="0"/>
                <a:ea typeface="Times New Roman" panose="02020603050405020304" pitchFamily="18" charset="0"/>
                <a:cs typeface="Times New Roman" panose="02020603050405020304" pitchFamily="18" charset="0"/>
              </a:rPr>
              <a:t>other historical periods unaccompanied and unfollowed by any such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mighty </a:t>
            </a:r>
            <a:r>
              <a:rPr lang="en-US" sz="1600" dirty="0">
                <a:latin typeface="Courier New" panose="02070309020205020404" pitchFamily="49" charset="0"/>
                <a:ea typeface="Times New Roman" panose="02020603050405020304" pitchFamily="18" charset="0"/>
                <a:cs typeface="Times New Roman" panose="02020603050405020304" pitchFamily="18" charset="0"/>
              </a:rPr>
              <a:t>disasters</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dirty="0">
              <a:latin typeface="Courier New" panose="02070309020205020404" pitchFamily="49" charset="0"/>
              <a:ea typeface="Times New Roman" panose="02020603050405020304" pitchFamily="18"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It </a:t>
            </a:r>
            <a:r>
              <a:rPr lang="en-US" sz="1600" dirty="0">
                <a:latin typeface="Courier New" panose="02070309020205020404" pitchFamily="49" charset="0"/>
                <a:ea typeface="Times New Roman" panose="02020603050405020304" pitchFamily="18" charset="0"/>
                <a:cs typeface="Times New Roman" panose="02020603050405020304" pitchFamily="18" charset="0"/>
              </a:rPr>
              <a:t>is a suggestive coincidence that the first glimmer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of </a:t>
            </a:r>
            <a:r>
              <a:rPr lang="en-US" sz="1600" dirty="0">
                <a:latin typeface="Courier New" panose="02070309020205020404" pitchFamily="49" charset="0"/>
                <a:ea typeface="Times New Roman" panose="02020603050405020304" pitchFamily="18" charset="0"/>
                <a:cs typeface="Times New Roman" panose="02020603050405020304" pitchFamily="18" charset="0"/>
              </a:rPr>
              <a:t>light only came with the invention of bills of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exchange </a:t>
            </a:r>
            <a:r>
              <a:rPr lang="en-US" sz="1600" dirty="0">
                <a:latin typeface="Courier New" panose="02070309020205020404" pitchFamily="49" charset="0"/>
                <a:ea typeface="Times New Roman" panose="02020603050405020304" pitchFamily="18" charset="0"/>
                <a:cs typeface="Times New Roman" panose="02020603050405020304" pitchFamily="18" charset="0"/>
              </a:rPr>
              <a:t>and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paper substitutes</a:t>
            </a:r>
            <a:r>
              <a:rPr lang="en-US" sz="1600" dirty="0">
                <a:latin typeface="Courier New" panose="02070309020205020404" pitchFamily="49" charset="0"/>
                <a:ea typeface="Times New Roman" panose="02020603050405020304" pitchFamily="18" charset="0"/>
                <a:cs typeface="Times New Roman" panose="02020603050405020304" pitchFamily="18" charset="0"/>
              </a:rPr>
              <a:t>, through which the scanty stock of the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precious </a:t>
            </a:r>
            <a:r>
              <a:rPr lang="en-US" sz="1600" dirty="0">
                <a:latin typeface="Courier New" panose="02070309020205020404" pitchFamily="49" charset="0"/>
                <a:ea typeface="Times New Roman" panose="02020603050405020304" pitchFamily="18" charset="0"/>
                <a:cs typeface="Times New Roman" panose="02020603050405020304" pitchFamily="18" charset="0"/>
              </a:rPr>
              <a:t>metals was </a:t>
            </a:r>
            <a:r>
              <a:rPr lang="en-US" sz="1600" dirty="0" smtClean="0">
                <a:latin typeface="Courier New" panose="02070309020205020404" pitchFamily="49" charset="0"/>
                <a:ea typeface="Times New Roman" panose="02020603050405020304" pitchFamily="18" charset="0"/>
                <a:cs typeface="Times New Roman" panose="02020603050405020304" pitchFamily="18" charset="0"/>
              </a:rPr>
              <a:t>in</a:t>
            </a:r>
            <a:r>
              <a:rPr lang="en-US" sz="1600" dirty="0" smtClean="0">
                <a:latin typeface="Courier New" panose="02070309020205020404" pitchFamily="49" charset="0"/>
                <a:ea typeface="Times New Roman" panose="02020603050405020304" pitchFamily="18" charset="0"/>
              </a:rPr>
              <a:t>creased </a:t>
            </a:r>
            <a:r>
              <a:rPr lang="en-US" sz="1600" dirty="0">
                <a:latin typeface="Courier New" panose="02070309020205020404" pitchFamily="49" charset="0"/>
                <a:ea typeface="Times New Roman" panose="02020603050405020304" pitchFamily="18" charset="0"/>
              </a:rPr>
              <a:t>in </a:t>
            </a:r>
            <a:r>
              <a:rPr lang="en-US" sz="1600" dirty="0" smtClean="0">
                <a:latin typeface="Courier New" panose="02070309020205020404" pitchFamily="49" charset="0"/>
                <a:ea typeface="Times New Roman" panose="02020603050405020304" pitchFamily="18" charset="0"/>
              </a:rPr>
              <a:t>efficiency.” </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59" y="122829"/>
            <a:ext cx="1835072" cy="2335546"/>
          </a:xfrm>
          <a:prstGeom prst="rect">
            <a:avLst/>
          </a:prstGeom>
        </p:spPr>
      </p:pic>
      <p:sp>
        <p:nvSpPr>
          <p:cNvPr id="4" name="TextBox 3"/>
          <p:cNvSpPr txBox="1"/>
          <p:nvPr/>
        </p:nvSpPr>
        <p:spPr>
          <a:xfrm>
            <a:off x="2074279" y="1144857"/>
            <a:ext cx="2047344" cy="646331"/>
          </a:xfrm>
          <a:prstGeom prst="rect">
            <a:avLst/>
          </a:prstGeom>
          <a:noFill/>
        </p:spPr>
        <p:txBody>
          <a:bodyPr wrap="square" rtlCol="0">
            <a:spAutoFit/>
          </a:bodyPr>
          <a:lstStyle/>
          <a:p>
            <a:r>
              <a:rPr lang="en-US" dirty="0" smtClean="0"/>
              <a:t>Alexander Del Mar</a:t>
            </a:r>
          </a:p>
          <a:p>
            <a:r>
              <a:rPr lang="en-US" dirty="0" smtClean="0"/>
              <a:t>Monetary Historian</a:t>
            </a:r>
            <a:endParaRPr lang="en-US" dirty="0"/>
          </a:p>
        </p:txBody>
      </p:sp>
      <p:sp>
        <p:nvSpPr>
          <p:cNvPr id="5" name="TextBox 4"/>
          <p:cNvSpPr txBox="1"/>
          <p:nvPr/>
        </p:nvSpPr>
        <p:spPr>
          <a:xfrm>
            <a:off x="8172733" y="6251846"/>
            <a:ext cx="3626135" cy="369332"/>
          </a:xfrm>
          <a:prstGeom prst="rect">
            <a:avLst/>
          </a:prstGeom>
          <a:solidFill>
            <a:srgbClr val="DDDDDD"/>
          </a:solidFill>
        </p:spPr>
        <p:txBody>
          <a:bodyPr wrap="square" rtlCol="0">
            <a:spAutoFit/>
          </a:bodyPr>
          <a:lstStyle/>
          <a:p>
            <a:r>
              <a:rPr lang="en-US" dirty="0" smtClean="0"/>
              <a:t>From the Silver Commission of 1876</a:t>
            </a:r>
            <a:endParaRPr lang="en-US" dirty="0"/>
          </a:p>
        </p:txBody>
      </p:sp>
      <p:sp>
        <p:nvSpPr>
          <p:cNvPr id="6" name="TextBox 5"/>
          <p:cNvSpPr txBox="1"/>
          <p:nvPr/>
        </p:nvSpPr>
        <p:spPr>
          <a:xfrm>
            <a:off x="4952504" y="665391"/>
            <a:ext cx="5167568" cy="1077218"/>
          </a:xfrm>
          <a:prstGeom prst="rect">
            <a:avLst/>
          </a:prstGeom>
          <a:solidFill>
            <a:srgbClr val="FFFF00"/>
          </a:solidFill>
        </p:spPr>
        <p:txBody>
          <a:bodyPr wrap="none" rtlCol="0">
            <a:spAutoFit/>
          </a:bodyPr>
          <a:lstStyle/>
          <a:p>
            <a:pPr algn="ctr"/>
            <a:r>
              <a:rPr lang="en-US" sz="3200" dirty="0" smtClean="0"/>
              <a:t>WITH MONEY BASED ON LAW</a:t>
            </a:r>
          </a:p>
          <a:p>
            <a:pPr algn="ctr"/>
            <a:r>
              <a:rPr lang="en-US" sz="3200" dirty="0" smtClean="0"/>
              <a:t>COMES SOCIAL </a:t>
            </a:r>
            <a:r>
              <a:rPr lang="en-US" sz="3200" dirty="0" smtClean="0"/>
              <a:t>JUSTICE</a:t>
            </a:r>
            <a:endParaRPr lang="en-US" sz="3200" dirty="0"/>
          </a:p>
        </p:txBody>
      </p:sp>
    </p:spTree>
    <p:extLst>
      <p:ext uri="{BB962C8B-B14F-4D97-AF65-F5344CB8AC3E}">
        <p14:creationId xmlns:p14="http://schemas.microsoft.com/office/powerpoint/2010/main" val="3917275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2949" y="2811439"/>
            <a:ext cx="7560981" cy="523220"/>
          </a:xfrm>
          <a:prstGeom prst="rect">
            <a:avLst/>
          </a:prstGeom>
          <a:solidFill>
            <a:srgbClr val="FFC000"/>
          </a:solidFill>
        </p:spPr>
        <p:txBody>
          <a:bodyPr wrap="none" rtlCol="0">
            <a:spAutoFit/>
          </a:bodyPr>
          <a:lstStyle/>
          <a:p>
            <a:r>
              <a:rPr lang="en-US" sz="2800" dirty="0" smtClean="0"/>
              <a:t>THE DELIBERATE NATURE OF THE ‘MONEY POWER’</a:t>
            </a:r>
            <a:endParaRPr lang="en-US" sz="2800" dirty="0"/>
          </a:p>
        </p:txBody>
      </p:sp>
    </p:spTree>
    <p:extLst>
      <p:ext uri="{BB962C8B-B14F-4D97-AF65-F5344CB8AC3E}">
        <p14:creationId xmlns:p14="http://schemas.microsoft.com/office/powerpoint/2010/main" val="25933219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0512" y="798815"/>
            <a:ext cx="8311487" cy="5822363"/>
          </a:xfrm>
          <a:prstGeom prst="rect">
            <a:avLst/>
          </a:prstGeom>
        </p:spPr>
        <p:txBody>
          <a:bodyPr wrap="square">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1" dirty="0" smtClean="0">
                <a:latin typeface="Courier New" panose="02070309020205020404" pitchFamily="49" charset="0"/>
                <a:ea typeface="Times New Roman" panose="02020603050405020304" pitchFamily="18" charset="0"/>
                <a:cs typeface="Times New Roman" panose="02020603050405020304" pitchFamily="18" charset="0"/>
              </a:rPr>
              <a:t>“Whenever </a:t>
            </a:r>
            <a:r>
              <a:rPr lang="en-US" sz="1400" b="1" dirty="0">
                <a:latin typeface="Courier New" panose="02070309020205020404" pitchFamily="49" charset="0"/>
                <a:ea typeface="Times New Roman" panose="02020603050405020304" pitchFamily="18" charset="0"/>
                <a:cs typeface="Times New Roman" panose="02020603050405020304" pitchFamily="18" charset="0"/>
              </a:rPr>
              <a:t>and wherever the mutterings of discontent were hushed by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1" dirty="0">
                <a:latin typeface="Courier New" panose="02070309020205020404" pitchFamily="49" charset="0"/>
                <a:ea typeface="Times New Roman" panose="02020603050405020304" pitchFamily="18" charset="0"/>
                <a:cs typeface="Times New Roman" panose="02020603050405020304" pitchFamily="18" charset="0"/>
              </a:rPr>
              <a:t>the fear of increased standing armies, the foundations of society were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1" dirty="0">
                <a:latin typeface="Courier New" panose="02070309020205020404" pitchFamily="49" charset="0"/>
                <a:ea typeface="Times New Roman" panose="02020603050405020304" pitchFamily="18" charset="0"/>
                <a:cs typeface="Times New Roman" panose="02020603050405020304" pitchFamily="18" charset="0"/>
              </a:rPr>
              <a:t>honeycombed by </a:t>
            </a:r>
            <a:r>
              <a:rPr lang="en-US" sz="1400" b="1" dirty="0" smtClean="0">
                <a:latin typeface="Courier New" panose="02070309020205020404" pitchFamily="49" charset="0"/>
                <a:ea typeface="Times New Roman" panose="02020603050405020304" pitchFamily="18" charset="0"/>
                <a:cs typeface="Times New Roman" panose="02020603050405020304" pitchFamily="18" charset="0"/>
              </a:rPr>
              <a:t>powerful </a:t>
            </a:r>
            <a:r>
              <a:rPr lang="en-US" sz="1400" b="1" dirty="0">
                <a:latin typeface="Courier New" panose="02070309020205020404" pitchFamily="49" charset="0"/>
                <a:ea typeface="Times New Roman" panose="02020603050405020304" pitchFamily="18" charset="0"/>
                <a:cs typeface="Times New Roman" panose="02020603050405020304" pitchFamily="18" charset="0"/>
              </a:rPr>
              <a:t>secret political associations. The cause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1" dirty="0">
                <a:latin typeface="Courier New" panose="02070309020205020404" pitchFamily="49" charset="0"/>
                <a:ea typeface="Times New Roman" panose="02020603050405020304" pitchFamily="18" charset="0"/>
                <a:cs typeface="Times New Roman" panose="02020603050405020304" pitchFamily="18" charset="0"/>
              </a:rPr>
              <a:t>work to produce this state of things was so </a:t>
            </a:r>
            <a:r>
              <a:rPr lang="en-US" sz="1400" b="1" dirty="0" smtClean="0">
                <a:latin typeface="Courier New" panose="02070309020205020404" pitchFamily="49" charset="0"/>
                <a:ea typeface="Times New Roman" panose="02020603050405020304" pitchFamily="18" charset="0"/>
                <a:cs typeface="Times New Roman" panose="02020603050405020304" pitchFamily="18" charset="0"/>
              </a:rPr>
              <a:t>subtle, </a:t>
            </a:r>
            <a:r>
              <a:rPr lang="en-US" sz="1400" b="1" dirty="0">
                <a:latin typeface="Courier New" panose="02070309020205020404" pitchFamily="49" charset="0"/>
                <a:ea typeface="Times New Roman" panose="02020603050405020304" pitchFamily="18" charset="0"/>
                <a:cs typeface="Times New Roman" panose="02020603050405020304" pitchFamily="18" charset="0"/>
              </a:rPr>
              <a:t>and its advance so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1" dirty="0">
                <a:latin typeface="Courier New" panose="02070309020205020404" pitchFamily="49" charset="0"/>
                <a:ea typeface="Times New Roman" panose="02020603050405020304" pitchFamily="18" charset="0"/>
                <a:cs typeface="Times New Roman" panose="02020603050405020304" pitchFamily="18" charset="0"/>
              </a:rPr>
              <a:t>silent, that the masses were entirely ignorant of its nature. </a:t>
            </a:r>
            <a:r>
              <a:rPr lang="en-US" sz="1400" dirty="0">
                <a:latin typeface="Courier New" panose="02070309020205020404" pitchFamily="49" charset="0"/>
                <a:ea typeface="Times New Roman" panose="02020603050405020304" pitchFamily="18" charset="0"/>
                <a:cs typeface="Times New Roman" panose="02020603050405020304" pitchFamily="18" charset="0"/>
              </a:rPr>
              <a:t>They had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latin typeface="Courier New" panose="02070309020205020404" pitchFamily="49" charset="0"/>
                <a:ea typeface="Times New Roman" panose="02020603050405020304" pitchFamily="18" charset="0"/>
                <a:cs typeface="Times New Roman" panose="02020603050405020304" pitchFamily="18" charset="0"/>
              </a:rPr>
              <a:t>come to regard money as an institution fixed and immovable in value,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latin typeface="Courier New" panose="02070309020205020404" pitchFamily="49" charset="0"/>
                <a:ea typeface="Times New Roman" panose="02020603050405020304" pitchFamily="18" charset="0"/>
                <a:cs typeface="Times New Roman" panose="02020603050405020304" pitchFamily="18" charset="0"/>
              </a:rPr>
              <a:t>and when the price of property and the wages of labor fell, they charged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latin typeface="Courier New" panose="02070309020205020404" pitchFamily="49" charset="0"/>
                <a:ea typeface="Times New Roman" panose="02020603050405020304" pitchFamily="18" charset="0"/>
                <a:cs typeface="Times New Roman" panose="02020603050405020304" pitchFamily="18" charset="0"/>
              </a:rPr>
              <a:t>the fault, not to the money, but to the </a:t>
            </a: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property </a:t>
            </a:r>
            <a:r>
              <a:rPr lang="en-US" sz="1400" dirty="0">
                <a:latin typeface="Courier New" panose="02070309020205020404" pitchFamily="49" charset="0"/>
                <a:ea typeface="Times New Roman" panose="02020603050405020304" pitchFamily="18" charset="0"/>
                <a:cs typeface="Times New Roman" panose="02020603050405020304" pitchFamily="18" charset="0"/>
              </a:rPr>
              <a:t>and the employer</a:t>
            </a: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latin typeface="Courier New" panose="02070309020205020404" pitchFamily="49" charset="0"/>
                <a:ea typeface="Times New Roman" panose="02020603050405020304" pitchFamily="18" charset="0"/>
                <a:cs typeface="Times New Roman" panose="02020603050405020304" pitchFamily="18" charset="0"/>
              </a:rPr>
              <a:t>They were taught that the mischief was the result of overproduction.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400" dirty="0" smtClean="0">
              <a:latin typeface="Courier New" panose="02070309020205020404" pitchFamily="49" charset="0"/>
              <a:ea typeface="Times New Roman" panose="02020603050405020304" pitchFamily="18"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Never </a:t>
            </a:r>
            <a:r>
              <a:rPr lang="en-US" sz="1400" dirty="0">
                <a:latin typeface="Courier New" panose="02070309020205020404" pitchFamily="49" charset="0"/>
                <a:ea typeface="Times New Roman" panose="02020603050405020304" pitchFamily="18" charset="0"/>
                <a:cs typeface="Times New Roman" panose="02020603050405020304" pitchFamily="18" charset="0"/>
              </a:rPr>
              <a:t>having observed that overproduction was complained of only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latin typeface="Courier New" panose="02070309020205020404" pitchFamily="49" charset="0"/>
                <a:ea typeface="Times New Roman" panose="02020603050405020304" pitchFamily="18" charset="0"/>
                <a:cs typeface="Times New Roman" panose="02020603050405020304" pitchFamily="18" charset="0"/>
              </a:rPr>
              <a:t>when the money stock was decreasing, their prejudices were aroused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latin typeface="Courier New" panose="02070309020205020404" pitchFamily="49" charset="0"/>
                <a:ea typeface="Times New Roman" panose="02020603050405020304" pitchFamily="18" charset="0"/>
                <a:cs typeface="Times New Roman" panose="02020603050405020304" pitchFamily="18" charset="0"/>
              </a:rPr>
              <a:t>against labor saving machinery. They were angered at capital, be-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latin typeface="Courier New" panose="02070309020205020404" pitchFamily="49" charset="0"/>
                <a:ea typeface="Times New Roman" panose="02020603050405020304" pitchFamily="18" charset="0"/>
                <a:cs typeface="Times New Roman" panose="02020603050405020304" pitchFamily="18" charset="0"/>
              </a:rPr>
              <a:t>cause it either declined altogether to embark in industrial enterprises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latin typeface="Courier New" panose="02070309020205020404" pitchFamily="49" charset="0"/>
                <a:ea typeface="Times New Roman" panose="02020603050405020304" pitchFamily="18" charset="0"/>
                <a:cs typeface="Times New Roman" panose="02020603050405020304" pitchFamily="18" charset="0"/>
              </a:rPr>
              <a:t>or would only embark in them upon the condition of employing labor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latin typeface="Courier New" panose="02070309020205020404" pitchFamily="49" charset="0"/>
                <a:ea typeface="Times New Roman" panose="02020603050405020304" pitchFamily="18" charset="0"/>
                <a:cs typeface="Times New Roman" panose="02020603050405020304" pitchFamily="18" charset="0"/>
              </a:rPr>
              <a:t>at the most scanty remuneration. They forgot that falling prices </a:t>
            </a: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compelled capital </a:t>
            </a:r>
            <a:r>
              <a:rPr lang="en-US" sz="1400" dirty="0">
                <a:latin typeface="Courier New" panose="02070309020205020404" pitchFamily="49" charset="0"/>
                <a:ea typeface="Times New Roman" panose="02020603050405020304" pitchFamily="18" charset="0"/>
                <a:cs typeface="Times New Roman" panose="02020603050405020304" pitchFamily="18" charset="0"/>
              </a:rPr>
              <a:t>to avoid such enterprises on any other condition, and for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latin typeface="Courier New" panose="02070309020205020404" pitchFamily="49" charset="0"/>
                <a:ea typeface="Times New Roman" panose="02020603050405020304" pitchFamily="18" charset="0"/>
                <a:cs typeface="Times New Roman" panose="02020603050405020304" pitchFamily="18" charset="0"/>
              </a:rPr>
              <a:t>the most </a:t>
            </a: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part </a:t>
            </a:r>
            <a:r>
              <a:rPr lang="en-US" sz="1400" dirty="0">
                <a:latin typeface="Courier New" panose="02070309020205020404" pitchFamily="49" charset="0"/>
                <a:ea typeface="Times New Roman" panose="02020603050405020304" pitchFamily="18" charset="0"/>
                <a:cs typeface="Times New Roman" panose="02020603050405020304" pitchFamily="18" charset="0"/>
              </a:rPr>
              <a:t>to avoid them entirely</a:t>
            </a: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a:t>
            </a: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400" dirty="0">
              <a:latin typeface="Courier New" panose="02070309020205020404" pitchFamily="49" charset="0"/>
              <a:ea typeface="Times New Roman" panose="02020603050405020304" pitchFamily="18"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They </a:t>
            </a:r>
            <a:r>
              <a:rPr lang="en-US" sz="1400" dirty="0">
                <a:latin typeface="Courier New" panose="02070309020205020404" pitchFamily="49" charset="0"/>
                <a:ea typeface="Times New Roman" panose="02020603050405020304" pitchFamily="18" charset="0"/>
                <a:cs typeface="Times New Roman" panose="02020603050405020304" pitchFamily="18" charset="0"/>
              </a:rPr>
              <a:t>did not comprehend </a:t>
            </a: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that money </a:t>
            </a:r>
            <a:r>
              <a:rPr lang="en-US" sz="1400" dirty="0">
                <a:latin typeface="Courier New" panose="02070309020205020404" pitchFamily="49" charset="0"/>
                <a:ea typeface="Times New Roman" panose="02020603050405020304" pitchFamily="18" charset="0"/>
                <a:cs typeface="Times New Roman" panose="02020603050405020304" pitchFamily="18" charset="0"/>
              </a:rPr>
              <a:t>in shrinking volume was the prolific parent of enforced idleness </a:t>
            </a: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and poverty</a:t>
            </a:r>
            <a:r>
              <a:rPr lang="en-US" sz="1400" dirty="0">
                <a:latin typeface="Courier New" panose="02070309020205020404" pitchFamily="49" charset="0"/>
                <a:ea typeface="Times New Roman" panose="02020603050405020304" pitchFamily="18" charset="0"/>
                <a:cs typeface="Times New Roman" panose="02020603050405020304" pitchFamily="18" charset="0"/>
              </a:rPr>
              <a:t>, and that falling prices divorced money, capital, and labor</a:t>
            </a: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 but </a:t>
            </a:r>
            <a:r>
              <a:rPr lang="en-US" sz="1400" dirty="0">
                <a:latin typeface="Courier New" panose="02070309020205020404" pitchFamily="49" charset="0"/>
                <a:ea typeface="Times New Roman" panose="02020603050405020304" pitchFamily="18" charset="0"/>
                <a:cs typeface="Times New Roman" panose="02020603050405020304" pitchFamily="18" charset="0"/>
              </a:rPr>
              <a:t>they none the less felt the paralyzing pressure of the shrinking </a:t>
            </a:r>
            <a:r>
              <a:rPr lang="en-US" sz="1400" dirty="0" smtClean="0">
                <a:latin typeface="Courier New" panose="02070309020205020404" pitchFamily="49" charset="0"/>
                <a:ea typeface="Times New Roman" panose="02020603050405020304" pitchFamily="18" charset="0"/>
                <a:cs typeface="Times New Roman" panose="02020603050405020304" pitchFamily="18" charset="0"/>
              </a:rPr>
              <a:t>metallic </a:t>
            </a:r>
            <a:r>
              <a:rPr lang="en-US" sz="1400" dirty="0">
                <a:latin typeface="Courier New" panose="02070309020205020404" pitchFamily="49" charset="0"/>
                <a:ea typeface="Times New Roman" panose="02020603050405020304" pitchFamily="18" charset="0"/>
                <a:cs typeface="Times New Roman" panose="02020603050405020304" pitchFamily="18" charset="0"/>
              </a:rPr>
              <a:t>shroud that was closing around industry.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25" y="1732041"/>
            <a:ext cx="2794000" cy="3556000"/>
          </a:xfrm>
          <a:prstGeom prst="rect">
            <a:avLst/>
          </a:prstGeom>
        </p:spPr>
      </p:pic>
      <p:sp>
        <p:nvSpPr>
          <p:cNvPr id="4" name="TextBox 3"/>
          <p:cNvSpPr txBox="1"/>
          <p:nvPr/>
        </p:nvSpPr>
        <p:spPr>
          <a:xfrm>
            <a:off x="791571" y="5497138"/>
            <a:ext cx="2009204" cy="646331"/>
          </a:xfrm>
          <a:prstGeom prst="rect">
            <a:avLst/>
          </a:prstGeom>
          <a:noFill/>
        </p:spPr>
        <p:txBody>
          <a:bodyPr wrap="none" rtlCol="0">
            <a:spAutoFit/>
          </a:bodyPr>
          <a:lstStyle/>
          <a:p>
            <a:r>
              <a:rPr lang="en-US" dirty="0" smtClean="0"/>
              <a:t>Alexander Del Mar</a:t>
            </a:r>
          </a:p>
          <a:p>
            <a:r>
              <a:rPr lang="en-US" dirty="0" smtClean="0"/>
              <a:t>Monetary Historian</a:t>
            </a:r>
            <a:endParaRPr lang="en-US" dirty="0"/>
          </a:p>
        </p:txBody>
      </p:sp>
      <p:sp>
        <p:nvSpPr>
          <p:cNvPr id="5" name="TextBox 4"/>
          <p:cNvSpPr txBox="1"/>
          <p:nvPr/>
        </p:nvSpPr>
        <p:spPr>
          <a:xfrm>
            <a:off x="8036255" y="6436512"/>
            <a:ext cx="3626135" cy="369332"/>
          </a:xfrm>
          <a:prstGeom prst="rect">
            <a:avLst/>
          </a:prstGeom>
          <a:solidFill>
            <a:srgbClr val="DDDDDD"/>
          </a:solidFill>
        </p:spPr>
        <p:txBody>
          <a:bodyPr wrap="square" rtlCol="0">
            <a:spAutoFit/>
          </a:bodyPr>
          <a:lstStyle/>
          <a:p>
            <a:r>
              <a:rPr lang="en-US" dirty="0" smtClean="0"/>
              <a:t>From the Silver Commission of 1876</a:t>
            </a:r>
            <a:endParaRPr lang="en-US" dirty="0"/>
          </a:p>
        </p:txBody>
      </p:sp>
      <p:sp>
        <p:nvSpPr>
          <p:cNvPr id="8" name="TextBox 7"/>
          <p:cNvSpPr txBox="1"/>
          <p:nvPr/>
        </p:nvSpPr>
        <p:spPr>
          <a:xfrm>
            <a:off x="2074461" y="-13619"/>
            <a:ext cx="6575070" cy="707886"/>
          </a:xfrm>
          <a:prstGeom prst="rect">
            <a:avLst/>
          </a:prstGeom>
          <a:solidFill>
            <a:srgbClr val="FFC000"/>
          </a:solidFill>
        </p:spPr>
        <p:txBody>
          <a:bodyPr wrap="none" rtlCol="0">
            <a:spAutoFit/>
          </a:bodyPr>
          <a:lstStyle/>
          <a:p>
            <a:r>
              <a:rPr lang="en-US" sz="2000" b="1" dirty="0" smtClean="0"/>
              <a:t>THE MANIPULATION OF MONEY BY THE ‘MONEY INTERESTS’</a:t>
            </a:r>
          </a:p>
          <a:p>
            <a:r>
              <a:rPr lang="en-US" sz="2000" b="1" dirty="0" smtClean="0"/>
              <a:t>CONTINUED FROM THE EARLIEST PERIODS OF HISTORY</a:t>
            </a:r>
            <a:endParaRPr lang="en-US" sz="2000" b="1" dirty="0"/>
          </a:p>
        </p:txBody>
      </p:sp>
    </p:spTree>
    <p:extLst>
      <p:ext uri="{BB962C8B-B14F-4D97-AF65-F5344CB8AC3E}">
        <p14:creationId xmlns:p14="http://schemas.microsoft.com/office/powerpoint/2010/main" val="36816485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6842" y="2688609"/>
            <a:ext cx="2409634" cy="830997"/>
          </a:xfrm>
          <a:prstGeom prst="rect">
            <a:avLst/>
          </a:prstGeom>
          <a:noFill/>
        </p:spPr>
        <p:txBody>
          <a:bodyPr wrap="none" rtlCol="0">
            <a:spAutoFit/>
          </a:bodyPr>
          <a:lstStyle/>
          <a:p>
            <a:r>
              <a:rPr lang="en-US" sz="4800" b="1" dirty="0" smtClean="0"/>
              <a:t>THE END</a:t>
            </a:r>
            <a:endParaRPr lang="en-US" sz="4800" b="1" dirty="0"/>
          </a:p>
        </p:txBody>
      </p:sp>
    </p:spTree>
    <p:extLst>
      <p:ext uri="{BB962C8B-B14F-4D97-AF65-F5344CB8AC3E}">
        <p14:creationId xmlns:p14="http://schemas.microsoft.com/office/powerpoint/2010/main" val="177840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266" y="0"/>
            <a:ext cx="9878734" cy="2292427"/>
          </a:xfrm>
          <a:solidFill>
            <a:srgbClr val="FFC000"/>
          </a:solidFill>
        </p:spPr>
        <p:txBody>
          <a:bodyPr>
            <a:normAutofit/>
          </a:bodyPr>
          <a:lstStyle/>
          <a:p>
            <a:pPr algn="ctr"/>
            <a:r>
              <a:rPr lang="en-US" sz="3600" b="1" u="sng" dirty="0"/>
              <a:t>Sacred</a:t>
            </a:r>
            <a:r>
              <a:rPr lang="en-US" sz="3600" b="1" dirty="0"/>
              <a:t> Gold Coinage </a:t>
            </a:r>
            <a:r>
              <a:rPr lang="en-US" sz="3600" b="1" dirty="0" smtClean="0"/>
              <a:t>Prerogative:</a:t>
            </a:r>
            <a:br>
              <a:rPr lang="en-US" sz="3600" b="1" dirty="0" smtClean="0"/>
            </a:br>
            <a:r>
              <a:rPr lang="en-US" sz="3600" b="1" dirty="0" smtClean="0"/>
              <a:t/>
            </a:r>
            <a:br>
              <a:rPr lang="en-US" sz="3600" b="1" dirty="0" smtClean="0"/>
            </a:br>
            <a:r>
              <a:rPr lang="en-US" sz="2800" b="1" dirty="0">
                <a:solidFill>
                  <a:srgbClr val="0070C0"/>
                </a:solidFill>
              </a:rPr>
              <a:t>Coining gold was EXCLUSIVE </a:t>
            </a:r>
            <a:r>
              <a:rPr lang="en-US" sz="2800" b="1" dirty="0" smtClean="0">
                <a:solidFill>
                  <a:srgbClr val="0070C0"/>
                </a:solidFill>
              </a:rPr>
              <a:t>PREROGATIVE</a:t>
            </a:r>
            <a:br>
              <a:rPr lang="en-US" sz="2800" b="1" dirty="0" smtClean="0">
                <a:solidFill>
                  <a:srgbClr val="0070C0"/>
                </a:solidFill>
              </a:rPr>
            </a:br>
            <a:r>
              <a:rPr lang="en-US" sz="2800" b="1" dirty="0" smtClean="0">
                <a:solidFill>
                  <a:srgbClr val="0070C0"/>
                </a:solidFill>
              </a:rPr>
              <a:t> </a:t>
            </a:r>
            <a:r>
              <a:rPr lang="en-US" sz="2800" b="1" dirty="0">
                <a:solidFill>
                  <a:srgbClr val="0070C0"/>
                </a:solidFill>
              </a:rPr>
              <a:t>of the supreme religious sovereign –</a:t>
            </a:r>
            <a:br>
              <a:rPr lang="en-US" sz="2800" b="1" dirty="0">
                <a:solidFill>
                  <a:srgbClr val="0070C0"/>
                </a:solidFill>
              </a:rPr>
            </a:br>
            <a:r>
              <a:rPr lang="en-US" sz="2800" b="1" dirty="0" smtClean="0">
                <a:solidFill>
                  <a:srgbClr val="0070C0"/>
                </a:solidFill>
              </a:rPr>
              <a:t>infringement </a:t>
            </a:r>
            <a:r>
              <a:rPr lang="en-US" sz="2800" b="1" dirty="0">
                <a:solidFill>
                  <a:srgbClr val="0070C0"/>
                </a:solidFill>
              </a:rPr>
              <a:t>met with death or </a:t>
            </a:r>
            <a:r>
              <a:rPr lang="en-US" sz="2800" b="1" dirty="0" smtClean="0">
                <a:solidFill>
                  <a:srgbClr val="0070C0"/>
                </a:solidFill>
              </a:rPr>
              <a:t>warfare</a:t>
            </a:r>
            <a:endParaRPr lang="en-US" sz="3600" b="1" dirty="0"/>
          </a:p>
        </p:txBody>
      </p:sp>
      <p:sp>
        <p:nvSpPr>
          <p:cNvPr id="3" name="Content Placeholder 2"/>
          <p:cNvSpPr>
            <a:spLocks noGrp="1"/>
          </p:cNvSpPr>
          <p:nvPr>
            <p:ph idx="1"/>
          </p:nvPr>
        </p:nvSpPr>
        <p:spPr>
          <a:xfrm>
            <a:off x="154983" y="2292426"/>
            <a:ext cx="11198817" cy="4424881"/>
          </a:xfrm>
        </p:spPr>
        <p:txBody>
          <a:bodyPr>
            <a:normAutofit/>
          </a:bodyPr>
          <a:lstStyle/>
          <a:p>
            <a:pPr marL="0" indent="0">
              <a:buNone/>
            </a:pPr>
            <a:endParaRPr lang="en-US" dirty="0"/>
          </a:p>
          <a:p>
            <a:pPr marL="0" indent="0">
              <a:buNone/>
            </a:pPr>
            <a:endParaRPr lang="en-US" b="1" dirty="0">
              <a:solidFill>
                <a:srgbClr val="0070C0"/>
              </a:solidFill>
            </a:endParaRPr>
          </a:p>
          <a:p>
            <a:r>
              <a:rPr lang="en-US" dirty="0" smtClean="0"/>
              <a:t>Roman Caesars as </a:t>
            </a:r>
            <a:r>
              <a:rPr lang="en-US" u="sng" dirty="0" err="1" smtClean="0"/>
              <a:t>Pontifex</a:t>
            </a:r>
            <a:r>
              <a:rPr lang="en-US" u="sng" dirty="0" smtClean="0"/>
              <a:t> Maximus</a:t>
            </a:r>
          </a:p>
          <a:p>
            <a:pPr marL="0" indent="0">
              <a:buNone/>
            </a:pPr>
            <a:r>
              <a:rPr lang="en-US" dirty="0"/>
              <a:t> </a:t>
            </a:r>
            <a:r>
              <a:rPr lang="en-US" dirty="0" smtClean="0"/>
              <a:t>             (46 BC – 284 AD,  PRINCIPATE, sole ruler)</a:t>
            </a:r>
          </a:p>
          <a:p>
            <a:endParaRPr lang="en-US" dirty="0"/>
          </a:p>
          <a:p>
            <a:r>
              <a:rPr lang="en-US" dirty="0" smtClean="0"/>
              <a:t>Byzantine Roman Emperors as </a:t>
            </a:r>
            <a:r>
              <a:rPr lang="en-US" u="sng" dirty="0" err="1" smtClean="0"/>
              <a:t>Basileus</a:t>
            </a:r>
            <a:endParaRPr lang="en-US" u="sng" dirty="0" smtClean="0"/>
          </a:p>
          <a:p>
            <a:pPr marL="0" indent="0">
              <a:buNone/>
            </a:pPr>
            <a:r>
              <a:rPr lang="en-US" dirty="0"/>
              <a:t> </a:t>
            </a:r>
            <a:r>
              <a:rPr lang="en-US" dirty="0" smtClean="0"/>
              <a:t>             (284  – 1204 AD)</a:t>
            </a:r>
          </a:p>
          <a:p>
            <a:pPr marL="0" indent="0">
              <a:buNone/>
            </a:pPr>
            <a:endParaRPr lang="en-US" dirty="0"/>
          </a:p>
          <a:p>
            <a:pPr marL="0" indent="0">
              <a:buNone/>
            </a:pPr>
            <a:endParaRPr lang="en-US" dirty="0"/>
          </a:p>
        </p:txBody>
      </p:sp>
      <p:pic>
        <p:nvPicPr>
          <p:cNvPr id="4098" name="Picture 2" descr="http://ts3.mm.bing.net/th?id=H.4928089614255254&amp;pid=15.1&amp;H=160&amp;W=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278" y="2497995"/>
            <a:ext cx="1542781" cy="20068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s3.mm.bing.net/th?id=H.4680106807526350&amp;pid=15.1&amp;H=160&amp;W=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941" y="4001293"/>
            <a:ext cx="1777753" cy="27160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s4.mm.bing.net/th?id=H.4917171815189091&amp;pid=15.1&amp;H=158&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13266" cy="229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14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268" y="1"/>
            <a:ext cx="10068732" cy="2104140"/>
          </a:xfrm>
          <a:solidFill>
            <a:srgbClr val="FFC000"/>
          </a:solidFill>
        </p:spPr>
        <p:txBody>
          <a:bodyPr>
            <a:normAutofit/>
          </a:bodyPr>
          <a:lstStyle/>
          <a:p>
            <a:pPr algn="ctr"/>
            <a:r>
              <a:rPr lang="en-US" b="1" u="sng" dirty="0"/>
              <a:t>Sacred</a:t>
            </a:r>
            <a:r>
              <a:rPr lang="en-US" b="1" dirty="0"/>
              <a:t> Gold Coinage </a:t>
            </a:r>
            <a:r>
              <a:rPr lang="en-US" b="1" dirty="0" smtClean="0"/>
              <a:t>Prerogative:</a:t>
            </a:r>
            <a:br>
              <a:rPr lang="en-US" b="1" dirty="0" smtClean="0"/>
            </a:br>
            <a:r>
              <a:rPr lang="en-US" b="1" dirty="0" smtClean="0"/>
              <a:t/>
            </a:r>
            <a:br>
              <a:rPr lang="en-US" b="1" dirty="0" smtClean="0"/>
            </a:br>
            <a:r>
              <a:rPr lang="en-US" b="1" dirty="0">
                <a:solidFill>
                  <a:srgbClr val="0070C0"/>
                </a:solidFill>
              </a:rPr>
              <a:t>Sign of ultimate </a:t>
            </a:r>
            <a:r>
              <a:rPr lang="en-US" b="1" dirty="0" smtClean="0">
                <a:solidFill>
                  <a:srgbClr val="0070C0"/>
                </a:solidFill>
              </a:rPr>
              <a:t>authority</a:t>
            </a:r>
            <a:endParaRPr lang="en-US" b="1" dirty="0"/>
          </a:p>
        </p:txBody>
      </p:sp>
      <p:sp>
        <p:nvSpPr>
          <p:cNvPr id="3" name="Content Placeholder 2"/>
          <p:cNvSpPr>
            <a:spLocks noGrp="1"/>
          </p:cNvSpPr>
          <p:nvPr>
            <p:ph idx="1"/>
          </p:nvPr>
        </p:nvSpPr>
        <p:spPr>
          <a:xfrm>
            <a:off x="1061634" y="2290574"/>
            <a:ext cx="11130366" cy="4351338"/>
          </a:xfrm>
        </p:spPr>
        <p:txBody>
          <a:bodyPr>
            <a:normAutofit/>
          </a:bodyPr>
          <a:lstStyle/>
          <a:p>
            <a:pPr marL="0" indent="0">
              <a:buNone/>
            </a:pPr>
            <a:endParaRPr lang="en-US" dirty="0"/>
          </a:p>
          <a:p>
            <a:pPr marL="0" indent="0">
              <a:buNone/>
            </a:pPr>
            <a:endParaRPr lang="en-US" b="1" dirty="0">
              <a:solidFill>
                <a:srgbClr val="0070C0"/>
              </a:solidFill>
            </a:endParaRPr>
          </a:p>
          <a:p>
            <a:r>
              <a:rPr lang="en-US" dirty="0" smtClean="0"/>
              <a:t>Local rulers could mint only silver coins</a:t>
            </a:r>
          </a:p>
          <a:p>
            <a:pPr marL="0" indent="0">
              <a:buNone/>
            </a:pPr>
            <a:endParaRPr lang="en-US" dirty="0" smtClean="0"/>
          </a:p>
          <a:p>
            <a:r>
              <a:rPr lang="en-US" dirty="0" smtClean="0"/>
              <a:t>Official ratio was 12:1 --  from Caesar until sack of Constantinople, 1204</a:t>
            </a:r>
            <a:endParaRPr lang="en-US" dirty="0"/>
          </a:p>
        </p:txBody>
      </p:sp>
      <p:pic>
        <p:nvPicPr>
          <p:cNvPr id="4102" name="Picture 6" descr="http://ts4.mm.bing.net/th?id=H.4917171815189091&amp;pid=15.1&amp;H=158&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268" cy="2104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ts1.mm.bing.net/th?id=H.480238015315992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441" y="5027427"/>
            <a:ext cx="1590917" cy="11904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ts3.mm.bing.net/th?id=H.4957797852775094&amp;pid=15.1&amp;H=160&amp;W=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6915" y="5258602"/>
            <a:ext cx="523875" cy="1047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72570" y="5939757"/>
            <a:ext cx="614417" cy="369332"/>
          </a:xfrm>
          <a:prstGeom prst="rect">
            <a:avLst/>
          </a:prstGeom>
          <a:solidFill>
            <a:schemeClr val="bg1"/>
          </a:solidFill>
        </p:spPr>
        <p:txBody>
          <a:bodyPr wrap="square" rtlCol="0">
            <a:spAutoFit/>
          </a:bodyPr>
          <a:lstStyle/>
          <a:p>
            <a:r>
              <a:rPr lang="en-US" dirty="0" smtClean="0"/>
              <a:t>       </a:t>
            </a:r>
            <a:endParaRPr lang="en-US" dirty="0"/>
          </a:p>
        </p:txBody>
      </p:sp>
      <p:sp>
        <p:nvSpPr>
          <p:cNvPr id="10" name="TextBox 9"/>
          <p:cNvSpPr txBox="1"/>
          <p:nvPr/>
        </p:nvSpPr>
        <p:spPr>
          <a:xfrm>
            <a:off x="5883787" y="5237338"/>
            <a:ext cx="613558" cy="769441"/>
          </a:xfrm>
          <a:prstGeom prst="rect">
            <a:avLst/>
          </a:prstGeom>
          <a:solidFill>
            <a:srgbClr val="FFFFCC"/>
          </a:solidFill>
        </p:spPr>
        <p:txBody>
          <a:bodyPr wrap="square" rtlCol="0">
            <a:spAutoFit/>
          </a:bodyPr>
          <a:lstStyle/>
          <a:p>
            <a:r>
              <a:rPr lang="en-US" sz="2000" dirty="0" smtClean="0"/>
              <a:t> </a:t>
            </a:r>
            <a:r>
              <a:rPr lang="en-US" sz="4400" dirty="0" smtClean="0"/>
              <a:t>            </a:t>
            </a:r>
            <a:endParaRPr lang="en-US" sz="4400" dirty="0"/>
          </a:p>
        </p:txBody>
      </p:sp>
      <p:sp>
        <p:nvSpPr>
          <p:cNvPr id="11" name="TextBox 10"/>
          <p:cNvSpPr txBox="1"/>
          <p:nvPr/>
        </p:nvSpPr>
        <p:spPr>
          <a:xfrm>
            <a:off x="5850476" y="5948316"/>
            <a:ext cx="776751" cy="400110"/>
          </a:xfrm>
          <a:prstGeom prst="rect">
            <a:avLst/>
          </a:prstGeom>
          <a:noFill/>
        </p:spPr>
        <p:txBody>
          <a:bodyPr wrap="none" rtlCol="0">
            <a:spAutoFit/>
          </a:bodyPr>
          <a:lstStyle/>
          <a:p>
            <a:r>
              <a:rPr lang="en-US" sz="2000" dirty="0" smtClean="0"/>
              <a:t>WEST</a:t>
            </a:r>
            <a:endParaRPr lang="en-US" sz="2800" dirty="0"/>
          </a:p>
        </p:txBody>
      </p:sp>
      <p:sp>
        <p:nvSpPr>
          <p:cNvPr id="12" name="TextBox 11"/>
          <p:cNvSpPr txBox="1"/>
          <p:nvPr/>
        </p:nvSpPr>
        <p:spPr>
          <a:xfrm>
            <a:off x="5896835" y="5437392"/>
            <a:ext cx="598241" cy="369332"/>
          </a:xfrm>
          <a:prstGeom prst="rect">
            <a:avLst/>
          </a:prstGeom>
          <a:noFill/>
        </p:spPr>
        <p:txBody>
          <a:bodyPr wrap="none" rtlCol="0">
            <a:spAutoFit/>
          </a:bodyPr>
          <a:lstStyle/>
          <a:p>
            <a:r>
              <a:rPr lang="en-US" dirty="0" smtClean="0"/>
              <a:t>12:1</a:t>
            </a:r>
            <a:endParaRPr lang="en-US" dirty="0"/>
          </a:p>
        </p:txBody>
      </p:sp>
    </p:spTree>
    <p:extLst>
      <p:ext uri="{BB962C8B-B14F-4D97-AF65-F5344CB8AC3E}">
        <p14:creationId xmlns:p14="http://schemas.microsoft.com/office/powerpoint/2010/main" val="2733331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268" y="1"/>
            <a:ext cx="10068732" cy="2104140"/>
          </a:xfrm>
          <a:solidFill>
            <a:srgbClr val="FFC000"/>
          </a:solidFill>
        </p:spPr>
        <p:txBody>
          <a:bodyPr/>
          <a:lstStyle/>
          <a:p>
            <a:pPr algn="ctr"/>
            <a:r>
              <a:rPr lang="en-US" b="1" u="sng" dirty="0"/>
              <a:t>Sacred</a:t>
            </a:r>
            <a:r>
              <a:rPr lang="en-US" b="1" dirty="0"/>
              <a:t> Gold Coinage Prerogative</a:t>
            </a:r>
          </a:p>
        </p:txBody>
      </p:sp>
      <p:sp>
        <p:nvSpPr>
          <p:cNvPr id="3" name="Content Placeholder 2"/>
          <p:cNvSpPr>
            <a:spLocks noGrp="1"/>
          </p:cNvSpPr>
          <p:nvPr>
            <p:ph idx="1"/>
          </p:nvPr>
        </p:nvSpPr>
        <p:spPr>
          <a:xfrm>
            <a:off x="2805193" y="2851687"/>
            <a:ext cx="8400082" cy="3247783"/>
          </a:xfrm>
        </p:spPr>
        <p:txBody>
          <a:bodyPr>
            <a:normAutofit/>
          </a:bodyPr>
          <a:lstStyle/>
          <a:p>
            <a:pPr marL="0" indent="0">
              <a:buNone/>
            </a:pPr>
            <a:endParaRPr lang="en-US" b="1" dirty="0" smtClean="0">
              <a:solidFill>
                <a:srgbClr val="0070C0"/>
              </a:solidFill>
            </a:endParaRPr>
          </a:p>
          <a:p>
            <a:pPr marL="0" indent="0">
              <a:buNone/>
            </a:pPr>
            <a:endParaRPr lang="en-US" b="1" dirty="0">
              <a:solidFill>
                <a:srgbClr val="0070C0"/>
              </a:solidFill>
            </a:endParaRPr>
          </a:p>
          <a:p>
            <a:pPr marL="0" indent="0">
              <a:buNone/>
            </a:pPr>
            <a:r>
              <a:rPr lang="en-US" sz="4400" b="1" dirty="0" smtClean="0">
                <a:solidFill>
                  <a:srgbClr val="0070C0"/>
                </a:solidFill>
              </a:rPr>
              <a:t>Institutional/legal nature of money</a:t>
            </a:r>
          </a:p>
          <a:p>
            <a:pPr marL="0" indent="0">
              <a:buNone/>
            </a:pPr>
            <a:endParaRPr lang="en-US" b="1" dirty="0">
              <a:solidFill>
                <a:srgbClr val="0070C0"/>
              </a:solidFill>
            </a:endParaRPr>
          </a:p>
        </p:txBody>
      </p:sp>
      <p:pic>
        <p:nvPicPr>
          <p:cNvPr id="4102" name="Picture 6" descr="http://ts4.mm.bing.net/th?id=H.4917171815189091&amp;pid=15.1&amp;H=158&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3268" cy="210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921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3270</Words>
  <Application>Microsoft Office PowerPoint</Application>
  <PresentationFormat>Widescreen</PresentationFormat>
  <Paragraphs>1008</Paragraphs>
  <Slides>65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Calibri Light</vt:lpstr>
      <vt:lpstr>Courier New</vt:lpstr>
      <vt:lpstr>Times New Roman</vt:lpstr>
      <vt:lpstr>Wingdings</vt:lpstr>
      <vt:lpstr>Office Theme</vt:lpstr>
      <vt:lpstr>PowerPoint Presentation</vt:lpstr>
      <vt:lpstr>LET’S REVIEW THE THEMES OF THIS BOOK</vt:lpstr>
      <vt:lpstr>PowerPoint Presentation</vt:lpstr>
      <vt:lpstr>PowerPoint Presentation</vt:lpstr>
      <vt:lpstr>MONETARY MECHANISMS OF GREAT ANTIQUITY</vt:lpstr>
      <vt:lpstr>PowerPoint Presentation</vt:lpstr>
      <vt:lpstr>Sacred Gold Coinage Prerogative:  Coining gold was EXCLUSIVE PREROGATIVE  of the supreme religious sovereign – infringement met with death or warfare</vt:lpstr>
      <vt:lpstr>Sacred Gold Coinage Prerogative:  Sign of ultimate authority</vt:lpstr>
      <vt:lpstr>Sacred Gold Coinage Prerogative</vt:lpstr>
      <vt:lpstr>PowerPoint Presentation</vt:lpstr>
      <vt:lpstr>Difference in Gold/Silver Ratio (WEST &amp; EAST)</vt:lpstr>
      <vt:lpstr>Difference in Gold/Silver Ratio (WEST &amp; EAST)</vt:lpstr>
      <vt:lpstr>Difference in Gold/Silver Ratio (WEST &amp; EAST)</vt:lpstr>
      <vt:lpstr>Difference in Gold/Silver Ratio (WEST &amp; EAST)</vt:lpstr>
      <vt:lpstr>Difference in Gold/Silver Ratio (WEST &amp; EAST)</vt:lpstr>
      <vt:lpstr>Difference in Gold/Silver Ratio (WEST &amp; EAST)</vt:lpstr>
      <vt:lpstr>PowerPoint Presentation</vt:lpstr>
      <vt:lpstr>ALEXANDER DEL MAR HISTORY OF MONEY IN ANCIENT COUNTRIES, p. 314</vt:lpstr>
      <vt:lpstr>GOVERNMENT OF EMPIRE</vt:lpstr>
      <vt:lpstr> MONEY OF EMPIRE:  PRINCIPATE (sole ruler) </vt:lpstr>
      <vt:lpstr>GOVERNMENT OF EMPIRE</vt:lpstr>
      <vt:lpstr>PowerPoint Presentation</vt:lpstr>
      <vt:lpstr>270 – 274 AD REVOLT OF MONEYERS</vt:lpstr>
      <vt:lpstr>PowerPoint Presentation</vt:lpstr>
      <vt:lpstr>PowerPoint Presentation</vt:lpstr>
      <vt:lpstr>PowerPoint Presentation</vt:lpstr>
      <vt:lpstr>GOVERNMENT OF EMPIRE</vt:lpstr>
      <vt:lpstr>MONEY OF EMPIRE</vt:lpstr>
      <vt:lpstr>Alexander Del Mar A HISTORY OF MONETARY SYSTEMS, P 40</vt:lpstr>
      <vt:lpstr>PAGAN RELIGION AND THE EMPIRE</vt:lpstr>
      <vt:lpstr>PAGAN RELIGION TO CHRISTIANITY</vt:lpstr>
      <vt:lpstr>GOVERNMENT OF EMPIRE</vt:lpstr>
      <vt:lpstr>MONEY OF EMPIRE</vt:lpstr>
      <vt:lpstr>GOVERNMENT OF EMPIRE</vt:lpstr>
      <vt:lpstr>MONEY OF EMPIRE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TRADITIONAL CAUSES OF ROME’S DECLINE: 1.  CHRISTIANITY</vt:lpstr>
      <vt:lpstr>TRADITIONAL CAUSES OF ROME’S DECLINE: 2.  BARBARIANS</vt:lpstr>
      <vt:lpstr>TRADITIONAL CAUSES OF ROME’S DECLINE: 3.  GROWING SLAVERY</vt:lpstr>
      <vt:lpstr>TRADITIONAL CAUSES OF ROME’S DECLINE: 4.  ORIENTAL SATRAPY DESOLVED INTO FEUDALISM</vt:lpstr>
      <vt:lpstr>TRADITIONAL CAUSES OF ROME’S DECLINE: 5.  MOSLEMS</vt:lpstr>
      <vt:lpstr>4. LSM’S INTERPRETATION OF THE ROMAN EMPIRE’S DECLINE</vt:lpstr>
      <vt:lpstr>ALEXANDER DEL MAR A HISTORY OF MONEY IN ANCIENT COUNTRIES</vt:lpstr>
      <vt:lpstr>PowerPoint Presentation</vt:lpstr>
      <vt:lpstr>PowerPoint Presentation</vt:lpstr>
      <vt:lpstr>PowerPoint Presentation</vt:lpstr>
      <vt:lpstr>1.   THE TRUE DECLINE WAS THE REPUBLICAN DECLINE</vt:lpstr>
      <vt:lpstr>2. EMPIRE’S DECLINE  FROM CONSTANTINE’S REFORMS</vt:lpstr>
      <vt:lpstr>3. INADEQUATE SUPPLY OF MONEY WAS  MAJOR FACTOR IN EMPIRE’S DECLINE</vt:lpstr>
      <vt:lpstr>4.   MOSLEM MONETARY ATTACK ON PRECIOUS METALS RATIO</vt:lpstr>
      <vt:lpstr>4.   MOSLEM MONETARY ATTACK ON PRECIOUS METALS RATIO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278</cp:revision>
  <dcterms:created xsi:type="dcterms:W3CDTF">2013-11-06T16:04:18Z</dcterms:created>
  <dcterms:modified xsi:type="dcterms:W3CDTF">2017-08-27T14:43:00Z</dcterms:modified>
</cp:coreProperties>
</file>