
<file path=[Content_Types].xml><?xml version="1.0" encoding="utf-8"?>
<Types xmlns="http://schemas.openxmlformats.org/package/2006/content-types">
  <Default Extension="bin" ContentType="audio/unknown"/>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9" r:id="rId3"/>
    <p:sldId id="332" r:id="rId4"/>
    <p:sldId id="293" r:id="rId5"/>
    <p:sldId id="258" r:id="rId6"/>
    <p:sldId id="326" r:id="rId7"/>
    <p:sldId id="324" r:id="rId8"/>
    <p:sldId id="262" r:id="rId9"/>
    <p:sldId id="325" r:id="rId10"/>
    <p:sldId id="327" r:id="rId11"/>
    <p:sldId id="328" r:id="rId12"/>
    <p:sldId id="257" r:id="rId13"/>
    <p:sldId id="292" r:id="rId14"/>
    <p:sldId id="290" r:id="rId15"/>
    <p:sldId id="291" r:id="rId16"/>
    <p:sldId id="259" r:id="rId17"/>
    <p:sldId id="319" r:id="rId18"/>
    <p:sldId id="296" r:id="rId19"/>
    <p:sldId id="295" r:id="rId20"/>
    <p:sldId id="318" r:id="rId21"/>
    <p:sldId id="329" r:id="rId22"/>
    <p:sldId id="261" r:id="rId23"/>
    <p:sldId id="294" r:id="rId24"/>
    <p:sldId id="287" r:id="rId25"/>
    <p:sldId id="297" r:id="rId26"/>
    <p:sldId id="263" r:id="rId27"/>
    <p:sldId id="265" r:id="rId28"/>
    <p:sldId id="266" r:id="rId29"/>
    <p:sldId id="267" r:id="rId30"/>
    <p:sldId id="268" r:id="rId31"/>
    <p:sldId id="269" r:id="rId32"/>
    <p:sldId id="270" r:id="rId33"/>
    <p:sldId id="271" r:id="rId34"/>
    <p:sldId id="272" r:id="rId35"/>
    <p:sldId id="273" r:id="rId36"/>
    <p:sldId id="274" r:id="rId37"/>
    <p:sldId id="276" r:id="rId38"/>
    <p:sldId id="278" r:id="rId39"/>
    <p:sldId id="280" r:id="rId40"/>
    <p:sldId id="281" r:id="rId41"/>
    <p:sldId id="282" r:id="rId42"/>
    <p:sldId id="283" r:id="rId43"/>
    <p:sldId id="284" r:id="rId44"/>
    <p:sldId id="285" r:id="rId45"/>
    <p:sldId id="286" r:id="rId46"/>
    <p:sldId id="320" r:id="rId47"/>
    <p:sldId id="300" r:id="rId48"/>
    <p:sldId id="301" r:id="rId49"/>
    <p:sldId id="331" r:id="rId50"/>
    <p:sldId id="302" r:id="rId51"/>
    <p:sldId id="303" r:id="rId52"/>
    <p:sldId id="304" r:id="rId53"/>
    <p:sldId id="321" r:id="rId54"/>
    <p:sldId id="305" r:id="rId55"/>
    <p:sldId id="306" r:id="rId56"/>
    <p:sldId id="307" r:id="rId57"/>
    <p:sldId id="308" r:id="rId58"/>
    <p:sldId id="310" r:id="rId59"/>
    <p:sldId id="335" r:id="rId60"/>
    <p:sldId id="322" r:id="rId61"/>
    <p:sldId id="316" r:id="rId62"/>
    <p:sldId id="336" r:id="rId63"/>
    <p:sldId id="313" r:id="rId64"/>
    <p:sldId id="337" r:id="rId65"/>
    <p:sldId id="338" r:id="rId66"/>
    <p:sldId id="315" r:id="rId67"/>
    <p:sldId id="334" r:id="rId68"/>
    <p:sldId id="31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FFC305"/>
    <a:srgbClr val="C49500"/>
    <a:srgbClr val="FF0066"/>
    <a:srgbClr val="FF6600"/>
    <a:srgbClr val="FF99FF"/>
    <a:srgbClr val="FF1D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6" autoAdjust="0"/>
    <p:restoredTop sz="94660"/>
  </p:normalViewPr>
  <p:slideViewPr>
    <p:cSldViewPr snapToGrid="0">
      <p:cViewPr varScale="1">
        <p:scale>
          <a:sx n="62" d="100"/>
          <a:sy n="62" d="100"/>
        </p:scale>
        <p:origin x="96"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ECF4B7-E73C-481D-84A2-99B37D04E5A3}" type="datetimeFigureOut">
              <a:rPr lang="en-US" smtClean="0"/>
              <a:t>10/27/2013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CAFF6-148C-4952-A1F8-E4F63F1CB6AC}" type="slidenum">
              <a:rPr lang="en-US" smtClean="0"/>
              <a:t>‹#›</a:t>
            </a:fld>
            <a:endParaRPr lang="en-US"/>
          </a:p>
        </p:txBody>
      </p:sp>
    </p:spTree>
    <p:extLst>
      <p:ext uri="{BB962C8B-B14F-4D97-AF65-F5344CB8AC3E}">
        <p14:creationId xmlns:p14="http://schemas.microsoft.com/office/powerpoint/2010/main" val="842768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ECF4B7-E73C-481D-84A2-99B37D04E5A3}" type="datetimeFigureOut">
              <a:rPr lang="en-US" smtClean="0"/>
              <a:t>10/27/2013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CAFF6-148C-4952-A1F8-E4F63F1CB6AC}" type="slidenum">
              <a:rPr lang="en-US" smtClean="0"/>
              <a:t>‹#›</a:t>
            </a:fld>
            <a:endParaRPr lang="en-US"/>
          </a:p>
        </p:txBody>
      </p:sp>
    </p:spTree>
    <p:extLst>
      <p:ext uri="{BB962C8B-B14F-4D97-AF65-F5344CB8AC3E}">
        <p14:creationId xmlns:p14="http://schemas.microsoft.com/office/powerpoint/2010/main" val="3525444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ECF4B7-E73C-481D-84A2-99B37D04E5A3}" type="datetimeFigureOut">
              <a:rPr lang="en-US" smtClean="0"/>
              <a:t>10/27/2013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CAFF6-148C-4952-A1F8-E4F63F1CB6AC}" type="slidenum">
              <a:rPr lang="en-US" smtClean="0"/>
              <a:t>‹#›</a:t>
            </a:fld>
            <a:endParaRPr lang="en-US"/>
          </a:p>
        </p:txBody>
      </p:sp>
    </p:spTree>
    <p:extLst>
      <p:ext uri="{BB962C8B-B14F-4D97-AF65-F5344CB8AC3E}">
        <p14:creationId xmlns:p14="http://schemas.microsoft.com/office/powerpoint/2010/main" val="3693571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ECF4B7-E73C-481D-84A2-99B37D04E5A3}" type="datetimeFigureOut">
              <a:rPr lang="en-US" smtClean="0"/>
              <a:t>10/27/2013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CAFF6-148C-4952-A1F8-E4F63F1CB6AC}" type="slidenum">
              <a:rPr lang="en-US" smtClean="0"/>
              <a:t>‹#›</a:t>
            </a:fld>
            <a:endParaRPr lang="en-US"/>
          </a:p>
        </p:txBody>
      </p:sp>
    </p:spTree>
    <p:extLst>
      <p:ext uri="{BB962C8B-B14F-4D97-AF65-F5344CB8AC3E}">
        <p14:creationId xmlns:p14="http://schemas.microsoft.com/office/powerpoint/2010/main" val="4230025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ECF4B7-E73C-481D-84A2-99B37D04E5A3}" type="datetimeFigureOut">
              <a:rPr lang="en-US" smtClean="0"/>
              <a:t>10/27/2013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CAFF6-148C-4952-A1F8-E4F63F1CB6AC}" type="slidenum">
              <a:rPr lang="en-US" smtClean="0"/>
              <a:t>‹#›</a:t>
            </a:fld>
            <a:endParaRPr lang="en-US"/>
          </a:p>
        </p:txBody>
      </p:sp>
    </p:spTree>
    <p:extLst>
      <p:ext uri="{BB962C8B-B14F-4D97-AF65-F5344CB8AC3E}">
        <p14:creationId xmlns:p14="http://schemas.microsoft.com/office/powerpoint/2010/main" val="3146827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ECF4B7-E73C-481D-84A2-99B37D04E5A3}" type="datetimeFigureOut">
              <a:rPr lang="en-US" smtClean="0"/>
              <a:t>10/27/2013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4CAFF6-148C-4952-A1F8-E4F63F1CB6AC}" type="slidenum">
              <a:rPr lang="en-US" smtClean="0"/>
              <a:t>‹#›</a:t>
            </a:fld>
            <a:endParaRPr lang="en-US"/>
          </a:p>
        </p:txBody>
      </p:sp>
    </p:spTree>
    <p:extLst>
      <p:ext uri="{BB962C8B-B14F-4D97-AF65-F5344CB8AC3E}">
        <p14:creationId xmlns:p14="http://schemas.microsoft.com/office/powerpoint/2010/main" val="1326711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ECF4B7-E73C-481D-84A2-99B37D04E5A3}" type="datetimeFigureOut">
              <a:rPr lang="en-US" smtClean="0"/>
              <a:t>10/27/2013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4CAFF6-148C-4952-A1F8-E4F63F1CB6AC}" type="slidenum">
              <a:rPr lang="en-US" smtClean="0"/>
              <a:t>‹#›</a:t>
            </a:fld>
            <a:endParaRPr lang="en-US"/>
          </a:p>
        </p:txBody>
      </p:sp>
    </p:spTree>
    <p:extLst>
      <p:ext uri="{BB962C8B-B14F-4D97-AF65-F5344CB8AC3E}">
        <p14:creationId xmlns:p14="http://schemas.microsoft.com/office/powerpoint/2010/main" val="2419271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ECF4B7-E73C-481D-84A2-99B37D04E5A3}" type="datetimeFigureOut">
              <a:rPr lang="en-US" smtClean="0"/>
              <a:t>10/27/2013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4CAFF6-148C-4952-A1F8-E4F63F1CB6AC}" type="slidenum">
              <a:rPr lang="en-US" smtClean="0"/>
              <a:t>‹#›</a:t>
            </a:fld>
            <a:endParaRPr lang="en-US"/>
          </a:p>
        </p:txBody>
      </p:sp>
    </p:spTree>
    <p:extLst>
      <p:ext uri="{BB962C8B-B14F-4D97-AF65-F5344CB8AC3E}">
        <p14:creationId xmlns:p14="http://schemas.microsoft.com/office/powerpoint/2010/main" val="2345580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CF4B7-E73C-481D-84A2-99B37D04E5A3}" type="datetimeFigureOut">
              <a:rPr lang="en-US" smtClean="0"/>
              <a:t>10/27/2013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4CAFF6-148C-4952-A1F8-E4F63F1CB6AC}" type="slidenum">
              <a:rPr lang="en-US" smtClean="0"/>
              <a:t>‹#›</a:t>
            </a:fld>
            <a:endParaRPr lang="en-US"/>
          </a:p>
        </p:txBody>
      </p:sp>
    </p:spTree>
    <p:extLst>
      <p:ext uri="{BB962C8B-B14F-4D97-AF65-F5344CB8AC3E}">
        <p14:creationId xmlns:p14="http://schemas.microsoft.com/office/powerpoint/2010/main" val="2714703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ECF4B7-E73C-481D-84A2-99B37D04E5A3}" type="datetimeFigureOut">
              <a:rPr lang="en-US" smtClean="0"/>
              <a:t>10/27/2013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4CAFF6-148C-4952-A1F8-E4F63F1CB6AC}" type="slidenum">
              <a:rPr lang="en-US" smtClean="0"/>
              <a:t>‹#›</a:t>
            </a:fld>
            <a:endParaRPr lang="en-US"/>
          </a:p>
        </p:txBody>
      </p:sp>
    </p:spTree>
    <p:extLst>
      <p:ext uri="{BB962C8B-B14F-4D97-AF65-F5344CB8AC3E}">
        <p14:creationId xmlns:p14="http://schemas.microsoft.com/office/powerpoint/2010/main" val="2643308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ECF4B7-E73C-481D-84A2-99B37D04E5A3}" type="datetimeFigureOut">
              <a:rPr lang="en-US" smtClean="0"/>
              <a:t>10/27/2013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4CAFF6-148C-4952-A1F8-E4F63F1CB6AC}" type="slidenum">
              <a:rPr lang="en-US" smtClean="0"/>
              <a:t>‹#›</a:t>
            </a:fld>
            <a:endParaRPr lang="en-US"/>
          </a:p>
        </p:txBody>
      </p:sp>
    </p:spTree>
    <p:extLst>
      <p:ext uri="{BB962C8B-B14F-4D97-AF65-F5344CB8AC3E}">
        <p14:creationId xmlns:p14="http://schemas.microsoft.com/office/powerpoint/2010/main" val="384271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CF4B7-E73C-481D-84A2-99B37D04E5A3}" type="datetimeFigureOut">
              <a:rPr lang="en-US" smtClean="0"/>
              <a:t>10/27/2013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CAFF6-148C-4952-A1F8-E4F63F1CB6AC}" type="slidenum">
              <a:rPr lang="en-US" smtClean="0"/>
              <a:t>‹#›</a:t>
            </a:fld>
            <a:endParaRPr lang="en-US"/>
          </a:p>
        </p:txBody>
      </p:sp>
    </p:spTree>
    <p:extLst>
      <p:ext uri="{BB962C8B-B14F-4D97-AF65-F5344CB8AC3E}">
        <p14:creationId xmlns:p14="http://schemas.microsoft.com/office/powerpoint/2010/main" val="3392142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en.wikipedia.org/wiki/Solon" TargetMode="Externa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4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en:Roman_Kingdom"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5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6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0.jpeg"/></Relationships>
</file>

<file path=ppt/slides/_rels/slide65.xml.rels><?xml version="1.0" encoding="UTF-8" standalone="yes"?>
<Relationships xmlns="http://schemas.openxmlformats.org/package/2006/relationships"><Relationship Id="rId3" Type="http://schemas.openxmlformats.org/officeDocument/2006/relationships/hyperlink" Target="https://en.wikipedia.org/wiki/Western_Roman_Empire" TargetMode="External"/><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hyperlink" Target="https://en.wikipedia.org/wiki/Joseph-No%C3%ABl_Sylvestre" TargetMode="External"/><Relationship Id="rId5" Type="http://schemas.openxmlformats.org/officeDocument/2006/relationships/image" Target="../media/image64.jpeg"/><Relationship Id="rId4" Type="http://schemas.openxmlformats.org/officeDocument/2006/relationships/hyperlink" Target="https://en.wikipedia.org/wiki/Eastern_Roman_Empire"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FFC000"/>
          </a:solidFill>
        </p:spPr>
        <p:txBody>
          <a:bodyPr/>
          <a:lstStyle/>
          <a:p>
            <a:r>
              <a:rPr lang="en-US" dirty="0" smtClean="0"/>
              <a:t>MONEY SYSTEMS &amp;</a:t>
            </a:r>
            <a:br>
              <a:rPr lang="en-US" dirty="0" smtClean="0"/>
            </a:br>
            <a:r>
              <a:rPr lang="en-US" dirty="0" smtClean="0"/>
              <a:t>ROMAN HISTORY</a:t>
            </a:r>
            <a:endParaRPr lang="en-US" dirty="0"/>
          </a:p>
        </p:txBody>
      </p:sp>
      <p:sp>
        <p:nvSpPr>
          <p:cNvPr id="3" name="Subtitle 2"/>
          <p:cNvSpPr>
            <a:spLocks noGrp="1"/>
          </p:cNvSpPr>
          <p:nvPr>
            <p:ph type="subTitle" idx="1"/>
          </p:nvPr>
        </p:nvSpPr>
        <p:spPr>
          <a:solidFill>
            <a:srgbClr val="FFFF00"/>
          </a:solidFill>
        </p:spPr>
        <p:txBody>
          <a:bodyPr>
            <a:normAutofit/>
          </a:bodyPr>
          <a:lstStyle/>
          <a:p>
            <a:endParaRPr lang="en-US" dirty="0" smtClean="0"/>
          </a:p>
          <a:p>
            <a:r>
              <a:rPr lang="en-US" b="1" dirty="0" smtClean="0"/>
              <a:t>WITH SPECIAL FOCUS ON THE</a:t>
            </a:r>
          </a:p>
          <a:p>
            <a:r>
              <a:rPr lang="en-US" b="1" dirty="0" smtClean="0"/>
              <a:t>BRONZE FIAT MONEY OF THE ROMAN REPUBLIC</a:t>
            </a:r>
          </a:p>
        </p:txBody>
      </p:sp>
    </p:spTree>
    <p:extLst>
      <p:ext uri="{BB962C8B-B14F-4D97-AF65-F5344CB8AC3E}">
        <p14:creationId xmlns:p14="http://schemas.microsoft.com/office/powerpoint/2010/main" val="37147860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73099" y="2696706"/>
            <a:ext cx="3677225" cy="830997"/>
          </a:xfrm>
          <a:prstGeom prst="rect">
            <a:avLst/>
          </a:prstGeom>
          <a:noFill/>
        </p:spPr>
        <p:txBody>
          <a:bodyPr wrap="none" rtlCol="0">
            <a:spAutoFit/>
          </a:bodyPr>
          <a:lstStyle/>
          <a:p>
            <a:r>
              <a:rPr lang="en-US" sz="4800" dirty="0" smtClean="0"/>
              <a:t>KING SERVIUS</a:t>
            </a:r>
            <a:endParaRPr lang="en-US" sz="4800" dirty="0"/>
          </a:p>
        </p:txBody>
      </p:sp>
    </p:spTree>
    <p:extLst>
      <p:ext uri="{BB962C8B-B14F-4D97-AF65-F5344CB8AC3E}">
        <p14:creationId xmlns:p14="http://schemas.microsoft.com/office/powerpoint/2010/main" val="12246245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chemeClr val="accent5">
              <a:lumMod val="40000"/>
              <a:lumOff val="60000"/>
            </a:schemeClr>
          </a:solidFill>
        </p:spPr>
        <p:txBody>
          <a:bodyPr/>
          <a:lstStyle/>
          <a:p>
            <a:pPr algn="ctr"/>
            <a:r>
              <a:rPr lang="en-US" dirty="0" smtClean="0"/>
              <a:t>KING SERVIUS TULLIUS</a:t>
            </a:r>
            <a:br>
              <a:rPr lang="en-US" dirty="0" smtClean="0"/>
            </a:br>
            <a:r>
              <a:rPr lang="en-US" sz="3200" b="1" dirty="0" smtClean="0">
                <a:solidFill>
                  <a:srgbClr val="0070C0"/>
                </a:solidFill>
              </a:rPr>
              <a:t>Commodity Bronze Money</a:t>
            </a:r>
            <a:endParaRPr lang="en-US" sz="3200" b="1" dirty="0">
              <a:solidFill>
                <a:srgbClr val="0070C0"/>
              </a:solidFill>
            </a:endParaRPr>
          </a:p>
        </p:txBody>
      </p:sp>
      <p:sp>
        <p:nvSpPr>
          <p:cNvPr id="3" name="Content Placeholder 2"/>
          <p:cNvSpPr>
            <a:spLocks noGrp="1"/>
          </p:cNvSpPr>
          <p:nvPr>
            <p:ph idx="1"/>
          </p:nvPr>
        </p:nvSpPr>
        <p:spPr>
          <a:xfrm>
            <a:off x="0" y="1325564"/>
            <a:ext cx="12192000" cy="5532436"/>
          </a:xfrm>
          <a:solidFill>
            <a:schemeClr val="accent3">
              <a:lumMod val="20000"/>
              <a:lumOff val="80000"/>
            </a:schemeClr>
          </a:solidFill>
        </p:spPr>
        <p:txBody>
          <a:bodyPr>
            <a:normAutofit/>
          </a:bodyPr>
          <a:lstStyle/>
          <a:p>
            <a:endParaRPr lang="en-US" dirty="0" smtClean="0"/>
          </a:p>
          <a:p>
            <a:r>
              <a:rPr lang="en-US" dirty="0" smtClean="0"/>
              <a:t>bronze bars cast in more pure form – Aes </a:t>
            </a:r>
            <a:r>
              <a:rPr lang="en-US" dirty="0" err="1" smtClean="0"/>
              <a:t>Signatum</a:t>
            </a:r>
            <a:r>
              <a:rPr lang="en-US" dirty="0" smtClean="0"/>
              <a:t>   (=“stamped bronze”)</a:t>
            </a:r>
          </a:p>
          <a:p>
            <a:r>
              <a:rPr lang="en-US" dirty="0" smtClean="0"/>
              <a:t>became legal tender in Rome</a:t>
            </a:r>
          </a:p>
          <a:p>
            <a:r>
              <a:rPr lang="en-US" dirty="0" smtClean="0"/>
              <a:t>circulated in peninsula</a:t>
            </a:r>
          </a:p>
          <a:p>
            <a:endParaRPr lang="en-US" dirty="0"/>
          </a:p>
          <a:p>
            <a:endParaRPr lang="en-US" dirty="0" smtClean="0"/>
          </a:p>
          <a:p>
            <a:pPr lvl="1"/>
            <a:endParaRPr lang="en-US" dirty="0"/>
          </a:p>
          <a:p>
            <a:endParaRPr lang="en-US" dirty="0" smtClean="0"/>
          </a:p>
          <a:p>
            <a:pPr marL="0" indent="0">
              <a:buNone/>
            </a:pPr>
            <a:endParaRPr lang="en-US" dirty="0" smtClean="0"/>
          </a:p>
        </p:txBody>
      </p:sp>
      <p:pic>
        <p:nvPicPr>
          <p:cNvPr id="1032" name="Picture 8" descr="000/7 Fishbone currency bar from the Roman Republic 6th to 4th centuries BC on display in the British Muse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369" y="3928449"/>
            <a:ext cx="2945172" cy="13069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047191" y="5585019"/>
            <a:ext cx="1899527" cy="461665"/>
          </a:xfrm>
          <a:prstGeom prst="rect">
            <a:avLst/>
          </a:prstGeom>
          <a:solidFill>
            <a:schemeClr val="bg1"/>
          </a:solidFill>
        </p:spPr>
        <p:txBody>
          <a:bodyPr wrap="square" rtlCol="0">
            <a:spAutoFit/>
          </a:bodyPr>
          <a:lstStyle/>
          <a:p>
            <a:r>
              <a:rPr lang="pt-BR" sz="2400" dirty="0" smtClean="0"/>
              <a:t>Aes Signatum</a:t>
            </a:r>
            <a:endParaRPr lang="en-US" sz="2400" dirty="0"/>
          </a:p>
        </p:txBody>
      </p:sp>
      <p:sp>
        <p:nvSpPr>
          <p:cNvPr id="4" name="Rectangle 1"/>
          <p:cNvSpPr>
            <a:spLocks noChangeArrowheads="1"/>
          </p:cNvSpPr>
          <p:nvPr/>
        </p:nvSpPr>
        <p:spPr bwMode="auto">
          <a:xfrm>
            <a:off x="1241463" y="5439981"/>
            <a:ext cx="18473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tx1"/>
              </a:solidFill>
              <a:effectLst/>
              <a:latin typeface="Arial" panose="020B0604020202020204" pitchFamily="34" charset="0"/>
            </a:endParaRPr>
          </a:p>
        </p:txBody>
      </p:sp>
      <p:pic>
        <p:nvPicPr>
          <p:cNvPr id="1027" name="Picture 3" descr="https://upload.wikimedia.org/wikipedia/commons/thumb/2/29/Aes_Signatum.jpg/200px-Aes_Signat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347" y="3111663"/>
            <a:ext cx="1905000" cy="351472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s://upload.wikimedia.org/wikipedia/commons/thumb/0/01/Aes_Signatum_C_des_M.jpg/300px-Aes_Signatum_C_des_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2241" y="3650799"/>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Aes signatum or money ing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101" y="4035674"/>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4460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956" y="393166"/>
            <a:ext cx="11505804" cy="1325563"/>
          </a:xfrm>
          <a:solidFill>
            <a:schemeClr val="accent5">
              <a:lumMod val="40000"/>
              <a:lumOff val="60000"/>
            </a:schemeClr>
          </a:solidFill>
        </p:spPr>
        <p:txBody>
          <a:bodyPr/>
          <a:lstStyle/>
          <a:p>
            <a:pPr algn="ctr"/>
            <a:r>
              <a:rPr lang="en-US" dirty="0" smtClean="0"/>
              <a:t>KING SERVIUS TULLIUS</a:t>
            </a:r>
            <a:br>
              <a:rPr lang="en-US" dirty="0" smtClean="0"/>
            </a:br>
            <a:r>
              <a:rPr lang="en-US" sz="3200" b="1" dirty="0" smtClean="0">
                <a:solidFill>
                  <a:srgbClr val="0070C0"/>
                </a:solidFill>
              </a:rPr>
              <a:t>Bronze Monetized by First Census</a:t>
            </a:r>
            <a:endParaRPr lang="en-US" sz="3200" b="1" dirty="0">
              <a:solidFill>
                <a:srgbClr val="0070C0"/>
              </a:solidFill>
            </a:endParaRPr>
          </a:p>
        </p:txBody>
      </p:sp>
      <p:sp>
        <p:nvSpPr>
          <p:cNvPr id="3" name="Content Placeholder 2"/>
          <p:cNvSpPr>
            <a:spLocks noGrp="1"/>
          </p:cNvSpPr>
          <p:nvPr>
            <p:ph idx="1"/>
          </p:nvPr>
        </p:nvSpPr>
        <p:spPr>
          <a:xfrm>
            <a:off x="402956" y="1825624"/>
            <a:ext cx="11505804" cy="5032375"/>
          </a:xfrm>
          <a:solidFill>
            <a:schemeClr val="accent3">
              <a:lumMod val="20000"/>
              <a:lumOff val="80000"/>
            </a:schemeClr>
          </a:solidFill>
        </p:spPr>
        <p:txBody>
          <a:bodyPr>
            <a:normAutofit/>
          </a:bodyPr>
          <a:lstStyle/>
          <a:p>
            <a:pPr marL="0" indent="0">
              <a:buNone/>
            </a:pPr>
            <a:r>
              <a:rPr lang="en-US" dirty="0" smtClean="0"/>
              <a:t>   </a:t>
            </a:r>
          </a:p>
          <a:p>
            <a:pPr marL="0" indent="0">
              <a:buNone/>
            </a:pPr>
            <a:r>
              <a:rPr lang="en-US" dirty="0"/>
              <a:t> </a:t>
            </a:r>
            <a:r>
              <a:rPr lang="en-US" dirty="0" smtClean="0"/>
              <a:t>  </a:t>
            </a:r>
            <a:r>
              <a:rPr lang="en-US" sz="2400" dirty="0" smtClean="0"/>
              <a:t>BC 554 – first census – </a:t>
            </a:r>
            <a:r>
              <a:rPr lang="en-US" sz="2400" dirty="0" err="1" smtClean="0"/>
              <a:t>Servius</a:t>
            </a:r>
            <a:r>
              <a:rPr lang="en-US" sz="2400" dirty="0" smtClean="0"/>
              <a:t> required everyone to</a:t>
            </a:r>
          </a:p>
          <a:p>
            <a:pPr marL="0" indent="0">
              <a:buNone/>
            </a:pPr>
            <a:r>
              <a:rPr lang="en-US" sz="2400" dirty="0"/>
              <a:t> </a:t>
            </a:r>
            <a:r>
              <a:rPr lang="en-US" sz="2400" dirty="0" smtClean="0"/>
              <a:t>  contribute a certain coin per head, men paying</a:t>
            </a:r>
          </a:p>
          <a:p>
            <a:pPr marL="0" indent="0">
              <a:buNone/>
            </a:pPr>
            <a:r>
              <a:rPr lang="en-US" sz="2400" dirty="0"/>
              <a:t> </a:t>
            </a:r>
            <a:r>
              <a:rPr lang="en-US" sz="2400" dirty="0" smtClean="0"/>
              <a:t>  one kind, women another, and children yet another….</a:t>
            </a:r>
          </a:p>
          <a:p>
            <a:pPr marL="0" indent="0">
              <a:buNone/>
            </a:pPr>
            <a:endParaRPr lang="en-US" sz="2400" dirty="0"/>
          </a:p>
          <a:p>
            <a:pPr marL="0" indent="0">
              <a:buNone/>
            </a:pPr>
            <a:r>
              <a:rPr lang="en-US" sz="2400" dirty="0" smtClean="0"/>
              <a:t>   The census payments were bars or smaller, more coin-like forms – </a:t>
            </a:r>
          </a:p>
          <a:p>
            <a:pPr marL="0" indent="0">
              <a:buNone/>
            </a:pPr>
            <a:r>
              <a:rPr lang="en-US" sz="2400" dirty="0"/>
              <a:t> </a:t>
            </a:r>
            <a:r>
              <a:rPr lang="en-US" sz="2400" dirty="0" smtClean="0"/>
              <a:t>      their weight was either:</a:t>
            </a:r>
          </a:p>
          <a:p>
            <a:pPr marL="0" indent="0">
              <a:buNone/>
            </a:pPr>
            <a:r>
              <a:rPr lang="en-US" sz="2400" dirty="0"/>
              <a:t>	</a:t>
            </a:r>
            <a:r>
              <a:rPr lang="en-US" sz="2400" dirty="0" smtClean="0"/>
              <a:t>                               </a:t>
            </a:r>
            <a:r>
              <a:rPr lang="en-US" sz="2400" b="1" dirty="0" smtClean="0">
                <a:solidFill>
                  <a:srgbClr val="0070C0"/>
                </a:solidFill>
              </a:rPr>
              <a:t>1      Aes = 1      pound of copper</a:t>
            </a:r>
          </a:p>
          <a:p>
            <a:pPr marL="0" indent="0">
              <a:buNone/>
            </a:pPr>
            <a:r>
              <a:rPr lang="en-US" sz="2400" dirty="0"/>
              <a:t> </a:t>
            </a:r>
            <a:r>
              <a:rPr lang="en-US" sz="2400" dirty="0" smtClean="0"/>
              <a:t>      or  </a:t>
            </a:r>
            <a:r>
              <a:rPr lang="en-US" sz="2400" b="1" dirty="0" smtClean="0">
                <a:solidFill>
                  <a:srgbClr val="0070C0"/>
                </a:solidFill>
              </a:rPr>
              <a:t>1 nummus     =   2 ½  Aes =  2 ½ pounds of copper</a:t>
            </a:r>
          </a:p>
          <a:p>
            <a:pPr marL="0" indent="0">
              <a:buNone/>
            </a:pPr>
            <a:endParaRPr lang="en-US" dirty="0" smtClean="0"/>
          </a:p>
        </p:txBody>
      </p:sp>
      <p:pic>
        <p:nvPicPr>
          <p:cNvPr id="1030" name="Picture 6" descr="https://upload.wikimedia.org/wikipedia/commons/thumb/c/cc/Vecchi_051.jpg/300px-Vecchi_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1260" y="5400674"/>
            <a:ext cx="2857500" cy="14573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877156" y="6488668"/>
            <a:ext cx="1174104" cy="369332"/>
          </a:xfrm>
          <a:prstGeom prst="rect">
            <a:avLst/>
          </a:prstGeom>
          <a:solidFill>
            <a:schemeClr val="bg1"/>
          </a:solidFill>
        </p:spPr>
        <p:txBody>
          <a:bodyPr wrap="none" rtlCol="0">
            <a:spAutoFit/>
          </a:bodyPr>
          <a:lstStyle/>
          <a:p>
            <a:r>
              <a:rPr lang="pt-BR" dirty="0" smtClean="0"/>
              <a:t>Aes Grave </a:t>
            </a:r>
            <a:endParaRPr lang="en-US" dirty="0"/>
          </a:p>
        </p:txBody>
      </p:sp>
      <p:pic>
        <p:nvPicPr>
          <p:cNvPr id="1032" name="Picture 8" descr="000/7 Fishbone currency bar from the Roman Republic 6th to 4th centuries BC on display in the British Muse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3588" y="2040649"/>
            <a:ext cx="2945172" cy="13069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560275" y="3347569"/>
            <a:ext cx="1456937" cy="369332"/>
          </a:xfrm>
          <a:prstGeom prst="rect">
            <a:avLst/>
          </a:prstGeom>
          <a:solidFill>
            <a:schemeClr val="bg1"/>
          </a:solidFill>
        </p:spPr>
        <p:txBody>
          <a:bodyPr wrap="none" rtlCol="0">
            <a:spAutoFit/>
          </a:bodyPr>
          <a:lstStyle/>
          <a:p>
            <a:r>
              <a:rPr lang="pt-BR" dirty="0" smtClean="0"/>
              <a:t>Aes Signatum</a:t>
            </a:r>
            <a:endParaRPr lang="en-US" dirty="0"/>
          </a:p>
        </p:txBody>
      </p:sp>
      <p:pic>
        <p:nvPicPr>
          <p:cNvPr id="2050" name="Picture 2" descr="http://www.coinproject.com/siteimages/thumbs/145-61-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1261" y="3998562"/>
            <a:ext cx="2857500" cy="1395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823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73099" y="2696706"/>
            <a:ext cx="4764831" cy="830997"/>
          </a:xfrm>
          <a:prstGeom prst="rect">
            <a:avLst/>
          </a:prstGeom>
          <a:noFill/>
        </p:spPr>
        <p:txBody>
          <a:bodyPr wrap="none" rtlCol="0">
            <a:spAutoFit/>
          </a:bodyPr>
          <a:lstStyle/>
          <a:p>
            <a:r>
              <a:rPr lang="en-US" sz="4800" dirty="0" smtClean="0"/>
              <a:t>ROMAN REPUBLIC</a:t>
            </a:r>
            <a:endParaRPr lang="en-US" sz="4800" dirty="0"/>
          </a:p>
        </p:txBody>
      </p:sp>
    </p:spTree>
    <p:extLst>
      <p:ext uri="{BB962C8B-B14F-4D97-AF65-F5344CB8AC3E}">
        <p14:creationId xmlns:p14="http://schemas.microsoft.com/office/powerpoint/2010/main" val="8671133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a:solidFill>
            <a:srgbClr val="FFC000"/>
          </a:solidFill>
        </p:spPr>
        <p:txBody>
          <a:bodyPr/>
          <a:lstStyle/>
          <a:p>
            <a:pPr algn="ctr"/>
            <a:r>
              <a:rPr lang="en-US" dirty="0" smtClean="0"/>
              <a:t>ROMAN REPUBLIC</a:t>
            </a:r>
            <a:br>
              <a:rPr lang="en-US" dirty="0" smtClean="0"/>
            </a:br>
            <a:r>
              <a:rPr lang="en-US" b="1" dirty="0"/>
              <a:t>509 BC–27 BC</a:t>
            </a:r>
            <a:endParaRPr lang="en-US" dirty="0"/>
          </a:p>
        </p:txBody>
      </p:sp>
      <p:sp>
        <p:nvSpPr>
          <p:cNvPr id="3" name="Content Placeholder 2"/>
          <p:cNvSpPr>
            <a:spLocks noGrp="1"/>
          </p:cNvSpPr>
          <p:nvPr>
            <p:ph idx="1"/>
          </p:nvPr>
        </p:nvSpPr>
        <p:spPr>
          <a:xfrm>
            <a:off x="838200" y="4153546"/>
            <a:ext cx="10515600" cy="2603715"/>
          </a:xfrm>
          <a:solidFill>
            <a:schemeClr val="accent4">
              <a:lumMod val="20000"/>
              <a:lumOff val="80000"/>
            </a:schemeClr>
          </a:solidFill>
        </p:spPr>
        <p:txBody>
          <a:bodyPr>
            <a:noAutofit/>
          </a:bodyPr>
          <a:lstStyle/>
          <a:p>
            <a:pPr marL="0" indent="0">
              <a:buNone/>
            </a:pPr>
            <a:r>
              <a:rPr lang="en-US" sz="2000" dirty="0" smtClean="0"/>
              <a:t>Government headed by two consuls, elected annually by citizens and advised by </a:t>
            </a:r>
            <a:r>
              <a:rPr lang="en-US" sz="2000" dirty="0"/>
              <a:t>a </a:t>
            </a:r>
            <a:r>
              <a:rPr lang="en-US" sz="2000" dirty="0" smtClean="0"/>
              <a:t>senate.</a:t>
            </a:r>
          </a:p>
          <a:p>
            <a:pPr marL="0" indent="0">
              <a:buNone/>
            </a:pPr>
            <a:r>
              <a:rPr lang="en-US" sz="2000" dirty="0" smtClean="0"/>
              <a:t>494 </a:t>
            </a:r>
            <a:r>
              <a:rPr lang="en-US" sz="2000" dirty="0"/>
              <a:t>BC a </a:t>
            </a:r>
            <a:r>
              <a:rPr lang="en-US" sz="2000" dirty="0" smtClean="0"/>
              <a:t>struggle </a:t>
            </a:r>
            <a:r>
              <a:rPr lang="en-US" sz="2000" dirty="0"/>
              <a:t>took place </a:t>
            </a:r>
            <a:r>
              <a:rPr lang="en-US" sz="2000" dirty="0" smtClean="0"/>
              <a:t>during </a:t>
            </a:r>
            <a:r>
              <a:rPr lang="en-US" sz="2000" dirty="0"/>
              <a:t>which the lower class </a:t>
            </a:r>
            <a:r>
              <a:rPr lang="en-US" sz="2000" dirty="0" smtClean="0"/>
              <a:t>plebs seceded </a:t>
            </a:r>
            <a:r>
              <a:rPr lang="en-US" sz="2000" dirty="0"/>
              <a:t>from the </a:t>
            </a:r>
            <a:r>
              <a:rPr lang="en-US" sz="2000" dirty="0" smtClean="0"/>
              <a:t>city.  </a:t>
            </a:r>
            <a:r>
              <a:rPr lang="en-US" sz="2000" dirty="0"/>
              <a:t>The secession led to a negotiated settlement with the upper class </a:t>
            </a:r>
            <a:r>
              <a:rPr lang="en-US" sz="2000" dirty="0" smtClean="0"/>
              <a:t>patricians, </a:t>
            </a:r>
            <a:r>
              <a:rPr lang="en-US" sz="2000" dirty="0"/>
              <a:t>and as a result the plebeians were given increased rights including the right to elect their own magistrates, named </a:t>
            </a:r>
            <a:r>
              <a:rPr lang="en-US" sz="2000" dirty="0" smtClean="0"/>
              <a:t>tribunes.</a:t>
            </a:r>
          </a:p>
          <a:p>
            <a:pPr marL="0" indent="0">
              <a:buNone/>
            </a:pPr>
            <a:r>
              <a:rPr lang="en-US" sz="2000" dirty="0" smtClean="0"/>
              <a:t>A constitution centered on the principles of separation of powers and checks and balances.</a:t>
            </a:r>
          </a:p>
        </p:txBody>
      </p:sp>
      <p:pic>
        <p:nvPicPr>
          <p:cNvPr id="4098" name="Picture 2" descr="http://ts1.mm.bing.net/th?id=H.4640975345944364&amp;pid=15.1&amp;H=160&amp;W=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397" y="1356669"/>
            <a:ext cx="2701239" cy="270124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online-history.org/images/Roman+Sena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4944" y="1653030"/>
            <a:ext cx="2349059" cy="230924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ts3.mm.bing.net/th?id=H.4833097793537470&amp;pid=15.1&amp;H=113&amp;W=1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6610" y="1579542"/>
            <a:ext cx="3582588" cy="25261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24791" y="1332168"/>
            <a:ext cx="1079078" cy="369332"/>
          </a:xfrm>
          <a:prstGeom prst="rect">
            <a:avLst/>
          </a:prstGeom>
          <a:noFill/>
        </p:spPr>
        <p:txBody>
          <a:bodyPr wrap="none" rtlCol="0">
            <a:spAutoFit/>
          </a:bodyPr>
          <a:lstStyle/>
          <a:p>
            <a:r>
              <a:rPr lang="en-US" b="1" dirty="0" smtClean="0"/>
              <a:t>CONSULS</a:t>
            </a:r>
            <a:endParaRPr lang="en-US" b="1" dirty="0"/>
          </a:p>
        </p:txBody>
      </p:sp>
      <p:sp>
        <p:nvSpPr>
          <p:cNvPr id="6" name="TextBox 5"/>
          <p:cNvSpPr txBox="1"/>
          <p:nvPr/>
        </p:nvSpPr>
        <p:spPr>
          <a:xfrm>
            <a:off x="5145781" y="1338583"/>
            <a:ext cx="986937" cy="400110"/>
          </a:xfrm>
          <a:prstGeom prst="rect">
            <a:avLst/>
          </a:prstGeom>
          <a:noFill/>
        </p:spPr>
        <p:txBody>
          <a:bodyPr wrap="none" rtlCol="0">
            <a:spAutoFit/>
          </a:bodyPr>
          <a:lstStyle/>
          <a:p>
            <a:r>
              <a:rPr lang="en-US" sz="2000" b="1" dirty="0" smtClean="0"/>
              <a:t>SENATE</a:t>
            </a:r>
            <a:endParaRPr lang="en-US" sz="2000" b="1" dirty="0"/>
          </a:p>
        </p:txBody>
      </p:sp>
      <p:sp>
        <p:nvSpPr>
          <p:cNvPr id="7" name="TextBox 6"/>
          <p:cNvSpPr txBox="1"/>
          <p:nvPr/>
        </p:nvSpPr>
        <p:spPr>
          <a:xfrm>
            <a:off x="9057895" y="1239835"/>
            <a:ext cx="1317990" cy="461665"/>
          </a:xfrm>
          <a:prstGeom prst="rect">
            <a:avLst/>
          </a:prstGeom>
          <a:noFill/>
        </p:spPr>
        <p:txBody>
          <a:bodyPr wrap="none" rtlCol="0">
            <a:spAutoFit/>
          </a:bodyPr>
          <a:lstStyle/>
          <a:p>
            <a:r>
              <a:rPr lang="en-US" sz="2400" b="1" dirty="0" smtClean="0"/>
              <a:t>TRIBUNE</a:t>
            </a:r>
            <a:endParaRPr lang="en-US" sz="2400" b="1" dirty="0"/>
          </a:p>
        </p:txBody>
      </p:sp>
    </p:spTree>
    <p:extLst>
      <p:ext uri="{BB962C8B-B14F-4D97-AF65-F5344CB8AC3E}">
        <p14:creationId xmlns:p14="http://schemas.microsoft.com/office/powerpoint/2010/main" val="4295197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illyloman.files.wordpress.com/2012/11/romangov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186" y="1228806"/>
            <a:ext cx="4772025" cy="52006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50210" y="325465"/>
            <a:ext cx="6709978" cy="646331"/>
          </a:xfrm>
          <a:prstGeom prst="rect">
            <a:avLst/>
          </a:prstGeom>
          <a:solidFill>
            <a:srgbClr val="FFC000"/>
          </a:solidFill>
        </p:spPr>
        <p:txBody>
          <a:bodyPr wrap="none" rtlCol="0">
            <a:spAutoFit/>
          </a:bodyPr>
          <a:lstStyle/>
          <a:p>
            <a:r>
              <a:rPr lang="en-US" sz="3600" dirty="0" smtClean="0"/>
              <a:t>264 BC     ROMAN GOVERNMENT   </a:t>
            </a:r>
            <a:endParaRPr lang="en-US" sz="3600" dirty="0"/>
          </a:p>
        </p:txBody>
      </p:sp>
    </p:spTree>
    <p:extLst>
      <p:ext uri="{BB962C8B-B14F-4D97-AF65-F5344CB8AC3E}">
        <p14:creationId xmlns:p14="http://schemas.microsoft.com/office/powerpoint/2010/main" val="17584651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talia 400 BC.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026" y="371959"/>
            <a:ext cx="5210846" cy="62113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16359" y="681925"/>
            <a:ext cx="748923" cy="369332"/>
          </a:xfrm>
          <a:prstGeom prst="rect">
            <a:avLst/>
          </a:prstGeom>
          <a:noFill/>
        </p:spPr>
        <p:txBody>
          <a:bodyPr wrap="none" rtlCol="0">
            <a:spAutoFit/>
          </a:bodyPr>
          <a:lstStyle/>
          <a:p>
            <a:r>
              <a:rPr lang="en-US" b="1" u="sng" dirty="0" smtClean="0"/>
              <a:t>Celts</a:t>
            </a:r>
            <a:r>
              <a:rPr lang="en-US" b="1" u="sng" dirty="0"/>
              <a:t>  </a:t>
            </a:r>
          </a:p>
        </p:txBody>
      </p:sp>
      <p:sp>
        <p:nvSpPr>
          <p:cNvPr id="3" name="TextBox 2"/>
          <p:cNvSpPr txBox="1"/>
          <p:nvPr/>
        </p:nvSpPr>
        <p:spPr>
          <a:xfrm>
            <a:off x="728420" y="1863737"/>
            <a:ext cx="1101603" cy="383790"/>
          </a:xfrm>
          <a:prstGeom prst="rect">
            <a:avLst/>
          </a:prstGeom>
          <a:noFill/>
        </p:spPr>
        <p:txBody>
          <a:bodyPr wrap="square" rtlCol="0">
            <a:spAutoFit/>
          </a:bodyPr>
          <a:lstStyle/>
          <a:p>
            <a:r>
              <a:rPr lang="en-US" b="1" u="sng" dirty="0" err="1"/>
              <a:t>Etrurians</a:t>
            </a:r>
            <a:endParaRPr lang="en-US" b="1" u="sng" dirty="0"/>
          </a:p>
        </p:txBody>
      </p:sp>
      <p:sp>
        <p:nvSpPr>
          <p:cNvPr id="4" name="TextBox 3"/>
          <p:cNvSpPr txBox="1"/>
          <p:nvPr/>
        </p:nvSpPr>
        <p:spPr>
          <a:xfrm>
            <a:off x="3266545" y="1863737"/>
            <a:ext cx="1112805" cy="369332"/>
          </a:xfrm>
          <a:prstGeom prst="rect">
            <a:avLst/>
          </a:prstGeom>
          <a:noFill/>
        </p:spPr>
        <p:txBody>
          <a:bodyPr wrap="none" rtlCol="0">
            <a:spAutoFit/>
          </a:bodyPr>
          <a:lstStyle/>
          <a:p>
            <a:r>
              <a:rPr lang="en-US" b="1" u="sng" dirty="0" err="1"/>
              <a:t>Umbrians</a:t>
            </a:r>
            <a:endParaRPr lang="en-US" b="1" u="sng" dirty="0"/>
          </a:p>
        </p:txBody>
      </p:sp>
      <p:sp>
        <p:nvSpPr>
          <p:cNvPr id="6" name="TextBox 5"/>
          <p:cNvSpPr txBox="1"/>
          <p:nvPr/>
        </p:nvSpPr>
        <p:spPr>
          <a:xfrm>
            <a:off x="4993659" y="4644211"/>
            <a:ext cx="1644425" cy="369332"/>
          </a:xfrm>
          <a:prstGeom prst="rect">
            <a:avLst/>
          </a:prstGeom>
          <a:noFill/>
        </p:spPr>
        <p:txBody>
          <a:bodyPr wrap="none" rtlCol="0">
            <a:spAutoFit/>
          </a:bodyPr>
          <a:lstStyle/>
          <a:p>
            <a:r>
              <a:rPr lang="en-US" b="1" u="sng" dirty="0" smtClean="0"/>
              <a:t>Various Italians</a:t>
            </a:r>
            <a:endParaRPr lang="en-US" b="1" u="sng" dirty="0"/>
          </a:p>
        </p:txBody>
      </p:sp>
      <p:sp>
        <p:nvSpPr>
          <p:cNvPr id="8" name="TextBox 7"/>
          <p:cNvSpPr txBox="1"/>
          <p:nvPr/>
        </p:nvSpPr>
        <p:spPr>
          <a:xfrm>
            <a:off x="3852282" y="2456888"/>
            <a:ext cx="1058688" cy="369332"/>
          </a:xfrm>
          <a:prstGeom prst="rect">
            <a:avLst/>
          </a:prstGeom>
          <a:noFill/>
        </p:spPr>
        <p:txBody>
          <a:bodyPr wrap="none" rtlCol="0">
            <a:spAutoFit/>
          </a:bodyPr>
          <a:lstStyle/>
          <a:p>
            <a:r>
              <a:rPr lang="en-US" b="1" u="sng" dirty="0" err="1"/>
              <a:t>Samnites</a:t>
            </a:r>
            <a:endParaRPr lang="en-US" b="1" u="sng" dirty="0"/>
          </a:p>
        </p:txBody>
      </p:sp>
      <p:sp>
        <p:nvSpPr>
          <p:cNvPr id="9" name="TextBox 8"/>
          <p:cNvSpPr txBox="1"/>
          <p:nvPr/>
        </p:nvSpPr>
        <p:spPr>
          <a:xfrm>
            <a:off x="5426855" y="3606788"/>
            <a:ext cx="2422458" cy="369332"/>
          </a:xfrm>
          <a:prstGeom prst="rect">
            <a:avLst/>
          </a:prstGeom>
          <a:noFill/>
        </p:spPr>
        <p:txBody>
          <a:bodyPr wrap="none" rtlCol="0">
            <a:spAutoFit/>
          </a:bodyPr>
          <a:lstStyle/>
          <a:p>
            <a:r>
              <a:rPr lang="en-US" b="1" u="sng" dirty="0" err="1" smtClean="0"/>
              <a:t>Messapes</a:t>
            </a:r>
            <a:r>
              <a:rPr lang="en-US" b="1" u="sng" dirty="0" smtClean="0"/>
              <a:t> and </a:t>
            </a:r>
            <a:r>
              <a:rPr lang="en-US" b="1" u="sng" dirty="0" err="1"/>
              <a:t>Apulians</a:t>
            </a:r>
            <a:endParaRPr lang="en-US" b="1" u="sng" dirty="0"/>
          </a:p>
        </p:txBody>
      </p:sp>
      <p:sp>
        <p:nvSpPr>
          <p:cNvPr id="10" name="TextBox 9"/>
          <p:cNvSpPr txBox="1"/>
          <p:nvPr/>
        </p:nvSpPr>
        <p:spPr>
          <a:xfrm>
            <a:off x="3958241" y="5966847"/>
            <a:ext cx="842218" cy="369332"/>
          </a:xfrm>
          <a:prstGeom prst="rect">
            <a:avLst/>
          </a:prstGeom>
          <a:noFill/>
        </p:spPr>
        <p:txBody>
          <a:bodyPr wrap="none" rtlCol="0">
            <a:spAutoFit/>
          </a:bodyPr>
          <a:lstStyle/>
          <a:p>
            <a:r>
              <a:rPr lang="en-US" b="1" u="sng" dirty="0"/>
              <a:t>Greeks</a:t>
            </a:r>
          </a:p>
        </p:txBody>
      </p:sp>
      <p:sp>
        <p:nvSpPr>
          <p:cNvPr id="13" name="TextBox 12"/>
          <p:cNvSpPr txBox="1"/>
          <p:nvPr/>
        </p:nvSpPr>
        <p:spPr>
          <a:xfrm>
            <a:off x="1316359" y="5331417"/>
            <a:ext cx="1313180" cy="369332"/>
          </a:xfrm>
          <a:prstGeom prst="rect">
            <a:avLst/>
          </a:prstGeom>
          <a:noFill/>
        </p:spPr>
        <p:txBody>
          <a:bodyPr wrap="none" rtlCol="0">
            <a:spAutoFit/>
          </a:bodyPr>
          <a:lstStyle/>
          <a:p>
            <a:r>
              <a:rPr lang="en-US" b="1" u="sng" dirty="0" err="1"/>
              <a:t>Carthagians</a:t>
            </a:r>
            <a:endParaRPr lang="en-US" b="1" u="sng" dirty="0"/>
          </a:p>
        </p:txBody>
      </p:sp>
      <p:sp>
        <p:nvSpPr>
          <p:cNvPr id="14" name="TextBox 13"/>
          <p:cNvSpPr txBox="1"/>
          <p:nvPr/>
        </p:nvSpPr>
        <p:spPr>
          <a:xfrm>
            <a:off x="6409787" y="0"/>
            <a:ext cx="5765093" cy="3600986"/>
          </a:xfrm>
          <a:prstGeom prst="rect">
            <a:avLst/>
          </a:prstGeom>
          <a:solidFill>
            <a:srgbClr val="FFC000"/>
          </a:solidFill>
        </p:spPr>
        <p:txBody>
          <a:bodyPr wrap="square" rtlCol="0">
            <a:spAutoFit/>
          </a:bodyPr>
          <a:lstStyle/>
          <a:p>
            <a:r>
              <a:rPr lang="en-US" sz="3600" dirty="0" smtClean="0"/>
              <a:t>400 BC - Italy </a:t>
            </a:r>
          </a:p>
          <a:p>
            <a:r>
              <a:rPr lang="en-US" sz="3600" dirty="0"/>
              <a:t> </a:t>
            </a:r>
            <a:r>
              <a:rPr lang="en-US" sz="3600" dirty="0" smtClean="0"/>
              <a:t>               </a:t>
            </a:r>
            <a:r>
              <a:rPr lang="en-US" sz="2800" dirty="0" smtClean="0"/>
              <a:t>prior to unification of the</a:t>
            </a:r>
          </a:p>
          <a:p>
            <a:r>
              <a:rPr lang="en-US" sz="2800" dirty="0"/>
              <a:t> </a:t>
            </a:r>
            <a:r>
              <a:rPr lang="en-US" sz="2800" dirty="0" smtClean="0"/>
              <a:t>                    Italian peninsula.</a:t>
            </a:r>
          </a:p>
          <a:p>
            <a:endParaRPr lang="en-US" sz="2800" dirty="0"/>
          </a:p>
          <a:p>
            <a:pPr marL="0" lvl="2"/>
            <a:r>
              <a:rPr lang="en-US" sz="2400" b="1" dirty="0">
                <a:solidFill>
                  <a:srgbClr val="0070C0"/>
                </a:solidFill>
              </a:rPr>
              <a:t>NOTE: </a:t>
            </a:r>
            <a:endParaRPr lang="en-US" sz="2400" b="1" dirty="0" smtClean="0">
              <a:solidFill>
                <a:srgbClr val="0070C0"/>
              </a:solidFill>
            </a:endParaRPr>
          </a:p>
          <a:p>
            <a:pPr marL="0" lvl="2"/>
            <a:r>
              <a:rPr lang="en-US" sz="2400" b="1" dirty="0" smtClean="0">
                <a:solidFill>
                  <a:srgbClr val="0070C0"/>
                </a:solidFill>
              </a:rPr>
              <a:t>In </a:t>
            </a:r>
            <a:r>
              <a:rPr lang="en-US" sz="2400" b="1" dirty="0">
                <a:solidFill>
                  <a:srgbClr val="0070C0"/>
                </a:solidFill>
              </a:rPr>
              <a:t>406 BC, marked bronze </a:t>
            </a:r>
            <a:r>
              <a:rPr lang="en-US" sz="2400" b="1" dirty="0" smtClean="0">
                <a:solidFill>
                  <a:srgbClr val="0070C0"/>
                </a:solidFill>
              </a:rPr>
              <a:t>pieces</a:t>
            </a:r>
          </a:p>
          <a:p>
            <a:pPr marL="0" lvl="2"/>
            <a:r>
              <a:rPr lang="en-US" sz="2400" b="1" dirty="0" smtClean="0">
                <a:solidFill>
                  <a:srgbClr val="0070C0"/>
                </a:solidFill>
              </a:rPr>
              <a:t>were </a:t>
            </a:r>
            <a:r>
              <a:rPr lang="en-US" sz="2400" b="1" dirty="0">
                <a:solidFill>
                  <a:srgbClr val="0070C0"/>
                </a:solidFill>
              </a:rPr>
              <a:t>the only legal tender </a:t>
            </a:r>
          </a:p>
          <a:p>
            <a:endParaRPr lang="en-US" sz="2800" dirty="0"/>
          </a:p>
        </p:txBody>
      </p:sp>
      <p:sp>
        <p:nvSpPr>
          <p:cNvPr id="15" name="TextBox 14"/>
          <p:cNvSpPr txBox="1"/>
          <p:nvPr/>
        </p:nvSpPr>
        <p:spPr>
          <a:xfrm>
            <a:off x="1221615" y="3369973"/>
            <a:ext cx="1940916" cy="369332"/>
          </a:xfrm>
          <a:prstGeom prst="rect">
            <a:avLst/>
          </a:prstGeom>
          <a:solidFill>
            <a:srgbClr val="FFC000"/>
          </a:solidFill>
        </p:spPr>
        <p:txBody>
          <a:bodyPr wrap="none" rtlCol="0">
            <a:spAutoFit/>
          </a:bodyPr>
          <a:lstStyle/>
          <a:p>
            <a:r>
              <a:rPr lang="en-US" b="1" dirty="0" smtClean="0"/>
              <a:t>ROMAN REPUBLIC</a:t>
            </a:r>
            <a:endParaRPr lang="en-US" b="1" dirty="0"/>
          </a:p>
        </p:txBody>
      </p:sp>
    </p:spTree>
    <p:extLst>
      <p:ext uri="{BB962C8B-B14F-4D97-AF65-F5344CB8AC3E}">
        <p14:creationId xmlns:p14="http://schemas.microsoft.com/office/powerpoint/2010/main" val="13424849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rst Punic War 264 B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073" y="1118774"/>
            <a:ext cx="5370004" cy="35307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50543" y="665300"/>
            <a:ext cx="1940916" cy="369332"/>
          </a:xfrm>
          <a:prstGeom prst="rect">
            <a:avLst/>
          </a:prstGeom>
          <a:solidFill>
            <a:srgbClr val="FF0066"/>
          </a:solidFill>
        </p:spPr>
        <p:txBody>
          <a:bodyPr wrap="none" rtlCol="0">
            <a:spAutoFit/>
          </a:bodyPr>
          <a:lstStyle/>
          <a:p>
            <a:r>
              <a:rPr lang="en-US" b="1" dirty="0" smtClean="0"/>
              <a:t>ROMAN REPUBLIC</a:t>
            </a:r>
            <a:endParaRPr lang="en-US" b="1" dirty="0"/>
          </a:p>
        </p:txBody>
      </p:sp>
      <p:sp>
        <p:nvSpPr>
          <p:cNvPr id="8" name="TextBox 7"/>
          <p:cNvSpPr txBox="1"/>
          <p:nvPr/>
        </p:nvSpPr>
        <p:spPr>
          <a:xfrm>
            <a:off x="6060114" y="604981"/>
            <a:ext cx="5765093" cy="2062103"/>
          </a:xfrm>
          <a:prstGeom prst="rect">
            <a:avLst/>
          </a:prstGeom>
          <a:solidFill>
            <a:srgbClr val="FF0066"/>
          </a:solidFill>
        </p:spPr>
        <p:txBody>
          <a:bodyPr wrap="square" rtlCol="0">
            <a:spAutoFit/>
          </a:bodyPr>
          <a:lstStyle/>
          <a:p>
            <a:r>
              <a:rPr lang="en-US" sz="3600" dirty="0" smtClean="0"/>
              <a:t>264 BC - Italy </a:t>
            </a:r>
          </a:p>
          <a:p>
            <a:r>
              <a:rPr lang="en-US" sz="3600" dirty="0"/>
              <a:t> </a:t>
            </a:r>
            <a:r>
              <a:rPr lang="en-US" sz="3600" dirty="0" smtClean="0"/>
              <a:t>               </a:t>
            </a:r>
            <a:r>
              <a:rPr lang="en-US" sz="2800" dirty="0" smtClean="0"/>
              <a:t>after unification of the</a:t>
            </a:r>
          </a:p>
          <a:p>
            <a:r>
              <a:rPr lang="en-US" sz="2800" dirty="0"/>
              <a:t> </a:t>
            </a:r>
            <a:r>
              <a:rPr lang="en-US" sz="2800" dirty="0" smtClean="0"/>
              <a:t>                    Italian peninsula and</a:t>
            </a:r>
          </a:p>
          <a:p>
            <a:r>
              <a:rPr lang="en-US" sz="2800" dirty="0"/>
              <a:t> </a:t>
            </a:r>
            <a:r>
              <a:rPr lang="en-US" sz="2800" dirty="0" smtClean="0"/>
              <a:t>                    prior to Punic Wars.</a:t>
            </a:r>
            <a:endParaRPr lang="en-US" sz="2800" dirty="0"/>
          </a:p>
        </p:txBody>
      </p:sp>
    </p:spTree>
    <p:extLst>
      <p:ext uri="{BB962C8B-B14F-4D97-AF65-F5344CB8AC3E}">
        <p14:creationId xmlns:p14="http://schemas.microsoft.com/office/powerpoint/2010/main" val="29556113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53166" y="2619213"/>
            <a:ext cx="6676058" cy="769441"/>
          </a:xfrm>
          <a:prstGeom prst="rect">
            <a:avLst/>
          </a:prstGeom>
          <a:noFill/>
        </p:spPr>
        <p:txBody>
          <a:bodyPr wrap="none" rtlCol="0">
            <a:spAutoFit/>
          </a:bodyPr>
          <a:lstStyle/>
          <a:p>
            <a:r>
              <a:rPr lang="en-US" sz="4400" dirty="0" smtClean="0"/>
              <a:t>REPUBLIC’S MONEY SYSTEM</a:t>
            </a:r>
            <a:endParaRPr lang="en-US" sz="4400" dirty="0"/>
          </a:p>
        </p:txBody>
      </p:sp>
    </p:spTree>
    <p:extLst>
      <p:ext uri="{BB962C8B-B14F-4D97-AF65-F5344CB8AC3E}">
        <p14:creationId xmlns:p14="http://schemas.microsoft.com/office/powerpoint/2010/main" val="31428457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4847"/>
            <a:ext cx="10515600" cy="5269424"/>
          </a:xfrm>
          <a:solidFill>
            <a:srgbClr val="FFFF00"/>
          </a:solidFill>
        </p:spPr>
        <p:txBody>
          <a:bodyPr>
            <a:normAutofit/>
          </a:bodyPr>
          <a:lstStyle/>
          <a:p>
            <a:pPr marL="0" indent="0" algn="ctr">
              <a:buNone/>
            </a:pPr>
            <a:endParaRPr lang="en-US" dirty="0" smtClean="0"/>
          </a:p>
          <a:p>
            <a:pPr marL="0" indent="0">
              <a:buNone/>
            </a:pPr>
            <a:r>
              <a:rPr lang="en-US" sz="3200" dirty="0" smtClean="0"/>
              <a:t>385 BC – </a:t>
            </a:r>
            <a:r>
              <a:rPr lang="en-US" sz="3200" dirty="0" err="1" smtClean="0"/>
              <a:t>Gaulish</a:t>
            </a:r>
            <a:r>
              <a:rPr lang="en-US" sz="3200" dirty="0" smtClean="0"/>
              <a:t> invasion sacks Rome</a:t>
            </a:r>
          </a:p>
          <a:p>
            <a:pPr marL="0" indent="0">
              <a:buNone/>
            </a:pPr>
            <a:r>
              <a:rPr lang="en-US" sz="3200" dirty="0" smtClean="0"/>
              <a:t>                 </a:t>
            </a:r>
            <a:endParaRPr lang="en-US" sz="3200" dirty="0"/>
          </a:p>
          <a:p>
            <a:pPr marL="0" indent="0">
              <a:buNone/>
            </a:pPr>
            <a:r>
              <a:rPr lang="en-US" sz="3200" dirty="0" smtClean="0"/>
              <a:t>The invasion caused Romans to change many particulars of policy.</a:t>
            </a:r>
          </a:p>
          <a:p>
            <a:pPr marL="0" indent="0">
              <a:buNone/>
            </a:pPr>
            <a:endParaRPr lang="en-US" sz="3200" dirty="0"/>
          </a:p>
          <a:p>
            <a:pPr marL="0" indent="0">
              <a:buNone/>
            </a:pPr>
            <a:r>
              <a:rPr lang="en-US" sz="3200" dirty="0" smtClean="0"/>
              <a:t>Among these would very likely have been the system of money</a:t>
            </a:r>
            <a:r>
              <a:rPr lang="en-US" sz="3200" dirty="0"/>
              <a:t>…. </a:t>
            </a:r>
            <a:r>
              <a:rPr lang="en-US" sz="3200" dirty="0" err="1"/>
              <a:t>Servian</a:t>
            </a:r>
            <a:r>
              <a:rPr lang="en-US" sz="3200" dirty="0"/>
              <a:t> system of money </a:t>
            </a:r>
            <a:r>
              <a:rPr lang="en-US" sz="3200" dirty="0" smtClean="0"/>
              <a:t>terminated.</a:t>
            </a:r>
            <a:endParaRPr lang="en-US" sz="3200" dirty="0"/>
          </a:p>
          <a:p>
            <a:pPr marL="0" indent="0">
              <a:buNone/>
            </a:pPr>
            <a:endParaRPr lang="en-US" sz="3200" dirty="0" smtClean="0"/>
          </a:p>
        </p:txBody>
      </p:sp>
      <p:sp>
        <p:nvSpPr>
          <p:cNvPr id="4" name="Title 1"/>
          <p:cNvSpPr txBox="1">
            <a:spLocks/>
          </p:cNvSpPr>
          <p:nvPr/>
        </p:nvSpPr>
        <p:spPr>
          <a:xfrm>
            <a:off x="632848" y="69284"/>
            <a:ext cx="10926303" cy="1325563"/>
          </a:xfrm>
          <a:prstGeom prst="rect">
            <a:avLst/>
          </a:prstGeom>
          <a:solidFill>
            <a:schemeClr val="accent5">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t>Question - </a:t>
            </a:r>
            <a:br>
              <a:rPr lang="en-US" dirty="0" smtClean="0"/>
            </a:br>
            <a:r>
              <a:rPr lang="en-US" sz="3200" b="1" dirty="0" smtClean="0"/>
              <a:t>When </a:t>
            </a:r>
            <a:r>
              <a:rPr lang="en-US" sz="3200" b="1" dirty="0"/>
              <a:t>did fiat system </a:t>
            </a:r>
            <a:r>
              <a:rPr lang="en-US" sz="3200" b="1" dirty="0" smtClean="0"/>
              <a:t>start?</a:t>
            </a:r>
            <a:endParaRPr lang="en-US" sz="3200" b="1" dirty="0">
              <a:solidFill>
                <a:srgbClr val="0070C0"/>
              </a:solidFill>
            </a:endParaRPr>
          </a:p>
        </p:txBody>
      </p:sp>
    </p:spTree>
    <p:extLst>
      <p:ext uri="{BB962C8B-B14F-4D97-AF65-F5344CB8AC3E}">
        <p14:creationId xmlns:p14="http://schemas.microsoft.com/office/powerpoint/2010/main" val="1966070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60000"/>
              <a:lumOff val="40000"/>
            </a:schemeClr>
          </a:solidFill>
        </p:spPr>
        <p:txBody>
          <a:bodyPr/>
          <a:lstStyle/>
          <a:p>
            <a:r>
              <a:rPr lang="en-US" dirty="0" smtClean="0"/>
              <a:t>LET’S REVIEW THE THEMES OF THIS BOOK</a:t>
            </a:r>
            <a:endParaRPr lang="en-US" dirty="0"/>
          </a:p>
        </p:txBody>
      </p:sp>
      <p:sp>
        <p:nvSpPr>
          <p:cNvPr id="3" name="Content Placeholder 2"/>
          <p:cNvSpPr>
            <a:spLocks noGrp="1"/>
          </p:cNvSpPr>
          <p:nvPr>
            <p:ph idx="1"/>
          </p:nvPr>
        </p:nvSpPr>
        <p:spPr>
          <a:xfrm>
            <a:off x="214393" y="2275076"/>
            <a:ext cx="11763213" cy="4351338"/>
          </a:xfrm>
          <a:solidFill>
            <a:schemeClr val="accent2">
              <a:lumMod val="20000"/>
              <a:lumOff val="80000"/>
            </a:schemeClr>
          </a:solidFill>
        </p:spPr>
        <p:txBody>
          <a:bodyPr/>
          <a:lstStyle/>
          <a:p>
            <a:pPr marL="514350" indent="-514350">
              <a:buFont typeface="+mj-lt"/>
              <a:buAutoNum type="arabicPeriod"/>
            </a:pPr>
            <a:r>
              <a:rPr lang="en-US" dirty="0" smtClean="0"/>
              <a:t>Primary importance of the money power</a:t>
            </a:r>
          </a:p>
          <a:p>
            <a:pPr marL="514350" indent="-514350">
              <a:buFont typeface="+mj-lt"/>
              <a:buAutoNum type="arabicPeriod"/>
            </a:pPr>
            <a:endParaRPr lang="en-US" dirty="0" smtClean="0"/>
          </a:p>
          <a:p>
            <a:pPr marL="514350" indent="-514350">
              <a:buFont typeface="+mj-lt"/>
              <a:buAutoNum type="arabicPeriod"/>
            </a:pPr>
            <a:r>
              <a:rPr lang="en-US" dirty="0" smtClean="0"/>
              <a:t>Nature of money </a:t>
            </a:r>
            <a:r>
              <a:rPr lang="en-US" u="sng" dirty="0" smtClean="0"/>
              <a:t>purposely</a:t>
            </a:r>
            <a:r>
              <a:rPr lang="en-US" dirty="0" smtClean="0"/>
              <a:t> kept </a:t>
            </a:r>
            <a:r>
              <a:rPr lang="en-US" u="sng" dirty="0" smtClean="0"/>
              <a:t>secret and confused</a:t>
            </a:r>
          </a:p>
          <a:p>
            <a:pPr marL="514350" indent="-514350">
              <a:buFont typeface="+mj-lt"/>
              <a:buAutoNum type="arabicPeriod"/>
            </a:pPr>
            <a:endParaRPr lang="en-US" dirty="0" smtClean="0"/>
          </a:p>
          <a:p>
            <a:pPr marL="514350" indent="-514350">
              <a:buFont typeface="+mj-lt"/>
              <a:buAutoNum type="arabicPeriod"/>
            </a:pPr>
            <a:r>
              <a:rPr lang="en-US" dirty="0" smtClean="0"/>
              <a:t>How a society defines money determines who controls the society</a:t>
            </a:r>
          </a:p>
          <a:p>
            <a:pPr marL="514350" indent="-514350">
              <a:buFont typeface="+mj-lt"/>
              <a:buAutoNum type="arabicPeriod"/>
            </a:pPr>
            <a:endParaRPr lang="en-US" dirty="0" smtClean="0"/>
          </a:p>
          <a:p>
            <a:pPr marL="514350" indent="-514350">
              <a:buFont typeface="+mj-lt"/>
              <a:buAutoNum type="arabicPeriod"/>
            </a:pPr>
            <a:r>
              <a:rPr lang="en-US" dirty="0" smtClean="0"/>
              <a:t>Battle over control of money has raged </a:t>
            </a:r>
            <a:r>
              <a:rPr lang="en-US" u="sng" dirty="0" smtClean="0"/>
              <a:t>for millennia</a:t>
            </a:r>
            <a:r>
              <a:rPr lang="en-US" dirty="0" smtClean="0"/>
              <a:t>:     public </a:t>
            </a:r>
            <a:r>
              <a:rPr lang="en-US" dirty="0" err="1" smtClean="0"/>
              <a:t>vs</a:t>
            </a:r>
            <a:r>
              <a:rPr lang="en-US" dirty="0" smtClean="0"/>
              <a:t> private</a:t>
            </a:r>
          </a:p>
          <a:p>
            <a:pPr marL="514350" indent="-514350">
              <a:buFont typeface="+mj-lt"/>
              <a:buAutoNum type="arabicPeriod"/>
            </a:pPr>
            <a:endParaRPr lang="en-US" dirty="0"/>
          </a:p>
        </p:txBody>
      </p:sp>
      <p:sp>
        <p:nvSpPr>
          <p:cNvPr id="4" name="TextBox 3"/>
          <p:cNvSpPr txBox="1"/>
          <p:nvPr/>
        </p:nvSpPr>
        <p:spPr>
          <a:xfrm>
            <a:off x="415871" y="243076"/>
            <a:ext cx="10921323" cy="1569660"/>
          </a:xfrm>
          <a:prstGeom prst="rect">
            <a:avLst/>
          </a:prstGeom>
          <a:solidFill>
            <a:schemeClr val="accent1">
              <a:lumMod val="20000"/>
              <a:lumOff val="80000"/>
            </a:schemeClr>
          </a:solidFill>
        </p:spPr>
        <p:txBody>
          <a:bodyPr wrap="none" rtlCol="0">
            <a:spAutoFit/>
          </a:bodyPr>
          <a:lstStyle/>
          <a:p>
            <a:endParaRPr lang="en-US" sz="3200" dirty="0" smtClean="0"/>
          </a:p>
          <a:p>
            <a:r>
              <a:rPr lang="en-US" sz="3200" b="1" dirty="0" smtClean="0"/>
              <a:t>KEEP LSM’S THEMES IN MIND WHEN READING EVERY CHAPTER</a:t>
            </a:r>
          </a:p>
          <a:p>
            <a:endParaRPr lang="en-US" sz="3200" b="1" dirty="0"/>
          </a:p>
        </p:txBody>
      </p:sp>
    </p:spTree>
    <p:extLst>
      <p:ext uri="{BB962C8B-B14F-4D97-AF65-F5344CB8AC3E}">
        <p14:creationId xmlns:p14="http://schemas.microsoft.com/office/powerpoint/2010/main" val="343465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FFC000"/>
          </a:solidFill>
        </p:spPr>
        <p:txBody>
          <a:bodyPr>
            <a:noAutofit/>
          </a:bodyPr>
          <a:lstStyle/>
          <a:p>
            <a:pPr algn="ctr"/>
            <a:r>
              <a:rPr lang="en-US" sz="3200" b="1" dirty="0"/>
              <a:t>338 – 266 </a:t>
            </a:r>
            <a:r>
              <a:rPr lang="en-US" sz="3200" b="1" dirty="0" smtClean="0"/>
              <a:t>BC</a:t>
            </a:r>
            <a:br>
              <a:rPr lang="en-US" sz="3200" b="1" dirty="0" smtClean="0"/>
            </a:br>
            <a:r>
              <a:rPr lang="en-US" sz="3200" b="1" dirty="0" smtClean="0"/>
              <a:t>UNIFICATION </a:t>
            </a:r>
            <a:r>
              <a:rPr lang="en-US" sz="3200" b="1" dirty="0"/>
              <a:t>OF ITALIAN </a:t>
            </a:r>
            <a:r>
              <a:rPr lang="en-US" sz="3200" b="1" dirty="0" smtClean="0"/>
              <a:t>PENINSULA INTO A COMMONWEALTH</a:t>
            </a:r>
            <a:endParaRPr lang="en-US" sz="3200" b="1" dirty="0"/>
          </a:p>
        </p:txBody>
      </p:sp>
      <p:sp>
        <p:nvSpPr>
          <p:cNvPr id="3" name="Content Placeholder 2"/>
          <p:cNvSpPr>
            <a:spLocks noGrp="1"/>
          </p:cNvSpPr>
          <p:nvPr>
            <p:ph idx="1"/>
          </p:nvPr>
        </p:nvSpPr>
        <p:spPr>
          <a:xfrm>
            <a:off x="4386020" y="1825625"/>
            <a:ext cx="7805980" cy="4351338"/>
          </a:xfrm>
        </p:spPr>
        <p:txBody>
          <a:bodyPr>
            <a:normAutofit/>
          </a:bodyPr>
          <a:lstStyle/>
          <a:p>
            <a:pPr marL="0" indent="0">
              <a:buNone/>
            </a:pPr>
            <a:r>
              <a:rPr lang="en-US" dirty="0"/>
              <a:t> </a:t>
            </a:r>
            <a:r>
              <a:rPr lang="en-US" dirty="0" smtClean="0"/>
              <a:t>   </a:t>
            </a:r>
          </a:p>
          <a:p>
            <a:pPr>
              <a:spcBef>
                <a:spcPts val="0"/>
              </a:spcBef>
              <a:buFont typeface="Wingdings" panose="05000000000000000000" pitchFamily="2" charset="2"/>
              <a:buChar char="ü"/>
            </a:pPr>
            <a:r>
              <a:rPr lang="en-US" sz="2400" dirty="0" smtClean="0"/>
              <a:t>     Roman struck copper coins =  nummus </a:t>
            </a:r>
            <a:r>
              <a:rPr lang="en-US" sz="2400" dirty="0"/>
              <a:t>= 2 ½ Ases </a:t>
            </a:r>
            <a:r>
              <a:rPr lang="en-US" sz="2400" u="sng" dirty="0"/>
              <a:t>by </a:t>
            </a:r>
            <a:r>
              <a:rPr lang="en-US" sz="2400" u="sng" dirty="0" smtClean="0"/>
              <a:t>law</a:t>
            </a:r>
          </a:p>
          <a:p>
            <a:pPr marL="0" indent="0">
              <a:spcBef>
                <a:spcPts val="0"/>
              </a:spcBef>
              <a:buNone/>
            </a:pPr>
            <a:r>
              <a:rPr lang="en-US" sz="2400" dirty="0"/>
              <a:t> </a:t>
            </a:r>
            <a:r>
              <a:rPr lang="en-US" sz="2400" dirty="0" smtClean="0"/>
              <a:t>        and </a:t>
            </a:r>
            <a:r>
              <a:rPr lang="en-US" sz="2400" dirty="0" err="1" smtClean="0"/>
              <a:t>nummi’s</a:t>
            </a:r>
            <a:r>
              <a:rPr lang="en-US" sz="2400" dirty="0" smtClean="0"/>
              <a:t> value became </a:t>
            </a:r>
            <a:r>
              <a:rPr lang="en-US" sz="2400" dirty="0"/>
              <a:t>several </a:t>
            </a:r>
            <a:r>
              <a:rPr lang="en-US" sz="2400" dirty="0" smtClean="0"/>
              <a:t>multiples</a:t>
            </a:r>
          </a:p>
          <a:p>
            <a:pPr marL="0" indent="0">
              <a:spcBef>
                <a:spcPts val="0"/>
              </a:spcBef>
              <a:buNone/>
            </a:pPr>
            <a:r>
              <a:rPr lang="en-US" sz="2400" dirty="0"/>
              <a:t> </a:t>
            </a:r>
            <a:r>
              <a:rPr lang="en-US" sz="2400" dirty="0" smtClean="0"/>
              <a:t>        </a:t>
            </a:r>
            <a:r>
              <a:rPr lang="en-US" sz="2400" dirty="0"/>
              <a:t>of its bronze content </a:t>
            </a:r>
            <a:r>
              <a:rPr lang="en-US" sz="2400" dirty="0" smtClean="0"/>
              <a:t>value</a:t>
            </a:r>
          </a:p>
          <a:p>
            <a:pPr marL="0" indent="0">
              <a:buNone/>
            </a:pPr>
            <a:endParaRPr lang="en-US" dirty="0" smtClean="0"/>
          </a:p>
          <a:p>
            <a:pPr>
              <a:buFont typeface="Wingdings" panose="05000000000000000000" pitchFamily="2" charset="2"/>
              <a:buChar char="ü"/>
            </a:pPr>
            <a:r>
              <a:rPr lang="en-US" sz="2400" dirty="0" smtClean="0"/>
              <a:t>     Gold and silver money of other tribes disappeared</a:t>
            </a:r>
          </a:p>
          <a:p>
            <a:pPr marL="0" indent="0">
              <a:buNone/>
            </a:pPr>
            <a:endParaRPr lang="en-US" sz="2400" dirty="0" smtClean="0"/>
          </a:p>
          <a:p>
            <a:pPr>
              <a:spcBef>
                <a:spcPts val="0"/>
              </a:spcBef>
              <a:buFont typeface="Wingdings" panose="05000000000000000000" pitchFamily="2" charset="2"/>
              <a:buChar char="ü"/>
            </a:pPr>
            <a:r>
              <a:rPr lang="en-US" sz="2400" dirty="0"/>
              <a:t> </a:t>
            </a:r>
            <a:r>
              <a:rPr lang="en-US" sz="2400" dirty="0" smtClean="0"/>
              <a:t>    Roman copper money with Roman weights and</a:t>
            </a:r>
          </a:p>
          <a:p>
            <a:pPr marL="0" indent="0">
              <a:spcBef>
                <a:spcPts val="0"/>
              </a:spcBef>
              <a:buNone/>
            </a:pPr>
            <a:r>
              <a:rPr lang="en-US" sz="2400" dirty="0"/>
              <a:t> </a:t>
            </a:r>
            <a:r>
              <a:rPr lang="en-US" sz="2400" dirty="0" smtClean="0"/>
              <a:t>       measures took their place</a:t>
            </a:r>
          </a:p>
        </p:txBody>
      </p:sp>
      <p:pic>
        <p:nvPicPr>
          <p:cNvPr id="3074" name="Picture 2" descr="https://upload.wikimedia.org/wikipedia/commons/thumb/4/4a/Roman_conquest_of_Italy.PNG/300px-Roman_conquest_of_Ital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30725"/>
            <a:ext cx="3285642" cy="522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4963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FFC000"/>
          </a:solidFill>
        </p:spPr>
        <p:txBody>
          <a:bodyPr>
            <a:noAutofit/>
          </a:bodyPr>
          <a:lstStyle/>
          <a:p>
            <a:pPr algn="ctr"/>
            <a:r>
              <a:rPr lang="en-US" sz="3200" b="1" dirty="0"/>
              <a:t>338 – 266 </a:t>
            </a:r>
            <a:r>
              <a:rPr lang="en-US" sz="3200" b="1" dirty="0" smtClean="0"/>
              <a:t>BC</a:t>
            </a:r>
            <a:br>
              <a:rPr lang="en-US" sz="3200" b="1" dirty="0" smtClean="0"/>
            </a:br>
            <a:r>
              <a:rPr lang="en-US" sz="3200" b="1" dirty="0" smtClean="0"/>
              <a:t>UNIFICATION </a:t>
            </a:r>
            <a:r>
              <a:rPr lang="en-US" sz="3200" b="1" dirty="0"/>
              <a:t>OF ITALIAN </a:t>
            </a:r>
            <a:r>
              <a:rPr lang="en-US" sz="3200" b="1" dirty="0" smtClean="0"/>
              <a:t>PENINSULA INTO A COMMONWEALTH</a:t>
            </a:r>
            <a:endParaRPr lang="en-US" sz="3200" b="1" dirty="0"/>
          </a:p>
        </p:txBody>
      </p:sp>
      <p:sp>
        <p:nvSpPr>
          <p:cNvPr id="3" name="Content Placeholder 2"/>
          <p:cNvSpPr>
            <a:spLocks noGrp="1"/>
          </p:cNvSpPr>
          <p:nvPr>
            <p:ph idx="1"/>
          </p:nvPr>
        </p:nvSpPr>
        <p:spPr>
          <a:xfrm>
            <a:off x="4386020" y="1825625"/>
            <a:ext cx="7805980" cy="4351338"/>
          </a:xfrm>
        </p:spPr>
        <p:txBody>
          <a:bodyPr>
            <a:normAutofit fontScale="92500" lnSpcReduction="10000"/>
          </a:bodyPr>
          <a:lstStyle/>
          <a:p>
            <a:pPr marL="0" indent="0" algn="ctr">
              <a:buNone/>
            </a:pPr>
            <a:r>
              <a:rPr lang="en-US" dirty="0"/>
              <a:t> </a:t>
            </a:r>
            <a:r>
              <a:rPr lang="en-US" dirty="0" smtClean="0"/>
              <a:t>   BULLION SILVER COINS MINTED</a:t>
            </a:r>
          </a:p>
          <a:p>
            <a:pPr marL="0" indent="0" algn="ctr">
              <a:buNone/>
            </a:pPr>
            <a:endParaRPr lang="en-US" dirty="0" smtClean="0"/>
          </a:p>
          <a:p>
            <a:pPr>
              <a:spcBef>
                <a:spcPts val="0"/>
              </a:spcBef>
              <a:buFont typeface="Wingdings" panose="05000000000000000000" pitchFamily="2" charset="2"/>
              <a:buChar char="ü"/>
            </a:pPr>
            <a:r>
              <a:rPr lang="en-US" sz="2400" dirty="0" smtClean="0"/>
              <a:t>     During political and military unification of peninsula, </a:t>
            </a:r>
          </a:p>
          <a:p>
            <a:pPr marL="0" indent="0">
              <a:spcBef>
                <a:spcPts val="0"/>
              </a:spcBef>
              <a:buNone/>
            </a:pPr>
            <a:r>
              <a:rPr lang="en-US" sz="2400" dirty="0"/>
              <a:t> </a:t>
            </a:r>
            <a:r>
              <a:rPr lang="en-US" sz="2400" dirty="0" smtClean="0"/>
              <a:t>        silver bullion coins were minted by Rome, but not</a:t>
            </a:r>
          </a:p>
          <a:p>
            <a:pPr marL="0" indent="0">
              <a:spcBef>
                <a:spcPts val="0"/>
              </a:spcBef>
              <a:buNone/>
            </a:pPr>
            <a:r>
              <a:rPr lang="en-US" sz="2400" dirty="0"/>
              <a:t> </a:t>
            </a:r>
            <a:r>
              <a:rPr lang="en-US" sz="2400" dirty="0" smtClean="0"/>
              <a:t>        circulated in the city. </a:t>
            </a:r>
          </a:p>
          <a:p>
            <a:pPr marL="0" indent="0">
              <a:spcBef>
                <a:spcPts val="0"/>
              </a:spcBef>
              <a:buNone/>
            </a:pPr>
            <a:endParaRPr lang="en-US" dirty="0" smtClean="0"/>
          </a:p>
          <a:p>
            <a:pPr>
              <a:buFont typeface="Wingdings" panose="05000000000000000000" pitchFamily="2" charset="2"/>
              <a:buChar char="ü"/>
            </a:pPr>
            <a:r>
              <a:rPr lang="en-US" sz="2400" dirty="0" smtClean="0"/>
              <a:t>     Not part of regular monetary system</a:t>
            </a:r>
          </a:p>
          <a:p>
            <a:pPr>
              <a:buFont typeface="Wingdings" panose="05000000000000000000" pitchFamily="2" charset="2"/>
              <a:buChar char="ü"/>
            </a:pPr>
            <a:endParaRPr lang="en-US" sz="2400" dirty="0"/>
          </a:p>
          <a:p>
            <a:pPr>
              <a:buFont typeface="Wingdings" panose="05000000000000000000" pitchFamily="2" charset="2"/>
              <a:buChar char="ü"/>
            </a:pPr>
            <a:r>
              <a:rPr lang="en-US" sz="2400" dirty="0" smtClean="0"/>
              <a:t>     No value markings </a:t>
            </a:r>
          </a:p>
          <a:p>
            <a:pPr marL="0" indent="0">
              <a:buNone/>
            </a:pPr>
            <a:endParaRPr lang="en-US" sz="2400" dirty="0" smtClean="0"/>
          </a:p>
          <a:p>
            <a:pPr>
              <a:spcBef>
                <a:spcPts val="0"/>
              </a:spcBef>
              <a:buFont typeface="Wingdings" panose="05000000000000000000" pitchFamily="2" charset="2"/>
              <a:buChar char="ü"/>
            </a:pPr>
            <a:r>
              <a:rPr lang="en-US" sz="2400" dirty="0" smtClean="0"/>
              <a:t>     Circulated in southern regions.</a:t>
            </a:r>
          </a:p>
          <a:p>
            <a:pPr marL="0" indent="0">
              <a:spcBef>
                <a:spcPts val="0"/>
              </a:spcBef>
              <a:buNone/>
            </a:pPr>
            <a:r>
              <a:rPr lang="en-US" sz="2400" dirty="0"/>
              <a:t> </a:t>
            </a:r>
            <a:r>
              <a:rPr lang="en-US" sz="2400" dirty="0" smtClean="0"/>
              <a:t>        Used with ‘foreigners’</a:t>
            </a:r>
          </a:p>
        </p:txBody>
      </p:sp>
      <p:pic>
        <p:nvPicPr>
          <p:cNvPr id="1026" name="Picture 2" descr="http://ts4.mm.bing.net/th?id=H.4579080606516467&amp;pid=15.1&amp;H=80&amp;W=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65153"/>
            <a:ext cx="3519944" cy="17599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47634" y="3474247"/>
            <a:ext cx="1624676" cy="369332"/>
          </a:xfrm>
          <a:prstGeom prst="rect">
            <a:avLst/>
          </a:prstGeom>
          <a:noFill/>
        </p:spPr>
        <p:txBody>
          <a:bodyPr wrap="none" rtlCol="0">
            <a:spAutoFit/>
          </a:bodyPr>
          <a:lstStyle/>
          <a:p>
            <a:r>
              <a:rPr lang="en-US" dirty="0" smtClean="0"/>
              <a:t>ROMANO COIN</a:t>
            </a:r>
            <a:endParaRPr lang="en-US" dirty="0"/>
          </a:p>
        </p:txBody>
      </p:sp>
      <p:sp>
        <p:nvSpPr>
          <p:cNvPr id="5" name="TextBox 4"/>
          <p:cNvSpPr txBox="1"/>
          <p:nvPr/>
        </p:nvSpPr>
        <p:spPr>
          <a:xfrm>
            <a:off x="947634" y="5837986"/>
            <a:ext cx="1323311" cy="369332"/>
          </a:xfrm>
          <a:prstGeom prst="rect">
            <a:avLst/>
          </a:prstGeom>
          <a:noFill/>
        </p:spPr>
        <p:txBody>
          <a:bodyPr wrap="none" rtlCol="0">
            <a:spAutoFit/>
          </a:bodyPr>
          <a:lstStyle/>
          <a:p>
            <a:r>
              <a:rPr lang="en-US" dirty="0" smtClean="0"/>
              <a:t>ROMA COIN</a:t>
            </a:r>
            <a:endParaRPr lang="en-US" dirty="0"/>
          </a:p>
        </p:txBody>
      </p:sp>
      <p:pic>
        <p:nvPicPr>
          <p:cNvPr id="1030" name="Picture 6" descr="http://ts1.mm.bing.net/th?id=H.4905820224816404&amp;pid=15.1&amp;H=160&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447" y="3843579"/>
            <a:ext cx="1945284" cy="1945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6056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963" y="365125"/>
            <a:ext cx="11515239" cy="1325563"/>
          </a:xfrm>
          <a:solidFill>
            <a:schemeClr val="accent5">
              <a:lumMod val="40000"/>
              <a:lumOff val="60000"/>
            </a:schemeClr>
          </a:solidFill>
        </p:spPr>
        <p:txBody>
          <a:bodyPr/>
          <a:lstStyle/>
          <a:p>
            <a:pPr algn="ctr"/>
            <a:r>
              <a:rPr lang="en-US" dirty="0" smtClean="0"/>
              <a:t>MONEY SYSTEM, BC 385-207</a:t>
            </a:r>
            <a:br>
              <a:rPr lang="en-US" dirty="0" smtClean="0"/>
            </a:br>
            <a:r>
              <a:rPr lang="en-US" sz="3200" b="1" dirty="0" smtClean="0">
                <a:solidFill>
                  <a:srgbClr val="0070C0"/>
                </a:solidFill>
              </a:rPr>
              <a:t>BRONZE NOMISMA:  Fiat Money – Valued by Law</a:t>
            </a:r>
            <a:endParaRPr lang="en-US" sz="3200" b="1" dirty="0">
              <a:solidFill>
                <a:srgbClr val="0070C0"/>
              </a:solidFill>
            </a:endParaRPr>
          </a:p>
        </p:txBody>
      </p:sp>
      <p:sp>
        <p:nvSpPr>
          <p:cNvPr id="3" name="Content Placeholder 2"/>
          <p:cNvSpPr>
            <a:spLocks noGrp="1"/>
          </p:cNvSpPr>
          <p:nvPr>
            <p:ph idx="1"/>
          </p:nvPr>
        </p:nvSpPr>
        <p:spPr>
          <a:xfrm>
            <a:off x="340963" y="1825625"/>
            <a:ext cx="11515239" cy="4351338"/>
          </a:xfrm>
          <a:solidFill>
            <a:schemeClr val="accent3">
              <a:lumMod val="20000"/>
              <a:lumOff val="80000"/>
            </a:schemeClr>
          </a:solidFill>
        </p:spPr>
        <p:txBody>
          <a:bodyPr>
            <a:normAutofit/>
          </a:bodyPr>
          <a:lstStyle/>
          <a:p>
            <a:pPr marL="0" indent="0" algn="ctr">
              <a:buNone/>
            </a:pPr>
            <a:endParaRPr lang="en-US" dirty="0" smtClean="0"/>
          </a:p>
          <a:p>
            <a:pPr marL="0" indent="0" algn="ctr">
              <a:buNone/>
            </a:pPr>
            <a:endParaRPr lang="en-US" dirty="0"/>
          </a:p>
          <a:p>
            <a:pPr marL="0" indent="0" algn="ctr">
              <a:buNone/>
            </a:pPr>
            <a:r>
              <a:rPr lang="en-US" dirty="0" smtClean="0"/>
              <a:t>The details of this extraordinary money system are lost.  </a:t>
            </a:r>
          </a:p>
          <a:p>
            <a:pPr marL="0" indent="0" algn="ctr">
              <a:buNone/>
            </a:pPr>
            <a:endParaRPr lang="en-US" dirty="0" smtClean="0"/>
          </a:p>
          <a:p>
            <a:pPr marL="0" indent="0" algn="ctr">
              <a:buNone/>
            </a:pPr>
            <a:r>
              <a:rPr lang="en-US" dirty="0" smtClean="0"/>
              <a:t>Decrees of the Roman Senate were recorded in the Treasury.</a:t>
            </a:r>
          </a:p>
          <a:p>
            <a:pPr marL="0" indent="0" algn="ctr">
              <a:buNone/>
            </a:pPr>
            <a:r>
              <a:rPr lang="en-US" dirty="0" smtClean="0"/>
              <a:t>    Its records, however, have perished.</a:t>
            </a:r>
          </a:p>
          <a:p>
            <a:pPr marL="0" indent="0" algn="ctr">
              <a:buNone/>
            </a:pPr>
            <a:endParaRPr lang="en-US" dirty="0"/>
          </a:p>
        </p:txBody>
      </p:sp>
    </p:spTree>
    <p:extLst>
      <p:ext uri="{BB962C8B-B14F-4D97-AF65-F5344CB8AC3E}">
        <p14:creationId xmlns:p14="http://schemas.microsoft.com/office/powerpoint/2010/main" val="9504267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7204" y="914401"/>
            <a:ext cx="10515600" cy="5943599"/>
          </a:xfrm>
          <a:solidFill>
            <a:srgbClr val="FFFF00"/>
          </a:solidFill>
        </p:spPr>
        <p:txBody>
          <a:bodyPr>
            <a:normAutofit/>
          </a:bodyPr>
          <a:lstStyle/>
          <a:p>
            <a:pPr marL="0" indent="0">
              <a:buNone/>
            </a:pPr>
            <a:r>
              <a:rPr lang="en-US" sz="2400" dirty="0" smtClean="0"/>
              <a:t>454 BC - Roman ambassadors sent to Athens </a:t>
            </a:r>
            <a:r>
              <a:rPr lang="en-US" sz="2400" dirty="0"/>
              <a:t>to study the laws of </a:t>
            </a:r>
            <a:r>
              <a:rPr lang="en-US" sz="2400" dirty="0">
                <a:hlinkClick r:id="rId2" tooltip="Solon"/>
              </a:rPr>
              <a:t>Solon</a:t>
            </a:r>
            <a:r>
              <a:rPr lang="en-US" sz="2400" dirty="0"/>
              <a:t> and Greek political </a:t>
            </a:r>
            <a:r>
              <a:rPr lang="en-US" sz="2400" dirty="0" smtClean="0"/>
              <a:t>institutions</a:t>
            </a:r>
          </a:p>
          <a:p>
            <a:pPr marL="0" indent="0">
              <a:buNone/>
            </a:pPr>
            <a:r>
              <a:rPr lang="en-US" sz="2400" dirty="0" smtClean="0"/>
              <a:t>They must have been appraised of the Greek system of money which provided </a:t>
            </a:r>
            <a:r>
              <a:rPr lang="en-US" sz="2400" dirty="0" err="1" smtClean="0"/>
              <a:t>numeraries</a:t>
            </a:r>
            <a:r>
              <a:rPr lang="en-US" sz="2400" dirty="0" smtClean="0"/>
              <a:t> for home use, and the precious metals for foreign service.   One of Solon’s </a:t>
            </a:r>
            <a:r>
              <a:rPr lang="en-US" sz="2400" dirty="0"/>
              <a:t>contributions to Athenian law was a provision that </a:t>
            </a:r>
            <a:r>
              <a:rPr lang="en-US" sz="2400" dirty="0" smtClean="0"/>
              <a:t>made animals legal tender.</a:t>
            </a:r>
          </a:p>
          <a:p>
            <a:pPr marL="0" indent="0">
              <a:buNone/>
            </a:pPr>
            <a:r>
              <a:rPr lang="en-US" sz="2400" dirty="0" smtClean="0"/>
              <a:t>454 BC – the Roman </a:t>
            </a:r>
            <a:r>
              <a:rPr lang="en-US" sz="2400" dirty="0" err="1" smtClean="0"/>
              <a:t>Lex</a:t>
            </a:r>
            <a:r>
              <a:rPr lang="en-US" sz="2400" dirty="0" smtClean="0"/>
              <a:t> </a:t>
            </a:r>
            <a:r>
              <a:rPr lang="en-US" sz="2400" dirty="0" err="1" smtClean="0"/>
              <a:t>Aternia</a:t>
            </a:r>
            <a:r>
              <a:rPr lang="en-US" sz="2400" dirty="0" smtClean="0"/>
              <a:t> </a:t>
            </a:r>
            <a:r>
              <a:rPr lang="en-US" sz="2400" dirty="0" err="1" smtClean="0"/>
              <a:t>Tarpia</a:t>
            </a:r>
            <a:r>
              <a:rPr lang="en-US" sz="2400" dirty="0" smtClean="0"/>
              <a:t> monetized cattle and sheep, which could be tendered directly for fines.</a:t>
            </a:r>
          </a:p>
          <a:p>
            <a:pPr marL="0" indent="0">
              <a:buNone/>
            </a:pPr>
            <a:r>
              <a:rPr lang="en-US" sz="2400" dirty="0"/>
              <a:t> </a:t>
            </a:r>
            <a:r>
              <a:rPr lang="en-US" sz="2400" dirty="0" smtClean="0"/>
              <a:t>                                                             </a:t>
            </a:r>
            <a:r>
              <a:rPr lang="en-US" dirty="0" smtClean="0"/>
              <a:t>1 sheep =   10 Aces</a:t>
            </a:r>
          </a:p>
          <a:p>
            <a:pPr marL="0" indent="0">
              <a:buNone/>
            </a:pPr>
            <a:endParaRPr lang="en-US" dirty="0" smtClean="0"/>
          </a:p>
          <a:p>
            <a:pPr marL="0" indent="0">
              <a:buNone/>
            </a:pPr>
            <a:r>
              <a:rPr lang="en-US" dirty="0"/>
              <a:t> </a:t>
            </a:r>
            <a:r>
              <a:rPr lang="en-US" dirty="0" smtClean="0"/>
              <a:t>                                                    1 ox       = 100 Aces</a:t>
            </a:r>
          </a:p>
          <a:p>
            <a:pPr marL="0" indent="0">
              <a:buNone/>
            </a:pPr>
            <a:endParaRPr lang="en-US" sz="3200" dirty="0"/>
          </a:p>
          <a:p>
            <a:pPr marL="0" indent="0">
              <a:buNone/>
            </a:pPr>
            <a:endParaRPr lang="en-US" sz="3200" dirty="0" smtClean="0"/>
          </a:p>
        </p:txBody>
      </p:sp>
      <p:sp>
        <p:nvSpPr>
          <p:cNvPr id="4" name="Title 1"/>
          <p:cNvSpPr txBox="1">
            <a:spLocks/>
          </p:cNvSpPr>
          <p:nvPr/>
        </p:nvSpPr>
        <p:spPr>
          <a:xfrm>
            <a:off x="601852" y="1"/>
            <a:ext cx="10926303" cy="914400"/>
          </a:xfrm>
          <a:prstGeom prst="rect">
            <a:avLst/>
          </a:prstGeom>
          <a:solidFill>
            <a:schemeClr val="accent5">
              <a:lumMod val="40000"/>
              <a:lumOff val="60000"/>
            </a:schemeClr>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t>Question - </a:t>
            </a:r>
            <a:br>
              <a:rPr lang="en-US" dirty="0" smtClean="0"/>
            </a:br>
            <a:r>
              <a:rPr lang="en-US" sz="3200" b="1" dirty="0"/>
              <a:t>Where did fiat system come from?</a:t>
            </a:r>
            <a:endParaRPr lang="en-US" sz="3200" b="1" dirty="0">
              <a:solidFill>
                <a:srgbClr val="0070C0"/>
              </a:solidFill>
            </a:endParaRPr>
          </a:p>
        </p:txBody>
      </p:sp>
      <p:pic>
        <p:nvPicPr>
          <p:cNvPr id="1026" name="Picture 2" descr="http://ts2.mm.bing.net/th?id=H.4581339749287065&amp;pid=15.1&amp;H=106&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863" y="5166425"/>
            <a:ext cx="1524000"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s1.mm.bing.net/th?id=H.4665680021162136&amp;pid=15.1&amp;H=131&amp;W=1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4484" y="3926151"/>
            <a:ext cx="1275379" cy="1046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7041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963" y="365125"/>
            <a:ext cx="11515239" cy="1325563"/>
          </a:xfrm>
          <a:solidFill>
            <a:schemeClr val="accent5">
              <a:lumMod val="40000"/>
              <a:lumOff val="60000"/>
            </a:schemeClr>
          </a:solidFill>
        </p:spPr>
        <p:txBody>
          <a:bodyPr/>
          <a:lstStyle/>
          <a:p>
            <a:pPr algn="ctr"/>
            <a:r>
              <a:rPr lang="en-US" dirty="0"/>
              <a:t>OVERVIEW: BC 385-207</a:t>
            </a:r>
            <a:r>
              <a:rPr lang="en-US" dirty="0" smtClean="0"/>
              <a:t/>
            </a:r>
            <a:br>
              <a:rPr lang="en-US" dirty="0" smtClean="0"/>
            </a:br>
            <a:r>
              <a:rPr lang="en-US" sz="3200" b="1" dirty="0" smtClean="0">
                <a:solidFill>
                  <a:srgbClr val="0070C0"/>
                </a:solidFill>
              </a:rPr>
              <a:t>BRONZE NOMISMA</a:t>
            </a:r>
            <a:endParaRPr lang="en-US" sz="3200" b="1" dirty="0">
              <a:solidFill>
                <a:srgbClr val="0070C0"/>
              </a:solidFill>
            </a:endParaRPr>
          </a:p>
        </p:txBody>
      </p:sp>
      <p:sp>
        <p:nvSpPr>
          <p:cNvPr id="3" name="Content Placeholder 2"/>
          <p:cNvSpPr>
            <a:spLocks noGrp="1"/>
          </p:cNvSpPr>
          <p:nvPr>
            <p:ph idx="1"/>
          </p:nvPr>
        </p:nvSpPr>
        <p:spPr>
          <a:xfrm>
            <a:off x="340963" y="1825624"/>
            <a:ext cx="11515239" cy="5032375"/>
          </a:xfrm>
          <a:solidFill>
            <a:schemeClr val="accent3">
              <a:lumMod val="20000"/>
              <a:lumOff val="80000"/>
            </a:schemeClr>
          </a:solidFill>
        </p:spPr>
        <p:txBody>
          <a:bodyPr>
            <a:normAutofit fontScale="85000" lnSpcReduction="20000"/>
          </a:bodyPr>
          <a:lstStyle/>
          <a:p>
            <a:pPr marL="0" indent="0">
              <a:buNone/>
            </a:pPr>
            <a:r>
              <a:rPr lang="en-US" b="1" dirty="0" smtClean="0"/>
              <a:t>The Republic’s money system was abstract and legal:    </a:t>
            </a:r>
          </a:p>
          <a:p>
            <a:pPr marL="0" indent="0">
              <a:buNone/>
            </a:pPr>
            <a:r>
              <a:rPr lang="en-US" b="1" dirty="0" smtClean="0"/>
              <a:t>                                        tale of money overvalued copper content</a:t>
            </a:r>
          </a:p>
          <a:p>
            <a:pPr marL="0" indent="0">
              <a:buNone/>
            </a:pPr>
            <a:endParaRPr lang="en-US" b="1" dirty="0" smtClean="0"/>
          </a:p>
          <a:p>
            <a:pPr marL="457200" lvl="1" indent="0">
              <a:buNone/>
            </a:pPr>
            <a:r>
              <a:rPr lang="en-US" dirty="0" smtClean="0"/>
              <a:t>Monopolization of fabrication of money by government:</a:t>
            </a:r>
          </a:p>
          <a:p>
            <a:pPr marL="457200" lvl="1" indent="0">
              <a:buNone/>
            </a:pPr>
            <a:r>
              <a:rPr lang="en-US" dirty="0"/>
              <a:t> </a:t>
            </a:r>
            <a:r>
              <a:rPr lang="en-US" dirty="0" smtClean="0"/>
              <a:t>     monetary system of Rome consisted of copper nummi, formerly known as </a:t>
            </a:r>
            <a:r>
              <a:rPr lang="en-US" dirty="0" err="1" smtClean="0"/>
              <a:t>Ases</a:t>
            </a:r>
            <a:endParaRPr lang="en-US" dirty="0" smtClean="0"/>
          </a:p>
          <a:p>
            <a:pPr marL="457200" lvl="1" indent="0">
              <a:buNone/>
            </a:pPr>
            <a:endParaRPr lang="en-US" dirty="0" smtClean="0"/>
          </a:p>
          <a:p>
            <a:pPr marL="457200" lvl="1" indent="0">
              <a:buNone/>
            </a:pPr>
            <a:r>
              <a:rPr lang="en-US" dirty="0" smtClean="0"/>
              <a:t>Specific limitation of emissions:  </a:t>
            </a:r>
          </a:p>
          <a:p>
            <a:pPr marL="457200" lvl="1" indent="0">
              <a:buNone/>
            </a:pPr>
            <a:r>
              <a:rPr lang="en-US" dirty="0"/>
              <a:t> </a:t>
            </a:r>
            <a:r>
              <a:rPr lang="en-US" dirty="0" smtClean="0"/>
              <a:t>     senate limited the whole number of nummi</a:t>
            </a:r>
          </a:p>
          <a:p>
            <a:pPr marL="457200" lvl="1" indent="0">
              <a:buNone/>
            </a:pPr>
            <a:endParaRPr lang="en-US" dirty="0" smtClean="0"/>
          </a:p>
          <a:p>
            <a:pPr marL="457200" lvl="1" indent="0">
              <a:buNone/>
            </a:pPr>
            <a:r>
              <a:rPr lang="en-US" dirty="0" smtClean="0"/>
              <a:t>Only one kind of money for all purposes:</a:t>
            </a:r>
          </a:p>
          <a:p>
            <a:pPr marL="457200" lvl="1" indent="0">
              <a:buNone/>
            </a:pPr>
            <a:r>
              <a:rPr lang="en-US" dirty="0"/>
              <a:t> </a:t>
            </a:r>
            <a:r>
              <a:rPr lang="en-US" dirty="0" smtClean="0"/>
              <a:t>     nummi were full and exclusive legal tender for all purposes  </a:t>
            </a:r>
          </a:p>
          <a:p>
            <a:pPr marL="457200" lvl="1" indent="0">
              <a:buNone/>
            </a:pPr>
            <a:endParaRPr lang="en-US" dirty="0" smtClean="0"/>
          </a:p>
          <a:p>
            <a:pPr marL="457200" lvl="1" indent="0">
              <a:buNone/>
            </a:pPr>
            <a:r>
              <a:rPr lang="en-US" dirty="0" smtClean="0"/>
              <a:t>Peculiarity of material for fabrication:   COPPER</a:t>
            </a:r>
          </a:p>
          <a:p>
            <a:pPr marL="457200" lvl="1" indent="0">
              <a:buNone/>
            </a:pPr>
            <a:endParaRPr lang="en-US" dirty="0" smtClean="0"/>
          </a:p>
          <a:p>
            <a:pPr marL="457200" lvl="1" indent="0">
              <a:buNone/>
            </a:pPr>
            <a:r>
              <a:rPr lang="en-US" dirty="0" smtClean="0"/>
              <a:t>Means taken to secure against counterfeiting:              STRUCK NOT CAST PIECES</a:t>
            </a:r>
          </a:p>
          <a:p>
            <a:pPr marL="3657600" lvl="8" indent="0">
              <a:buNone/>
            </a:pPr>
            <a:r>
              <a:rPr lang="en-US" dirty="0"/>
              <a:t>	</a:t>
            </a:r>
            <a:r>
              <a:rPr lang="en-US" dirty="0" smtClean="0"/>
              <a:t>	           </a:t>
            </a:r>
            <a:r>
              <a:rPr lang="en-US" sz="2400" dirty="0" smtClean="0"/>
              <a:t>USED MECHANICAL EXCELLENCE – HIGH ART</a:t>
            </a:r>
          </a:p>
          <a:p>
            <a:pPr marL="3657600" lvl="8" indent="0">
              <a:buNone/>
            </a:pPr>
            <a:r>
              <a:rPr lang="en-US" sz="2400" dirty="0"/>
              <a:t>	</a:t>
            </a:r>
            <a:r>
              <a:rPr lang="en-US" sz="2400" dirty="0" smtClean="0"/>
              <a:t>	         SEVERE PENALTIES IN LAW </a:t>
            </a:r>
            <a:r>
              <a:rPr lang="en-US" dirty="0" smtClean="0"/>
              <a:t>	  </a:t>
            </a:r>
            <a:endParaRPr lang="en-US" dirty="0"/>
          </a:p>
        </p:txBody>
      </p:sp>
      <p:pic>
        <p:nvPicPr>
          <p:cNvPr id="2050" name="Picture 2" descr="http://ts4.mm.bing.net/th?id=H.4936546403616043&amp;pid=15.1&amp;H=155&amp;W=1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963" y="2843116"/>
            <a:ext cx="391326" cy="3775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ts4.mm.bing.net/th?id=H.4936546403616043&amp;pid=15.1&amp;H=155&amp;W=1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418647">
            <a:off x="336298" y="3765778"/>
            <a:ext cx="386429" cy="3728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ts4.mm.bing.net/th?id=H.4936546403616043&amp;pid=15.1&amp;H=155&amp;W=1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190" y="4530066"/>
            <a:ext cx="391326" cy="3775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ts4.mm.bing.net/th?id=H.4936546403616043&amp;pid=15.1&amp;H=155&amp;W=1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190" y="5262376"/>
            <a:ext cx="391326" cy="3775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ts4.mm.bing.net/th?id=H.4936546403616043&amp;pid=15.1&amp;H=155&amp;W=1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190" y="5934465"/>
            <a:ext cx="391326" cy="377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4777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8868" y="2650210"/>
            <a:ext cx="10264220" cy="707886"/>
          </a:xfrm>
          <a:prstGeom prst="rect">
            <a:avLst/>
          </a:prstGeom>
          <a:noFill/>
        </p:spPr>
        <p:txBody>
          <a:bodyPr wrap="none" rtlCol="0">
            <a:spAutoFit/>
          </a:bodyPr>
          <a:lstStyle/>
          <a:p>
            <a:r>
              <a:rPr lang="en-US" sz="4000" dirty="0" smtClean="0"/>
              <a:t>PROOF FOR THE EXISTENCE OF THE FIAT SYSTEM</a:t>
            </a:r>
            <a:endParaRPr lang="en-US" sz="4000" dirty="0"/>
          </a:p>
        </p:txBody>
      </p:sp>
    </p:spTree>
    <p:extLst>
      <p:ext uri="{BB962C8B-B14F-4D97-AF65-F5344CB8AC3E}">
        <p14:creationId xmlns:p14="http://schemas.microsoft.com/office/powerpoint/2010/main" val="868377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pPr algn="ctr"/>
            <a:r>
              <a:rPr lang="en-US" dirty="0" smtClean="0"/>
              <a:t>DEL MAR’S SUPPORT FOR EXISTENCE OF A</a:t>
            </a:r>
            <a:br>
              <a:rPr lang="en-US" dirty="0" smtClean="0"/>
            </a:br>
            <a:r>
              <a:rPr lang="en-US" dirty="0" smtClean="0"/>
              <a:t>REPUBLIC FIAT MONEY</a:t>
            </a:r>
            <a:endParaRPr lang="en-US" dirty="0"/>
          </a:p>
        </p:txBody>
      </p:sp>
      <p:sp>
        <p:nvSpPr>
          <p:cNvPr id="3" name="Content Placeholder 2"/>
          <p:cNvSpPr>
            <a:spLocks noGrp="1"/>
          </p:cNvSpPr>
          <p:nvPr>
            <p:ph idx="1"/>
          </p:nvPr>
        </p:nvSpPr>
        <p:spPr>
          <a:solidFill>
            <a:srgbClr val="FFFF00"/>
          </a:solidFill>
        </p:spPr>
        <p:txBody>
          <a:bodyPr/>
          <a:lstStyle/>
          <a:p>
            <a:pPr marL="0" indent="0" algn="ctr">
              <a:buNone/>
            </a:pPr>
            <a:endParaRPr lang="en-US" dirty="0" smtClean="0"/>
          </a:p>
          <a:p>
            <a:pPr marL="0" indent="0" algn="ctr">
              <a:buNone/>
            </a:pPr>
            <a:endParaRPr lang="en-US" dirty="0"/>
          </a:p>
          <a:p>
            <a:pPr marL="0" indent="0" algn="ctr">
              <a:buNone/>
            </a:pPr>
            <a:r>
              <a:rPr lang="en-US" dirty="0" smtClean="0"/>
              <a:t>The following are the 19 reasons</a:t>
            </a:r>
          </a:p>
          <a:p>
            <a:pPr marL="0" indent="0" algn="ctr">
              <a:buNone/>
            </a:pPr>
            <a:r>
              <a:rPr lang="en-US" dirty="0" smtClean="0"/>
              <a:t>Alexander Del Mar gave to support</a:t>
            </a:r>
          </a:p>
          <a:p>
            <a:pPr marL="0" indent="0" algn="ctr">
              <a:buNone/>
            </a:pPr>
            <a:r>
              <a:rPr lang="en-US" dirty="0" smtClean="0"/>
              <a:t>the existence of this fiat money of the Roman Republic.</a:t>
            </a:r>
          </a:p>
          <a:p>
            <a:pPr marL="0" indent="0" algn="ctr">
              <a:buNone/>
            </a:pPr>
            <a:endParaRPr lang="en-US" dirty="0"/>
          </a:p>
          <a:p>
            <a:pPr marL="0" indent="0" algn="ctr">
              <a:buNone/>
            </a:pPr>
            <a:r>
              <a:rPr lang="en-US" u="sng" dirty="0" smtClean="0"/>
              <a:t>A HISTORY OF MONEY IN ANCIENT COUNTRIES</a:t>
            </a:r>
          </a:p>
          <a:p>
            <a:pPr marL="0" indent="0" algn="ctr">
              <a:buNone/>
            </a:pPr>
            <a:r>
              <a:rPr lang="en-US" u="sng" dirty="0" smtClean="0"/>
              <a:t>FROM THE EARLIEST TIMES TO THE PRESENT</a:t>
            </a:r>
            <a:r>
              <a:rPr lang="en-US" dirty="0" smtClean="0"/>
              <a:t>, 1885 </a:t>
            </a:r>
            <a:endParaRPr lang="en-US" dirty="0"/>
          </a:p>
        </p:txBody>
      </p:sp>
    </p:spTree>
    <p:extLst>
      <p:ext uri="{BB962C8B-B14F-4D97-AF65-F5344CB8AC3E}">
        <p14:creationId xmlns:p14="http://schemas.microsoft.com/office/powerpoint/2010/main" val="9627905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5736"/>
          </a:xfrm>
          <a:solidFill>
            <a:srgbClr val="FFC000"/>
          </a:solidFill>
        </p:spPr>
        <p:txBody>
          <a:bodyPr>
            <a:normAutofit fontScale="90000"/>
          </a:bodyPr>
          <a:lstStyle/>
          <a:p>
            <a:pPr algn="ctr"/>
            <a:r>
              <a:rPr lang="en-US" sz="3600" b="1" dirty="0" smtClean="0"/>
              <a:t>MONOPOLY, RESTRICTED EMISSION, AND OVERVALUATION OF </a:t>
            </a:r>
            <a:r>
              <a:rPr lang="en-US" sz="3600" b="1" dirty="0" smtClean="0"/>
              <a:t>BRONZE PIECES</a:t>
            </a:r>
            <a:endParaRPr lang="en-US" sz="3600" b="1" dirty="0"/>
          </a:p>
        </p:txBody>
      </p:sp>
      <p:sp>
        <p:nvSpPr>
          <p:cNvPr id="3" name="Content Placeholder 2"/>
          <p:cNvSpPr>
            <a:spLocks noGrp="1"/>
          </p:cNvSpPr>
          <p:nvPr>
            <p:ph idx="1"/>
          </p:nvPr>
        </p:nvSpPr>
        <p:spPr>
          <a:xfrm>
            <a:off x="838200" y="1394847"/>
            <a:ext cx="10515600" cy="5269424"/>
          </a:xfrm>
          <a:solidFill>
            <a:schemeClr val="accent6">
              <a:lumMod val="20000"/>
              <a:lumOff val="80000"/>
            </a:schemeClr>
          </a:solidFill>
        </p:spPr>
        <p:txBody>
          <a:bodyPr>
            <a:normAutofit/>
          </a:bodyPr>
          <a:lstStyle/>
          <a:p>
            <a:pPr marL="0" indent="0" algn="ctr">
              <a:buNone/>
            </a:pPr>
            <a:r>
              <a:rPr lang="en-US" sz="4400" dirty="0" smtClean="0"/>
              <a:t>1</a:t>
            </a:r>
            <a:endParaRPr lang="en-US" sz="2400" dirty="0" smtClean="0"/>
          </a:p>
          <a:p>
            <a:pPr marL="0" indent="0">
              <a:buNone/>
            </a:pPr>
            <a:r>
              <a:rPr lang="en-US" sz="2200" dirty="0" smtClean="0"/>
              <a:t>Fabrication of pieces monopolized by state.  All stamped S.C. meaning </a:t>
            </a:r>
            <a:r>
              <a:rPr lang="en-US" sz="2200" i="1" dirty="0" smtClean="0"/>
              <a:t>Ex </a:t>
            </a:r>
            <a:r>
              <a:rPr lang="en-US" sz="2200" i="1" dirty="0" err="1" smtClean="0"/>
              <a:t>senatus</a:t>
            </a:r>
            <a:r>
              <a:rPr lang="en-US" sz="2200" i="1" dirty="0" smtClean="0"/>
              <a:t> </a:t>
            </a:r>
            <a:r>
              <a:rPr lang="en-US" sz="2200" i="1" dirty="0" err="1" smtClean="0"/>
              <a:t>consulto</a:t>
            </a:r>
            <a:r>
              <a:rPr lang="en-US" sz="2200" i="1" dirty="0" smtClean="0"/>
              <a:t> </a:t>
            </a:r>
            <a:r>
              <a:rPr lang="en-US" sz="2200" dirty="0" smtClean="0"/>
              <a:t>– by decree of the Senate</a:t>
            </a:r>
            <a:r>
              <a:rPr lang="en-US" sz="2200" dirty="0" smtClean="0"/>
              <a:t>.    To the end of the Empire, the Senate was in charge of this coinage.</a:t>
            </a:r>
            <a:endParaRPr lang="en-US" sz="2200" dirty="0" smtClean="0"/>
          </a:p>
          <a:p>
            <a:pPr marL="0" indent="0">
              <a:buNone/>
            </a:pPr>
            <a:endParaRPr lang="en-US" sz="2200" dirty="0" smtClean="0"/>
          </a:p>
          <a:p>
            <a:pPr marL="0" indent="0">
              <a:buNone/>
            </a:pPr>
            <a:endParaRPr lang="en-US" sz="2200" dirty="0"/>
          </a:p>
          <a:p>
            <a:pPr marL="0" indent="0">
              <a:buNone/>
            </a:pPr>
            <a:endParaRPr lang="en-US" sz="2200" dirty="0"/>
          </a:p>
          <a:p>
            <a:pPr marL="0" indent="0">
              <a:buNone/>
            </a:pPr>
            <a:r>
              <a:rPr lang="en-US" sz="2200" dirty="0" smtClean="0"/>
              <a:t>Pieces were uniform design and executed with much art and mechanical skill.  These facts point to monopoly and limitation of the coinage.</a:t>
            </a:r>
          </a:p>
          <a:p>
            <a:pPr marL="0" indent="0">
              <a:buNone/>
            </a:pPr>
            <a:endParaRPr lang="en-US" sz="2200" dirty="0"/>
          </a:p>
          <a:p>
            <a:pPr marL="0" indent="0">
              <a:buNone/>
            </a:pPr>
            <a:r>
              <a:rPr lang="en-US" sz="2200" dirty="0" smtClean="0"/>
              <a:t>We are informed different pieces were fabricated in each district or colony, and were distinguished from others by peculiar mint marks and kept in each place.  Such control and restriction would not have been necessary with a commodity system.</a:t>
            </a:r>
          </a:p>
          <a:p>
            <a:pPr marL="0" indent="0">
              <a:buNone/>
            </a:pPr>
            <a:endParaRPr lang="en-US" sz="2200" dirty="0"/>
          </a:p>
        </p:txBody>
      </p:sp>
      <p:pic>
        <p:nvPicPr>
          <p:cNvPr id="1026" name="Picture 2" descr="1 Quadrans Roman Empire (27BC-395) Bronze Augustus (63BC- 14)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3721" y="2801158"/>
            <a:ext cx="3073508" cy="1536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1626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5736"/>
          </a:xfrm>
          <a:solidFill>
            <a:srgbClr val="FFC000"/>
          </a:solidFill>
        </p:spPr>
        <p:txBody>
          <a:bodyPr>
            <a:normAutofit fontScale="90000"/>
          </a:bodyPr>
          <a:lstStyle/>
          <a:p>
            <a:pPr algn="ctr"/>
            <a:r>
              <a:rPr lang="en-US" sz="3600" b="1" dirty="0" smtClean="0"/>
              <a:t>ABSENCE OF COMPLAINTS ABOUT REPEATED REDUCTIONS</a:t>
            </a:r>
            <a:endParaRPr lang="en-US" sz="3600" b="1" dirty="0"/>
          </a:p>
        </p:txBody>
      </p:sp>
      <p:sp>
        <p:nvSpPr>
          <p:cNvPr id="3" name="Content Placeholder 2"/>
          <p:cNvSpPr>
            <a:spLocks noGrp="1"/>
          </p:cNvSpPr>
          <p:nvPr>
            <p:ph idx="1"/>
          </p:nvPr>
        </p:nvSpPr>
        <p:spPr>
          <a:xfrm>
            <a:off x="838200" y="1394847"/>
            <a:ext cx="10515600" cy="5269424"/>
          </a:xfrm>
          <a:solidFill>
            <a:schemeClr val="accent5">
              <a:lumMod val="20000"/>
              <a:lumOff val="80000"/>
            </a:schemeClr>
          </a:solidFill>
        </p:spPr>
        <p:txBody>
          <a:bodyPr>
            <a:normAutofit/>
          </a:bodyPr>
          <a:lstStyle/>
          <a:p>
            <a:pPr marL="0" indent="0" algn="ctr">
              <a:buNone/>
            </a:pPr>
            <a:r>
              <a:rPr lang="en-US" sz="4400" dirty="0" smtClean="0"/>
              <a:t>2</a:t>
            </a:r>
            <a:endParaRPr lang="en-US" sz="4400" dirty="0" smtClean="0"/>
          </a:p>
          <a:p>
            <a:pPr marL="0" indent="0">
              <a:buNone/>
            </a:pPr>
            <a:r>
              <a:rPr lang="en-US" sz="3200" dirty="0" smtClean="0"/>
              <a:t>The copper As was reduced many times, yet nowhere in Roman history do there appear any complaints.</a:t>
            </a:r>
          </a:p>
          <a:p>
            <a:pPr marL="0" indent="0">
              <a:buNone/>
            </a:pPr>
            <a:endParaRPr lang="en-US" sz="3200" dirty="0"/>
          </a:p>
          <a:p>
            <a:pPr marL="0" indent="0">
              <a:buNone/>
            </a:pPr>
            <a:r>
              <a:rPr lang="en-US" sz="3200" dirty="0" smtClean="0"/>
              <a:t>Not a problem with a numerical, fiat system.   For an intrinsic, commodity system, this would have caused great consequences.</a:t>
            </a:r>
          </a:p>
          <a:p>
            <a:pPr marL="0" indent="0">
              <a:buNone/>
            </a:pPr>
            <a:endParaRPr lang="en-US" sz="2400" dirty="0" smtClean="0"/>
          </a:p>
        </p:txBody>
      </p:sp>
      <p:pic>
        <p:nvPicPr>
          <p:cNvPr id="2050" name="Picture 2" descr="1 As Roman Empire (27BC-395) Coppe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100" y="4564251"/>
            <a:ext cx="4200040" cy="2100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8923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5736"/>
          </a:xfrm>
          <a:solidFill>
            <a:srgbClr val="FFC000"/>
          </a:solidFill>
        </p:spPr>
        <p:txBody>
          <a:bodyPr>
            <a:normAutofit fontScale="90000"/>
          </a:bodyPr>
          <a:lstStyle/>
          <a:p>
            <a:pPr algn="ctr"/>
            <a:r>
              <a:rPr lang="en-US" sz="3600" b="1" dirty="0" smtClean="0"/>
              <a:t>Unrestricted private coinage of silver and gold </a:t>
            </a:r>
            <a:r>
              <a:rPr lang="en-US" sz="3600" b="1" dirty="0" smtClean="0"/>
              <a:t>(by </a:t>
            </a:r>
            <a:r>
              <a:rPr lang="en-US" sz="3600" b="1" dirty="0" err="1" smtClean="0"/>
              <a:t>gentes</a:t>
            </a:r>
            <a:r>
              <a:rPr lang="en-US" sz="3600" b="1" dirty="0" smtClean="0"/>
              <a:t>?)</a:t>
            </a:r>
            <a:endParaRPr lang="en-US" sz="3600" b="1" dirty="0"/>
          </a:p>
        </p:txBody>
      </p:sp>
      <p:sp>
        <p:nvSpPr>
          <p:cNvPr id="3" name="Content Placeholder 2"/>
          <p:cNvSpPr>
            <a:spLocks noGrp="1"/>
          </p:cNvSpPr>
          <p:nvPr>
            <p:ph idx="1"/>
          </p:nvPr>
        </p:nvSpPr>
        <p:spPr>
          <a:xfrm>
            <a:off x="838200" y="1394847"/>
            <a:ext cx="10515600" cy="5269424"/>
          </a:xfrm>
          <a:solidFill>
            <a:schemeClr val="accent4">
              <a:lumMod val="20000"/>
              <a:lumOff val="80000"/>
            </a:schemeClr>
          </a:solidFill>
        </p:spPr>
        <p:txBody>
          <a:bodyPr>
            <a:normAutofit/>
          </a:bodyPr>
          <a:lstStyle/>
          <a:p>
            <a:pPr marL="0" indent="0" algn="ctr">
              <a:buNone/>
            </a:pPr>
            <a:endParaRPr lang="en-US" dirty="0" smtClean="0"/>
          </a:p>
          <a:p>
            <a:pPr marL="0" indent="0" algn="ctr">
              <a:buNone/>
            </a:pPr>
            <a:r>
              <a:rPr lang="en-US" sz="4400" dirty="0" smtClean="0"/>
              <a:t>3</a:t>
            </a:r>
          </a:p>
          <a:p>
            <a:pPr marL="0" indent="0">
              <a:buNone/>
            </a:pPr>
            <a:r>
              <a:rPr lang="en-US" sz="3200" dirty="0" smtClean="0"/>
              <a:t>Not legal tender.  Coined 269 BC and 207 BC.</a:t>
            </a:r>
          </a:p>
          <a:p>
            <a:pPr marL="0" indent="0">
              <a:buNone/>
            </a:pPr>
            <a:endParaRPr lang="en-US" sz="3200" dirty="0"/>
          </a:p>
          <a:p>
            <a:pPr marL="0" indent="0">
              <a:buNone/>
            </a:pPr>
            <a:r>
              <a:rPr lang="en-US" sz="3200" dirty="0" smtClean="0"/>
              <a:t>Used to reward soldiers of </a:t>
            </a:r>
            <a:r>
              <a:rPr lang="en-US" sz="3200" dirty="0" err="1" smtClean="0"/>
              <a:t>gentes</a:t>
            </a:r>
            <a:r>
              <a:rPr lang="en-US" sz="3200" dirty="0" smtClean="0"/>
              <a:t> in armies of republic.</a:t>
            </a:r>
          </a:p>
          <a:p>
            <a:pPr marL="0" indent="0">
              <a:buNone/>
            </a:pPr>
            <a:endParaRPr lang="en-US" sz="3200" dirty="0"/>
          </a:p>
          <a:p>
            <a:pPr marL="0" indent="0">
              <a:buNone/>
            </a:pPr>
            <a:r>
              <a:rPr lang="en-US" sz="3200" dirty="0" smtClean="0"/>
              <a:t>Not permitted to form part of monetary system of republic.  Copper As accepted as fiat money besides unrestrained emissions </a:t>
            </a:r>
            <a:r>
              <a:rPr lang="en-US" sz="3200" dirty="0" smtClean="0"/>
              <a:t>(of </a:t>
            </a:r>
            <a:r>
              <a:rPr lang="en-US" sz="3200" dirty="0" err="1" smtClean="0"/>
              <a:t>gentes</a:t>
            </a:r>
            <a:r>
              <a:rPr lang="en-US" sz="3200" dirty="0" smtClean="0"/>
              <a:t>?)</a:t>
            </a:r>
            <a:endParaRPr lang="en-US" sz="3200" dirty="0" smtClean="0"/>
          </a:p>
          <a:p>
            <a:pPr marL="0" indent="0">
              <a:buNone/>
            </a:pPr>
            <a:endParaRPr lang="en-US" sz="2400" dirty="0" smtClean="0"/>
          </a:p>
        </p:txBody>
      </p:sp>
    </p:spTree>
    <p:extLst>
      <p:ext uri="{BB962C8B-B14F-4D97-AF65-F5344CB8AC3E}">
        <p14:creationId xmlns:p14="http://schemas.microsoft.com/office/powerpoint/2010/main" val="3605008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347797"/>
          </a:xfrm>
          <a:solidFill>
            <a:srgbClr val="FFFF00"/>
          </a:solidFill>
        </p:spPr>
        <p:txBody>
          <a:bodyPr>
            <a:normAutofit fontScale="90000"/>
          </a:bodyPr>
          <a:lstStyle/>
          <a:p>
            <a:pPr algn="ctr"/>
            <a:r>
              <a:rPr lang="en-US" sz="2400" dirty="0" smtClean="0"/>
              <a:t>ANCIENT ROMAN TIMELINE</a:t>
            </a:r>
            <a:endParaRPr lang="en-US" sz="2400" dirty="0"/>
          </a:p>
        </p:txBody>
      </p:sp>
      <p:sp>
        <p:nvSpPr>
          <p:cNvPr id="3" name="Content Placeholder 2"/>
          <p:cNvSpPr>
            <a:spLocks noGrp="1"/>
          </p:cNvSpPr>
          <p:nvPr>
            <p:ph idx="1"/>
          </p:nvPr>
        </p:nvSpPr>
        <p:spPr>
          <a:xfrm>
            <a:off x="838200" y="347797"/>
            <a:ext cx="10515600" cy="1078047"/>
          </a:xfrm>
        </p:spPr>
        <p:txBody>
          <a:bodyPr>
            <a:normAutofit/>
          </a:bodyPr>
          <a:lstStyle/>
          <a:p>
            <a:pPr marL="0" indent="0">
              <a:buNone/>
            </a:pPr>
            <a:endParaRPr lang="en-US" sz="1200" dirty="0" smtClean="0"/>
          </a:p>
          <a:p>
            <a:pPr marL="0" indent="0">
              <a:buNone/>
            </a:pPr>
            <a:r>
              <a:rPr lang="en-US" sz="1800" b="1" dirty="0" smtClean="0">
                <a:solidFill>
                  <a:srgbClr val="0070C0"/>
                </a:solidFill>
              </a:rPr>
              <a:t>|_____________| </a:t>
            </a:r>
            <a:r>
              <a:rPr lang="en-US" sz="1800" b="1" dirty="0" smtClean="0">
                <a:solidFill>
                  <a:srgbClr val="FF0000"/>
                </a:solidFill>
              </a:rPr>
              <a:t>|____________________________| </a:t>
            </a:r>
            <a:r>
              <a:rPr lang="en-US" sz="1800" b="1" dirty="0" smtClean="0">
                <a:solidFill>
                  <a:schemeClr val="accent2">
                    <a:lumMod val="75000"/>
                  </a:schemeClr>
                </a:solidFill>
              </a:rPr>
              <a:t>|___|___________|_____|_______________|____|</a:t>
            </a:r>
            <a:endParaRPr lang="en-US" sz="1800" b="1" dirty="0">
              <a:solidFill>
                <a:schemeClr val="accent2">
                  <a:lumMod val="75000"/>
                </a:schemeClr>
              </a:solidFill>
            </a:endParaRPr>
          </a:p>
          <a:p>
            <a:pPr marL="0" indent="0">
              <a:buNone/>
            </a:pPr>
            <a:r>
              <a:rPr lang="en-US" sz="1800" dirty="0" smtClean="0"/>
              <a:t>753                       510                                                             27       0                   330         385                       1204   1453</a:t>
            </a:r>
          </a:p>
          <a:p>
            <a:pPr marL="0" indent="0">
              <a:buNone/>
            </a:pPr>
            <a:endParaRPr lang="en-US" sz="1800" dirty="0"/>
          </a:p>
          <a:p>
            <a:pPr marL="0" indent="0">
              <a:buNone/>
            </a:pPr>
            <a:endParaRPr lang="en-US" sz="1800" dirty="0"/>
          </a:p>
          <a:p>
            <a:pPr marL="0" indent="0">
              <a:buNone/>
            </a:pPr>
            <a:endParaRPr lang="en-US" sz="1800" dirty="0" smtClean="0"/>
          </a:p>
          <a:p>
            <a:pPr marL="0" indent="0">
              <a:buNone/>
            </a:pPr>
            <a:endParaRPr lang="en-US" sz="1800" dirty="0"/>
          </a:p>
        </p:txBody>
      </p:sp>
      <p:sp>
        <p:nvSpPr>
          <p:cNvPr id="4" name="TextBox 3"/>
          <p:cNvSpPr txBox="1"/>
          <p:nvPr/>
        </p:nvSpPr>
        <p:spPr>
          <a:xfrm>
            <a:off x="1250808" y="397011"/>
            <a:ext cx="1175322" cy="369332"/>
          </a:xfrm>
          <a:prstGeom prst="rect">
            <a:avLst/>
          </a:prstGeom>
          <a:noFill/>
        </p:spPr>
        <p:txBody>
          <a:bodyPr wrap="none" rtlCol="0">
            <a:spAutoFit/>
          </a:bodyPr>
          <a:lstStyle/>
          <a:p>
            <a:r>
              <a:rPr lang="en-US" b="1" dirty="0" smtClean="0">
                <a:solidFill>
                  <a:srgbClr val="0070C0"/>
                </a:solidFill>
              </a:rPr>
              <a:t>KINGDOM</a:t>
            </a:r>
            <a:endParaRPr lang="en-US" b="1" dirty="0">
              <a:solidFill>
                <a:srgbClr val="0070C0"/>
              </a:solidFill>
            </a:endParaRPr>
          </a:p>
        </p:txBody>
      </p:sp>
      <p:sp>
        <p:nvSpPr>
          <p:cNvPr id="5" name="TextBox 4"/>
          <p:cNvSpPr txBox="1"/>
          <p:nvPr/>
        </p:nvSpPr>
        <p:spPr>
          <a:xfrm>
            <a:off x="3704094" y="397011"/>
            <a:ext cx="1111202" cy="369332"/>
          </a:xfrm>
          <a:prstGeom prst="rect">
            <a:avLst/>
          </a:prstGeom>
          <a:noFill/>
        </p:spPr>
        <p:txBody>
          <a:bodyPr wrap="none" rtlCol="0">
            <a:spAutoFit/>
          </a:bodyPr>
          <a:lstStyle/>
          <a:p>
            <a:r>
              <a:rPr lang="en-US" b="1" dirty="0" smtClean="0">
                <a:solidFill>
                  <a:srgbClr val="FF0000"/>
                </a:solidFill>
              </a:rPr>
              <a:t>REPUBLIC</a:t>
            </a:r>
            <a:endParaRPr lang="en-US" b="1" dirty="0">
              <a:solidFill>
                <a:srgbClr val="FF0000"/>
              </a:solidFill>
            </a:endParaRPr>
          </a:p>
        </p:txBody>
      </p:sp>
      <p:sp>
        <p:nvSpPr>
          <p:cNvPr id="6" name="TextBox 5"/>
          <p:cNvSpPr txBox="1"/>
          <p:nvPr/>
        </p:nvSpPr>
        <p:spPr>
          <a:xfrm>
            <a:off x="8121112" y="397011"/>
            <a:ext cx="925253" cy="369332"/>
          </a:xfrm>
          <a:prstGeom prst="rect">
            <a:avLst/>
          </a:prstGeom>
          <a:noFill/>
        </p:spPr>
        <p:txBody>
          <a:bodyPr wrap="none" rtlCol="0">
            <a:spAutoFit/>
          </a:bodyPr>
          <a:lstStyle/>
          <a:p>
            <a:r>
              <a:rPr lang="en-US" b="1" dirty="0" smtClean="0">
                <a:solidFill>
                  <a:schemeClr val="accent2"/>
                </a:solidFill>
              </a:rPr>
              <a:t>EMPIRE</a:t>
            </a:r>
            <a:endParaRPr lang="en-US" b="1" dirty="0">
              <a:solidFill>
                <a:schemeClr val="accent2"/>
              </a:solidFill>
            </a:endParaRPr>
          </a:p>
        </p:txBody>
      </p:sp>
      <p:sp>
        <p:nvSpPr>
          <p:cNvPr id="7" name="TextBox 6"/>
          <p:cNvSpPr txBox="1"/>
          <p:nvPr/>
        </p:nvSpPr>
        <p:spPr>
          <a:xfrm>
            <a:off x="309966" y="1475058"/>
            <a:ext cx="11329261" cy="5386090"/>
          </a:xfrm>
          <a:prstGeom prst="rect">
            <a:avLst/>
          </a:prstGeom>
          <a:noFill/>
        </p:spPr>
        <p:txBody>
          <a:bodyPr wrap="square" rtlCol="0">
            <a:spAutoFit/>
          </a:bodyPr>
          <a:lstStyle/>
          <a:p>
            <a:pPr lvl="3"/>
            <a:r>
              <a:rPr lang="en-US" b="1" dirty="0" smtClean="0">
                <a:solidFill>
                  <a:srgbClr val="00B0F0"/>
                </a:solidFill>
              </a:rPr>
              <a:t>KINGDOM</a:t>
            </a:r>
          </a:p>
          <a:p>
            <a:pPr lvl="3"/>
            <a:endParaRPr lang="en-US" b="1" dirty="0" smtClean="0">
              <a:solidFill>
                <a:srgbClr val="00B0F0"/>
              </a:solidFill>
            </a:endParaRPr>
          </a:p>
          <a:p>
            <a:r>
              <a:rPr lang="en-US" sz="2000" dirty="0" smtClean="0"/>
              <a:t>                                       </a:t>
            </a:r>
            <a:r>
              <a:rPr lang="en-US" dirty="0" smtClean="0"/>
              <a:t>717-673  reign of King Numa – 2</a:t>
            </a:r>
            <a:r>
              <a:rPr lang="en-US" baseline="30000" dirty="0" smtClean="0"/>
              <a:t>nd</a:t>
            </a:r>
            <a:r>
              <a:rPr lang="en-US" dirty="0" smtClean="0"/>
              <a:t> king (8</a:t>
            </a:r>
            <a:r>
              <a:rPr lang="en-US" baseline="30000" dirty="0" smtClean="0"/>
              <a:t>th</a:t>
            </a:r>
            <a:r>
              <a:rPr lang="en-US" dirty="0" smtClean="0"/>
              <a:t> century)</a:t>
            </a:r>
            <a:endParaRPr lang="en-US" dirty="0"/>
          </a:p>
          <a:p>
            <a:r>
              <a:rPr lang="en-US" dirty="0" smtClean="0"/>
              <a:t>                                          578-534   reign of King </a:t>
            </a:r>
            <a:r>
              <a:rPr lang="en-US" dirty="0" err="1" smtClean="0"/>
              <a:t>Tullius</a:t>
            </a:r>
            <a:r>
              <a:rPr lang="en-US" dirty="0" smtClean="0"/>
              <a:t> – 6</a:t>
            </a:r>
            <a:r>
              <a:rPr lang="en-US" baseline="30000" dirty="0" smtClean="0"/>
              <a:t>th</a:t>
            </a:r>
            <a:r>
              <a:rPr lang="en-US" dirty="0" smtClean="0"/>
              <a:t> king (6</a:t>
            </a:r>
            <a:r>
              <a:rPr lang="en-US" baseline="30000" dirty="0" smtClean="0"/>
              <a:t>th</a:t>
            </a:r>
            <a:r>
              <a:rPr lang="en-US" dirty="0" smtClean="0"/>
              <a:t> century)</a:t>
            </a:r>
            <a:r>
              <a:rPr lang="en-US" b="1" dirty="0" smtClean="0">
                <a:solidFill>
                  <a:srgbClr val="00B0F0"/>
                </a:solidFill>
              </a:rPr>
              <a:t>                </a:t>
            </a:r>
            <a:endParaRPr lang="en-US" b="1" dirty="0">
              <a:solidFill>
                <a:srgbClr val="00B0F0"/>
              </a:solidFill>
            </a:endParaRPr>
          </a:p>
          <a:p>
            <a:pPr lvl="3"/>
            <a:endParaRPr lang="en-US" b="1" dirty="0" smtClean="0">
              <a:solidFill>
                <a:srgbClr val="00B0F0"/>
              </a:solidFill>
            </a:endParaRPr>
          </a:p>
          <a:p>
            <a:pPr lvl="3"/>
            <a:r>
              <a:rPr lang="en-US" b="1" dirty="0" smtClean="0">
                <a:solidFill>
                  <a:srgbClr val="FF0000"/>
                </a:solidFill>
              </a:rPr>
              <a:t>REPUBLIC</a:t>
            </a:r>
          </a:p>
          <a:p>
            <a:pPr lvl="3"/>
            <a:r>
              <a:rPr lang="en-US" dirty="0"/>
              <a:t> </a:t>
            </a:r>
            <a:r>
              <a:rPr lang="en-US" dirty="0" smtClean="0"/>
              <a:t>               385 – 263      Unification of Italian peninsula </a:t>
            </a:r>
          </a:p>
          <a:p>
            <a:pPr lvl="3"/>
            <a:endParaRPr lang="en-US" dirty="0" smtClean="0"/>
          </a:p>
          <a:p>
            <a:pPr lvl="3"/>
            <a:r>
              <a:rPr lang="en-US" dirty="0"/>
              <a:t> </a:t>
            </a:r>
            <a:r>
              <a:rPr lang="en-US" dirty="0" smtClean="0"/>
              <a:t>               264 </a:t>
            </a:r>
            <a:r>
              <a:rPr lang="en-US" dirty="0"/>
              <a:t>– 241      First      Punic War </a:t>
            </a:r>
          </a:p>
          <a:p>
            <a:pPr lvl="3"/>
            <a:r>
              <a:rPr lang="en-US" dirty="0"/>
              <a:t>                </a:t>
            </a:r>
            <a:r>
              <a:rPr lang="en-US" dirty="0" smtClean="0"/>
              <a:t>218 </a:t>
            </a:r>
            <a:r>
              <a:rPr lang="en-US" dirty="0"/>
              <a:t>– 201     Second  Punic War</a:t>
            </a:r>
          </a:p>
          <a:p>
            <a:pPr lvl="3"/>
            <a:endParaRPr lang="en-US" dirty="0"/>
          </a:p>
          <a:p>
            <a:pPr lvl="3"/>
            <a:r>
              <a:rPr lang="en-US" dirty="0" smtClean="0"/>
              <a:t>                264 -   27       Growth of wealth and power in plutocracy </a:t>
            </a:r>
          </a:p>
          <a:p>
            <a:pPr lvl="3"/>
            <a:r>
              <a:rPr lang="en-US" dirty="0" smtClean="0"/>
              <a:t>                                       Annexation of provinces </a:t>
            </a:r>
          </a:p>
          <a:p>
            <a:pPr lvl="3"/>
            <a:r>
              <a:rPr lang="en-US" dirty="0" smtClean="0"/>
              <a:t>                                       Growth </a:t>
            </a:r>
            <a:r>
              <a:rPr lang="en-US" dirty="0"/>
              <a:t>of </a:t>
            </a:r>
            <a:r>
              <a:rPr lang="en-US" dirty="0" err="1" smtClean="0"/>
              <a:t>latifundia</a:t>
            </a:r>
            <a:endParaRPr lang="en-US" dirty="0" smtClean="0"/>
          </a:p>
          <a:p>
            <a:pPr lvl="3"/>
            <a:r>
              <a:rPr lang="en-US" dirty="0" smtClean="0"/>
              <a:t>                                 </a:t>
            </a:r>
            <a:endParaRPr lang="en-US" dirty="0"/>
          </a:p>
          <a:p>
            <a:pPr lvl="3"/>
            <a:r>
              <a:rPr lang="en-US" b="1" dirty="0" smtClean="0">
                <a:solidFill>
                  <a:schemeClr val="accent2"/>
                </a:solidFill>
              </a:rPr>
              <a:t>EMPIRE – AUGUSTUS FIRST EMPEROR</a:t>
            </a:r>
            <a:endParaRPr lang="en-US" dirty="0" smtClean="0">
              <a:solidFill>
                <a:schemeClr val="accent2"/>
              </a:solidFill>
            </a:endParaRPr>
          </a:p>
          <a:p>
            <a:pPr lvl="3"/>
            <a:r>
              <a:rPr lang="en-US" b="1" dirty="0" smtClean="0">
                <a:solidFill>
                  <a:schemeClr val="accent2"/>
                </a:solidFill>
              </a:rPr>
              <a:t>                   </a:t>
            </a:r>
            <a:r>
              <a:rPr lang="en-US" dirty="0" smtClean="0"/>
              <a:t>27 – 476     Western Roman Empire</a:t>
            </a:r>
          </a:p>
          <a:p>
            <a:pPr lvl="3"/>
            <a:r>
              <a:rPr lang="en-US" dirty="0"/>
              <a:t> </a:t>
            </a:r>
            <a:r>
              <a:rPr lang="en-US" dirty="0" smtClean="0"/>
              <a:t>                330 – 1204   Eastern Roman (Byzantine) Empire  - to sack of Constantinople by Crusaders</a:t>
            </a:r>
          </a:p>
          <a:p>
            <a:pPr lvl="3"/>
            <a:r>
              <a:rPr lang="en-US" dirty="0"/>
              <a:t> </a:t>
            </a:r>
            <a:r>
              <a:rPr lang="en-US" dirty="0" smtClean="0"/>
              <a:t>                           1453   Fall of Constantinople to Ottoman Empire       </a:t>
            </a:r>
            <a:endParaRPr lang="en-US" dirty="0"/>
          </a:p>
        </p:txBody>
      </p:sp>
    </p:spTree>
    <p:extLst>
      <p:ext uri="{BB962C8B-B14F-4D97-AF65-F5344CB8AC3E}">
        <p14:creationId xmlns:p14="http://schemas.microsoft.com/office/powerpoint/2010/main" val="22015556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5736"/>
          </a:xfrm>
          <a:solidFill>
            <a:srgbClr val="FFC000"/>
          </a:solidFill>
        </p:spPr>
        <p:txBody>
          <a:bodyPr>
            <a:normAutofit/>
          </a:bodyPr>
          <a:lstStyle/>
          <a:p>
            <a:pPr algn="ctr"/>
            <a:r>
              <a:rPr lang="en-US" sz="3600" b="1" dirty="0" smtClean="0"/>
              <a:t>Monopoly of copper mines by the state.</a:t>
            </a:r>
            <a:endParaRPr lang="en-US" sz="3600" b="1" dirty="0"/>
          </a:p>
        </p:txBody>
      </p:sp>
      <p:sp>
        <p:nvSpPr>
          <p:cNvPr id="3" name="Content Placeholder 2"/>
          <p:cNvSpPr>
            <a:spLocks noGrp="1"/>
          </p:cNvSpPr>
          <p:nvPr>
            <p:ph idx="1"/>
          </p:nvPr>
        </p:nvSpPr>
        <p:spPr>
          <a:xfrm>
            <a:off x="838200" y="1394847"/>
            <a:ext cx="10515600" cy="5269424"/>
          </a:xfrm>
          <a:solidFill>
            <a:schemeClr val="accent2">
              <a:lumMod val="20000"/>
              <a:lumOff val="80000"/>
            </a:schemeClr>
          </a:solidFill>
        </p:spPr>
        <p:txBody>
          <a:bodyPr>
            <a:normAutofit/>
          </a:bodyPr>
          <a:lstStyle/>
          <a:p>
            <a:pPr marL="0" indent="0" algn="ctr">
              <a:buNone/>
            </a:pPr>
            <a:endParaRPr lang="en-US" dirty="0" smtClean="0"/>
          </a:p>
          <a:p>
            <a:pPr marL="0" indent="0" algn="ctr">
              <a:buNone/>
            </a:pPr>
            <a:r>
              <a:rPr lang="en-US" sz="4400" dirty="0" smtClean="0"/>
              <a:t>4</a:t>
            </a:r>
          </a:p>
          <a:p>
            <a:pPr marL="0" indent="0">
              <a:buNone/>
            </a:pPr>
            <a:endParaRPr lang="en-US" sz="3200" dirty="0" smtClean="0"/>
          </a:p>
          <a:p>
            <a:pPr marL="0" indent="0">
              <a:buNone/>
            </a:pPr>
            <a:r>
              <a:rPr lang="en-US" sz="3200" dirty="0" smtClean="0"/>
              <a:t>No mining was permitted to private individuals.  Mines were under the sole control of the state.</a:t>
            </a:r>
            <a:endParaRPr lang="en-US" sz="2400" dirty="0" smtClean="0"/>
          </a:p>
        </p:txBody>
      </p:sp>
      <p:pic>
        <p:nvPicPr>
          <p:cNvPr id="3074" name="Picture 2" descr="http://www.unc.edu/%7Eduncan/personal/roman_mining/relief.sketch.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6721" y="4494509"/>
            <a:ext cx="18097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unc.edu/%7Eduncan/personal/roman_mining/mine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0422" y="4494509"/>
            <a:ext cx="3810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2597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5736"/>
          </a:xfrm>
          <a:solidFill>
            <a:srgbClr val="FFC000"/>
          </a:solidFill>
        </p:spPr>
        <p:txBody>
          <a:bodyPr>
            <a:normAutofit/>
          </a:bodyPr>
          <a:lstStyle/>
          <a:p>
            <a:pPr algn="ctr"/>
            <a:r>
              <a:rPr lang="en-US" sz="3600" b="1" dirty="0" smtClean="0"/>
              <a:t>Restrictions upon commerce in copper.</a:t>
            </a:r>
            <a:endParaRPr lang="en-US" sz="3600" b="1" dirty="0"/>
          </a:p>
        </p:txBody>
      </p:sp>
      <p:sp>
        <p:nvSpPr>
          <p:cNvPr id="3" name="Content Placeholder 2"/>
          <p:cNvSpPr>
            <a:spLocks noGrp="1"/>
          </p:cNvSpPr>
          <p:nvPr>
            <p:ph idx="1"/>
          </p:nvPr>
        </p:nvSpPr>
        <p:spPr>
          <a:xfrm>
            <a:off x="838200" y="1394847"/>
            <a:ext cx="10515600" cy="5269424"/>
          </a:xfrm>
          <a:solidFill>
            <a:schemeClr val="accent1">
              <a:lumMod val="20000"/>
              <a:lumOff val="80000"/>
            </a:schemeClr>
          </a:solidFill>
        </p:spPr>
        <p:txBody>
          <a:bodyPr>
            <a:normAutofit/>
          </a:bodyPr>
          <a:lstStyle/>
          <a:p>
            <a:pPr marL="0" indent="0" algn="ctr">
              <a:buNone/>
            </a:pPr>
            <a:endParaRPr lang="en-US" dirty="0" smtClean="0"/>
          </a:p>
          <a:p>
            <a:pPr marL="0" indent="0" algn="ctr">
              <a:buNone/>
            </a:pPr>
            <a:r>
              <a:rPr lang="en-US" sz="4400" dirty="0" smtClean="0"/>
              <a:t>5</a:t>
            </a:r>
          </a:p>
          <a:p>
            <a:pPr marL="0" indent="0">
              <a:buNone/>
            </a:pPr>
            <a:endParaRPr lang="en-US" sz="3200" dirty="0" smtClean="0"/>
          </a:p>
          <a:p>
            <a:pPr marL="0" indent="0">
              <a:buNone/>
            </a:pPr>
            <a:r>
              <a:rPr lang="en-US" sz="2400" dirty="0" smtClean="0"/>
              <a:t>It appears from a passage in Cicero that the Romans were not unfamiliar with the policy of restricting the commerce in the substances of which the symbols of money were composed.  (</a:t>
            </a:r>
            <a:r>
              <a:rPr lang="en-US" sz="2400" dirty="0" err="1" smtClean="0"/>
              <a:t>Orat</a:t>
            </a:r>
            <a:r>
              <a:rPr lang="en-US" sz="2400" dirty="0" smtClean="0"/>
              <a:t>. Pro L. </a:t>
            </a:r>
            <a:r>
              <a:rPr lang="en-US" sz="2400" dirty="0" err="1" smtClean="0"/>
              <a:t>Flacco</a:t>
            </a:r>
            <a:r>
              <a:rPr lang="en-US" sz="2400" dirty="0" smtClean="0"/>
              <a:t>, cap.  28)</a:t>
            </a:r>
          </a:p>
          <a:p>
            <a:pPr marL="0" indent="0">
              <a:buNone/>
            </a:pPr>
            <a:endParaRPr lang="en-US" sz="2400" dirty="0"/>
          </a:p>
          <a:p>
            <a:pPr marL="0" indent="0">
              <a:buNone/>
            </a:pPr>
            <a:r>
              <a:rPr lang="en-US" sz="2400" dirty="0" smtClean="0"/>
              <a:t>It is therefore not improbable, though we are without any positive evidence on this point, that they restricted the commerce of copper during the consular republic and the prevalence of the numerical system of money.</a:t>
            </a:r>
          </a:p>
        </p:txBody>
      </p:sp>
    </p:spTree>
    <p:extLst>
      <p:ext uri="{BB962C8B-B14F-4D97-AF65-F5344CB8AC3E}">
        <p14:creationId xmlns:p14="http://schemas.microsoft.com/office/powerpoint/2010/main" val="24669805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5736"/>
          </a:xfrm>
          <a:solidFill>
            <a:srgbClr val="FFC000"/>
          </a:solidFill>
        </p:spPr>
        <p:txBody>
          <a:bodyPr>
            <a:normAutofit fontScale="90000"/>
          </a:bodyPr>
          <a:lstStyle/>
          <a:p>
            <a:pPr algn="ctr"/>
            <a:r>
              <a:rPr lang="en-US" sz="3600" b="1" dirty="0" smtClean="0"/>
              <a:t>Variety of qualities of copper employed in fabricating the pieces.</a:t>
            </a:r>
            <a:endParaRPr lang="en-US" sz="3600" b="1" dirty="0"/>
          </a:p>
        </p:txBody>
      </p:sp>
      <p:sp>
        <p:nvSpPr>
          <p:cNvPr id="3" name="Content Placeholder 2"/>
          <p:cNvSpPr>
            <a:spLocks noGrp="1"/>
          </p:cNvSpPr>
          <p:nvPr>
            <p:ph idx="1"/>
          </p:nvPr>
        </p:nvSpPr>
        <p:spPr>
          <a:xfrm>
            <a:off x="838200" y="1394846"/>
            <a:ext cx="10515600" cy="5463153"/>
          </a:xfrm>
          <a:solidFill>
            <a:schemeClr val="tx2">
              <a:lumMod val="20000"/>
              <a:lumOff val="80000"/>
            </a:schemeClr>
          </a:solidFill>
        </p:spPr>
        <p:txBody>
          <a:bodyPr>
            <a:normAutofit/>
          </a:bodyPr>
          <a:lstStyle/>
          <a:p>
            <a:pPr marL="0" indent="0" algn="ctr">
              <a:buNone/>
            </a:pPr>
            <a:endParaRPr lang="en-US" dirty="0" smtClean="0"/>
          </a:p>
          <a:p>
            <a:pPr marL="0" indent="0" algn="ctr">
              <a:buNone/>
            </a:pPr>
            <a:r>
              <a:rPr lang="en-US" sz="4400" dirty="0" smtClean="0"/>
              <a:t>6</a:t>
            </a:r>
          </a:p>
          <a:p>
            <a:pPr marL="0" indent="0">
              <a:buNone/>
            </a:pPr>
            <a:endParaRPr lang="en-US" sz="3200" dirty="0" smtClean="0"/>
          </a:p>
          <a:p>
            <a:pPr marL="0" indent="0">
              <a:spcBef>
                <a:spcPts val="0"/>
              </a:spcBef>
              <a:buNone/>
            </a:pPr>
            <a:r>
              <a:rPr lang="en-US" sz="2400" dirty="0" smtClean="0"/>
              <a:t>Assays of the coins still extant show </a:t>
            </a:r>
            <a:r>
              <a:rPr lang="en-US" sz="2400" dirty="0" smtClean="0"/>
              <a:t>that</a:t>
            </a:r>
          </a:p>
          <a:p>
            <a:pPr marL="0" indent="0">
              <a:spcBef>
                <a:spcPts val="0"/>
              </a:spcBef>
              <a:buNone/>
            </a:pPr>
            <a:r>
              <a:rPr lang="en-US" sz="2400" dirty="0" smtClean="0"/>
              <a:t>the </a:t>
            </a:r>
            <a:r>
              <a:rPr lang="en-US" sz="2400" dirty="0" smtClean="0"/>
              <a:t>material of which the various </a:t>
            </a:r>
            <a:r>
              <a:rPr lang="en-US" sz="2400" dirty="0" smtClean="0"/>
              <a:t>copper</a:t>
            </a:r>
          </a:p>
          <a:p>
            <a:pPr marL="0" indent="0">
              <a:spcBef>
                <a:spcPts val="0"/>
              </a:spcBef>
              <a:buNone/>
            </a:pPr>
            <a:r>
              <a:rPr lang="en-US" sz="2400" dirty="0" smtClean="0"/>
              <a:t>coins </a:t>
            </a:r>
            <a:r>
              <a:rPr lang="en-US" sz="2400" dirty="0" smtClean="0"/>
              <a:t>of this period were made </a:t>
            </a:r>
            <a:r>
              <a:rPr lang="en-US" sz="2400" dirty="0" smtClean="0"/>
              <a:t>was</a:t>
            </a:r>
          </a:p>
          <a:p>
            <a:pPr marL="0" indent="0">
              <a:spcBef>
                <a:spcPts val="0"/>
              </a:spcBef>
              <a:buNone/>
            </a:pPr>
            <a:r>
              <a:rPr lang="en-US" sz="2400" dirty="0" smtClean="0"/>
              <a:t>different</a:t>
            </a:r>
            <a:r>
              <a:rPr lang="en-US" sz="2400" dirty="0" smtClean="0"/>
              <a:t>.  These inferences and </a:t>
            </a:r>
            <a:r>
              <a:rPr lang="en-US" sz="2400" dirty="0" smtClean="0"/>
              <a:t>facts</a:t>
            </a:r>
          </a:p>
          <a:p>
            <a:pPr marL="0" indent="0">
              <a:spcBef>
                <a:spcPts val="0"/>
              </a:spcBef>
              <a:buNone/>
            </a:pPr>
            <a:r>
              <a:rPr lang="en-US" sz="2400" dirty="0" smtClean="0"/>
              <a:t>are </a:t>
            </a:r>
            <a:r>
              <a:rPr lang="en-US" sz="2400" dirty="0" smtClean="0"/>
              <a:t>fatal to the theory of a </a:t>
            </a:r>
            <a:r>
              <a:rPr lang="en-US" sz="2400" dirty="0" smtClean="0"/>
              <a:t>commodity</a:t>
            </a:r>
          </a:p>
          <a:p>
            <a:pPr marL="0" indent="0">
              <a:spcBef>
                <a:spcPts val="0"/>
              </a:spcBef>
              <a:buNone/>
            </a:pPr>
            <a:r>
              <a:rPr lang="en-US" sz="2400" dirty="0" smtClean="0"/>
              <a:t>or </a:t>
            </a:r>
            <a:r>
              <a:rPr lang="en-US" sz="2400" dirty="0" smtClean="0"/>
              <a:t>“intrinsic” system of money.</a:t>
            </a:r>
          </a:p>
        </p:txBody>
      </p:sp>
      <p:pic>
        <p:nvPicPr>
          <p:cNvPr id="4098" name="Picture 2" descr=" photo twentyfivecoin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5048" y="2235144"/>
            <a:ext cx="4267200" cy="442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347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5736"/>
          </a:xfrm>
          <a:solidFill>
            <a:srgbClr val="FFC000"/>
          </a:solidFill>
        </p:spPr>
        <p:txBody>
          <a:bodyPr>
            <a:normAutofit/>
          </a:bodyPr>
          <a:lstStyle/>
          <a:p>
            <a:pPr algn="ctr"/>
            <a:r>
              <a:rPr lang="en-US" sz="3600" b="1" dirty="0" smtClean="0"/>
              <a:t>Lack of uniformity in the weights of the pieces.</a:t>
            </a:r>
            <a:endParaRPr lang="en-US" sz="3600" b="1" dirty="0"/>
          </a:p>
        </p:txBody>
      </p:sp>
      <p:sp>
        <p:nvSpPr>
          <p:cNvPr id="3" name="Content Placeholder 2"/>
          <p:cNvSpPr>
            <a:spLocks noGrp="1"/>
          </p:cNvSpPr>
          <p:nvPr>
            <p:ph idx="1"/>
          </p:nvPr>
        </p:nvSpPr>
        <p:spPr>
          <a:xfrm>
            <a:off x="838200" y="1394847"/>
            <a:ext cx="10515600" cy="5269424"/>
          </a:xfrm>
          <a:solidFill>
            <a:schemeClr val="bg2">
              <a:lumMod val="90000"/>
            </a:schemeClr>
          </a:solidFill>
        </p:spPr>
        <p:txBody>
          <a:bodyPr>
            <a:normAutofit/>
          </a:bodyPr>
          <a:lstStyle/>
          <a:p>
            <a:pPr marL="0" indent="0" algn="ctr">
              <a:buNone/>
            </a:pPr>
            <a:endParaRPr lang="en-US" dirty="0" smtClean="0"/>
          </a:p>
          <a:p>
            <a:pPr marL="0" indent="0" algn="ctr">
              <a:buNone/>
            </a:pPr>
            <a:r>
              <a:rPr lang="en-US" sz="4400" dirty="0" smtClean="0"/>
              <a:t>7</a:t>
            </a:r>
          </a:p>
          <a:p>
            <a:pPr marL="0" indent="0">
              <a:buNone/>
            </a:pPr>
            <a:r>
              <a:rPr lang="en-US" sz="3200" dirty="0" smtClean="0"/>
              <a:t>It is essential to all “intrinsic</a:t>
            </a:r>
            <a:r>
              <a:rPr lang="en-US" sz="3200" dirty="0" smtClean="0"/>
              <a:t>”</a:t>
            </a:r>
          </a:p>
          <a:p>
            <a:pPr marL="0" indent="0">
              <a:buNone/>
            </a:pPr>
            <a:r>
              <a:rPr lang="en-US" sz="3200" dirty="0" smtClean="0"/>
              <a:t>or </a:t>
            </a:r>
            <a:r>
              <a:rPr lang="en-US" sz="3200" dirty="0" smtClean="0"/>
              <a:t>commodity systems </a:t>
            </a:r>
            <a:r>
              <a:rPr lang="en-US" sz="3200" dirty="0" smtClean="0"/>
              <a:t>of</a:t>
            </a:r>
          </a:p>
          <a:p>
            <a:pPr marL="0" indent="0">
              <a:buNone/>
            </a:pPr>
            <a:r>
              <a:rPr lang="en-US" sz="3200" dirty="0" smtClean="0"/>
              <a:t>money </a:t>
            </a:r>
            <a:r>
              <a:rPr lang="en-US" sz="3200" dirty="0" smtClean="0"/>
              <a:t>that every piece </a:t>
            </a:r>
            <a:r>
              <a:rPr lang="en-US" sz="3200" dirty="0" smtClean="0"/>
              <a:t>of</a:t>
            </a:r>
          </a:p>
          <a:p>
            <a:pPr marL="0" indent="0">
              <a:buNone/>
            </a:pPr>
            <a:r>
              <a:rPr lang="en-US" sz="3200" dirty="0" smtClean="0"/>
              <a:t>like </a:t>
            </a:r>
            <a:r>
              <a:rPr lang="en-US" sz="3200" dirty="0" smtClean="0"/>
              <a:t>nominal value shall </a:t>
            </a:r>
            <a:r>
              <a:rPr lang="en-US" sz="3200" dirty="0" smtClean="0"/>
              <a:t>be</a:t>
            </a:r>
          </a:p>
          <a:p>
            <a:pPr marL="0" indent="0">
              <a:buNone/>
            </a:pPr>
            <a:r>
              <a:rPr lang="en-US" sz="3200" dirty="0" smtClean="0"/>
              <a:t>of </a:t>
            </a:r>
            <a:r>
              <a:rPr lang="en-US" sz="3200" dirty="0" smtClean="0"/>
              <a:t>the same weight </a:t>
            </a:r>
            <a:r>
              <a:rPr lang="en-US" sz="3200" dirty="0" smtClean="0"/>
              <a:t>and</a:t>
            </a:r>
          </a:p>
          <a:p>
            <a:pPr marL="0" indent="0">
              <a:buNone/>
            </a:pPr>
            <a:r>
              <a:rPr lang="en-US" sz="3200" dirty="0" smtClean="0"/>
              <a:t> </a:t>
            </a:r>
            <a:r>
              <a:rPr lang="en-US" sz="3200" dirty="0" smtClean="0"/>
              <a:t>fineness of metal or other material.</a:t>
            </a:r>
          </a:p>
        </p:txBody>
      </p:sp>
      <p:pic>
        <p:nvPicPr>
          <p:cNvPr id="4" name="Picture 2" descr=" photo twentyfivecoin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1814996"/>
            <a:ext cx="4267200" cy="442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7854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5736"/>
          </a:xfrm>
          <a:solidFill>
            <a:srgbClr val="FFC000"/>
          </a:solidFill>
        </p:spPr>
        <p:txBody>
          <a:bodyPr>
            <a:normAutofit/>
          </a:bodyPr>
          <a:lstStyle/>
          <a:p>
            <a:pPr algn="ctr"/>
            <a:r>
              <a:rPr lang="en-US" sz="3600" b="1" dirty="0" smtClean="0"/>
              <a:t>Abundance and cheapness of copper metal.</a:t>
            </a:r>
            <a:endParaRPr lang="en-US" sz="3600" b="1" dirty="0"/>
          </a:p>
        </p:txBody>
      </p:sp>
      <p:sp>
        <p:nvSpPr>
          <p:cNvPr id="3" name="Content Placeholder 2"/>
          <p:cNvSpPr>
            <a:spLocks noGrp="1"/>
          </p:cNvSpPr>
          <p:nvPr>
            <p:ph idx="1"/>
          </p:nvPr>
        </p:nvSpPr>
        <p:spPr>
          <a:xfrm>
            <a:off x="0" y="1394847"/>
            <a:ext cx="12192000" cy="5452972"/>
          </a:xfrm>
          <a:solidFill>
            <a:schemeClr val="accent1">
              <a:lumMod val="20000"/>
              <a:lumOff val="80000"/>
            </a:schemeClr>
          </a:solidFill>
        </p:spPr>
        <p:txBody>
          <a:bodyPr>
            <a:normAutofit/>
          </a:bodyPr>
          <a:lstStyle/>
          <a:p>
            <a:pPr marL="0" indent="0" algn="ctr">
              <a:buNone/>
            </a:pPr>
            <a:r>
              <a:rPr lang="en-US" sz="4400" dirty="0" smtClean="0"/>
              <a:t>8</a:t>
            </a:r>
            <a:endParaRPr lang="en-US" sz="4400" dirty="0" smtClean="0"/>
          </a:p>
          <a:p>
            <a:pPr marL="0" indent="0">
              <a:buNone/>
            </a:pPr>
            <a:r>
              <a:rPr lang="en-US" dirty="0" smtClean="0"/>
              <a:t>Copper was abundantly produced in various parts of Italy, in Campania, Tuscany, and Sicily, and many of the mines worked at that period, at first by the Etruscans, and afterwards by the Romans, remain productive at the present day (1885).</a:t>
            </a:r>
          </a:p>
          <a:p>
            <a:pPr marL="0" indent="0">
              <a:buNone/>
            </a:pPr>
            <a:r>
              <a:rPr lang="en-US" dirty="0" smtClean="0"/>
              <a:t>Copper </a:t>
            </a:r>
            <a:r>
              <a:rPr lang="en-US" dirty="0" smtClean="0"/>
              <a:t>thus would be unfit for commodity money, since Rome did not exercise substantial control over it.</a:t>
            </a:r>
          </a:p>
        </p:txBody>
      </p:sp>
      <p:pic>
        <p:nvPicPr>
          <p:cNvPr id="5122" name="Picture 2" descr="http://ts4.mm.bing.net/th?id=H.5044302840989659&amp;pid=15.1&amp;H=120&amp;W=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7440" y="4161752"/>
            <a:ext cx="3316045" cy="24813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79390" y="4940785"/>
            <a:ext cx="3929518" cy="923330"/>
          </a:xfrm>
          <a:prstGeom prst="rect">
            <a:avLst/>
          </a:prstGeom>
          <a:noFill/>
        </p:spPr>
        <p:txBody>
          <a:bodyPr wrap="square" rtlCol="0">
            <a:spAutoFit/>
          </a:bodyPr>
          <a:lstStyle/>
          <a:p>
            <a:r>
              <a:rPr lang="en-US" dirty="0"/>
              <a:t>Monte Loreto in the Liguria region of Italy are some of the earliest known copper mines in Europe</a:t>
            </a:r>
          </a:p>
        </p:txBody>
      </p:sp>
      <p:pic>
        <p:nvPicPr>
          <p:cNvPr id="5124" name="Picture 4" descr="https://upload.wikimedia.org/wikipedia/commons/thumb/3/3f/Liguria_in_Italy.svg/250px-Liguria_in_Italy.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5794" y="3758797"/>
            <a:ext cx="2459413" cy="3089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870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498" y="0"/>
            <a:ext cx="10271502" cy="905736"/>
          </a:xfrm>
          <a:solidFill>
            <a:srgbClr val="FFC000"/>
          </a:solidFill>
        </p:spPr>
        <p:txBody>
          <a:bodyPr>
            <a:normAutofit fontScale="90000"/>
          </a:bodyPr>
          <a:lstStyle/>
          <a:p>
            <a:pPr algn="ctr"/>
            <a:r>
              <a:rPr lang="en-US" sz="3600" b="1" dirty="0" err="1" smtClean="0"/>
              <a:t>Plentifulness</a:t>
            </a:r>
            <a:r>
              <a:rPr lang="en-US" sz="3600" b="1" dirty="0" smtClean="0"/>
              <a:t> of copper </a:t>
            </a:r>
            <a:r>
              <a:rPr lang="en-US" sz="3600" b="1" dirty="0" smtClean="0"/>
              <a:t>implements</a:t>
            </a:r>
            <a:br>
              <a:rPr lang="en-US" sz="3600" b="1" dirty="0" smtClean="0"/>
            </a:br>
            <a:r>
              <a:rPr lang="en-US" sz="3600" b="1" dirty="0" smtClean="0"/>
              <a:t> </a:t>
            </a:r>
            <a:r>
              <a:rPr lang="en-US" sz="3600" b="1" dirty="0" smtClean="0"/>
              <a:t>and utensils.</a:t>
            </a:r>
            <a:endParaRPr lang="en-US" sz="3600" b="1" dirty="0"/>
          </a:p>
        </p:txBody>
      </p:sp>
      <p:sp>
        <p:nvSpPr>
          <p:cNvPr id="3" name="Content Placeholder 2"/>
          <p:cNvSpPr>
            <a:spLocks noGrp="1"/>
          </p:cNvSpPr>
          <p:nvPr>
            <p:ph idx="1"/>
          </p:nvPr>
        </p:nvSpPr>
        <p:spPr>
          <a:xfrm>
            <a:off x="0" y="905737"/>
            <a:ext cx="12192000" cy="5952263"/>
          </a:xfrm>
          <a:solidFill>
            <a:schemeClr val="accent6">
              <a:lumMod val="20000"/>
              <a:lumOff val="80000"/>
            </a:schemeClr>
          </a:solidFill>
        </p:spPr>
        <p:txBody>
          <a:bodyPr>
            <a:normAutofit/>
          </a:bodyPr>
          <a:lstStyle/>
          <a:p>
            <a:pPr marL="0" indent="0" algn="ctr">
              <a:buNone/>
            </a:pPr>
            <a:endParaRPr lang="en-US" dirty="0" smtClean="0"/>
          </a:p>
          <a:p>
            <a:pPr marL="0" indent="0" algn="ctr">
              <a:buNone/>
            </a:pPr>
            <a:endParaRPr lang="en-US" sz="4400" dirty="0" smtClean="0"/>
          </a:p>
          <a:p>
            <a:pPr marL="0" indent="0" algn="ctr">
              <a:buNone/>
            </a:pPr>
            <a:r>
              <a:rPr lang="en-US" sz="4400" dirty="0" smtClean="0"/>
              <a:t>9</a:t>
            </a:r>
            <a:endParaRPr lang="en-US" sz="4400" dirty="0" smtClean="0"/>
          </a:p>
          <a:p>
            <a:pPr marL="0" indent="0">
              <a:buNone/>
            </a:pPr>
            <a:r>
              <a:rPr lang="en-US" sz="3200" dirty="0" smtClean="0"/>
              <a:t>Had the monetary system been “intrinsic” an enormous mass of copper or bronze would have stood ready at all times for conversion into money, and this fact endangers the steadiness of prices</a:t>
            </a:r>
            <a:r>
              <a:rPr lang="en-US" sz="3200" dirty="0" smtClean="0"/>
              <a:t>.</a:t>
            </a:r>
          </a:p>
          <a:p>
            <a:pPr marL="0" indent="0">
              <a:buNone/>
            </a:pPr>
            <a:endParaRPr lang="en-US" sz="3200" dirty="0"/>
          </a:p>
          <a:p>
            <a:pPr marL="0" indent="0">
              <a:buNone/>
            </a:pPr>
            <a:r>
              <a:rPr lang="en-US" sz="3200" dirty="0" smtClean="0"/>
              <a:t>Del Mar – “The usual material for the fabrication of weapons, tools, implements, utensils, and works of art, was copper or bronze.</a:t>
            </a:r>
            <a:endParaRPr lang="en-US" sz="3200" dirty="0" smtClean="0"/>
          </a:p>
        </p:txBody>
      </p:sp>
      <p:pic>
        <p:nvPicPr>
          <p:cNvPr id="7170" name="Picture 2" descr="Original signed Medallion Wall Piece Roman Girl Bronze Sculpture Hot Cast Dec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20498" y="1105584"/>
            <a:ext cx="2922403" cy="646331"/>
          </a:xfrm>
          <a:prstGeom prst="rect">
            <a:avLst/>
          </a:prstGeom>
          <a:noFill/>
        </p:spPr>
        <p:txBody>
          <a:bodyPr wrap="none" rtlCol="0">
            <a:spAutoFit/>
          </a:bodyPr>
          <a:lstStyle/>
          <a:p>
            <a:r>
              <a:rPr lang="en-US" b="1" dirty="0"/>
              <a:t>Roman Girl Bronze Sculpture</a:t>
            </a:r>
          </a:p>
          <a:p>
            <a:endParaRPr lang="en-US" dirty="0"/>
          </a:p>
        </p:txBody>
      </p:sp>
    </p:spTree>
    <p:extLst>
      <p:ext uri="{BB962C8B-B14F-4D97-AF65-F5344CB8AC3E}">
        <p14:creationId xmlns:p14="http://schemas.microsoft.com/office/powerpoint/2010/main" val="30290998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5736"/>
          </a:xfrm>
          <a:solidFill>
            <a:srgbClr val="FFC000"/>
          </a:solidFill>
        </p:spPr>
        <p:txBody>
          <a:bodyPr>
            <a:normAutofit/>
          </a:bodyPr>
          <a:lstStyle/>
          <a:p>
            <a:pPr algn="ctr"/>
            <a:r>
              <a:rPr lang="en-US" sz="3600" b="1" dirty="0" smtClean="0"/>
              <a:t>Inferiority of copper for commodity money.</a:t>
            </a:r>
            <a:endParaRPr lang="en-US" sz="3600" b="1" dirty="0"/>
          </a:p>
        </p:txBody>
      </p:sp>
      <p:sp>
        <p:nvSpPr>
          <p:cNvPr id="3" name="Content Placeholder 2"/>
          <p:cNvSpPr>
            <a:spLocks noGrp="1"/>
          </p:cNvSpPr>
          <p:nvPr>
            <p:ph idx="1"/>
          </p:nvPr>
        </p:nvSpPr>
        <p:spPr>
          <a:xfrm>
            <a:off x="838200" y="1394847"/>
            <a:ext cx="10515600" cy="5269424"/>
          </a:xfrm>
          <a:solidFill>
            <a:schemeClr val="bg1">
              <a:lumMod val="95000"/>
            </a:schemeClr>
          </a:solidFill>
        </p:spPr>
        <p:txBody>
          <a:bodyPr>
            <a:normAutofit/>
          </a:bodyPr>
          <a:lstStyle/>
          <a:p>
            <a:pPr marL="0" indent="0" algn="ctr">
              <a:buNone/>
            </a:pPr>
            <a:endParaRPr lang="en-US" dirty="0" smtClean="0"/>
          </a:p>
          <a:p>
            <a:pPr marL="0" indent="0" algn="ctr">
              <a:buNone/>
            </a:pPr>
            <a:r>
              <a:rPr lang="en-US" sz="4400" dirty="0" smtClean="0"/>
              <a:t>10</a:t>
            </a:r>
          </a:p>
          <a:p>
            <a:pPr marL="0" indent="0">
              <a:buNone/>
            </a:pPr>
            <a:endParaRPr lang="en-US" sz="3200" dirty="0" smtClean="0"/>
          </a:p>
          <a:p>
            <a:pPr marL="0" indent="0">
              <a:buNone/>
            </a:pPr>
            <a:r>
              <a:rPr lang="en-US" sz="3200" dirty="0" smtClean="0"/>
              <a:t>      Copper:</a:t>
            </a:r>
          </a:p>
          <a:p>
            <a:pPr marL="0" indent="0">
              <a:buNone/>
            </a:pPr>
            <a:r>
              <a:rPr lang="en-US" dirty="0" smtClean="0"/>
              <a:t>                          * corrodes</a:t>
            </a:r>
          </a:p>
          <a:p>
            <a:pPr marL="0" indent="0">
              <a:buNone/>
            </a:pPr>
            <a:r>
              <a:rPr lang="en-US" dirty="0" smtClean="0"/>
              <a:t>                          * plentiful</a:t>
            </a:r>
          </a:p>
          <a:p>
            <a:pPr marL="0" indent="0">
              <a:buNone/>
            </a:pPr>
            <a:r>
              <a:rPr lang="en-US" dirty="0" smtClean="0"/>
              <a:t>                          * difficult </a:t>
            </a:r>
            <a:r>
              <a:rPr lang="en-US" dirty="0"/>
              <a:t>to protect from </a:t>
            </a:r>
            <a:r>
              <a:rPr lang="en-US" dirty="0" smtClean="0"/>
              <a:t>counterfeiting</a:t>
            </a:r>
            <a:endParaRPr lang="en-US" dirty="0"/>
          </a:p>
        </p:txBody>
      </p:sp>
      <p:pic>
        <p:nvPicPr>
          <p:cNvPr id="8194" name="Picture 2" descr="http://ts3.mm.bing.net/th?id=H.4736529772907638&amp;pid=15.1&amp;H=157&amp;W=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7270" y="1666525"/>
            <a:ext cx="2680614" cy="2632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2257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5736"/>
          </a:xfrm>
          <a:solidFill>
            <a:srgbClr val="FFC000"/>
          </a:solidFill>
        </p:spPr>
        <p:txBody>
          <a:bodyPr>
            <a:normAutofit/>
          </a:bodyPr>
          <a:lstStyle/>
          <a:p>
            <a:pPr algn="ctr"/>
            <a:r>
              <a:rPr lang="en-US" sz="3600" b="1" dirty="0" smtClean="0"/>
              <a:t>Amplitude of gold and silver supplies.</a:t>
            </a:r>
            <a:endParaRPr lang="en-US" sz="3600" b="1" dirty="0"/>
          </a:p>
        </p:txBody>
      </p:sp>
      <p:sp>
        <p:nvSpPr>
          <p:cNvPr id="3" name="Content Placeholder 2"/>
          <p:cNvSpPr>
            <a:spLocks noGrp="1"/>
          </p:cNvSpPr>
          <p:nvPr>
            <p:ph idx="1"/>
          </p:nvPr>
        </p:nvSpPr>
        <p:spPr>
          <a:xfrm>
            <a:off x="838200" y="1394847"/>
            <a:ext cx="10515600" cy="5269424"/>
          </a:xfrm>
          <a:solidFill>
            <a:schemeClr val="accent6">
              <a:lumMod val="20000"/>
              <a:lumOff val="80000"/>
            </a:schemeClr>
          </a:solidFill>
        </p:spPr>
        <p:txBody>
          <a:bodyPr>
            <a:normAutofit lnSpcReduction="10000"/>
          </a:bodyPr>
          <a:lstStyle/>
          <a:p>
            <a:pPr marL="0" indent="0" algn="ctr">
              <a:buNone/>
            </a:pPr>
            <a:endParaRPr lang="en-US" dirty="0" smtClean="0"/>
          </a:p>
          <a:p>
            <a:pPr marL="0" indent="0" algn="ctr">
              <a:buNone/>
            </a:pPr>
            <a:r>
              <a:rPr lang="en-US" sz="4400" dirty="0" smtClean="0"/>
              <a:t>11</a:t>
            </a:r>
          </a:p>
          <a:p>
            <a:pPr marL="0" indent="0">
              <a:buNone/>
            </a:pPr>
            <a:r>
              <a:rPr lang="en-US" sz="3200" dirty="0" smtClean="0"/>
              <a:t>If Romans wanted a commodity system, it would be gold &amp; silver.</a:t>
            </a:r>
          </a:p>
          <a:p>
            <a:r>
              <a:rPr lang="en-US" sz="3200" dirty="0" smtClean="0"/>
              <a:t>Rome possessed considerable quantity of precious metals:  in public treasury, commercial payments to foreign merchants, religious purposes, for use of soldiers.  These coins were not money, but merchandise.</a:t>
            </a:r>
          </a:p>
          <a:p>
            <a:r>
              <a:rPr lang="en-US" sz="3200" dirty="0" smtClean="0"/>
              <a:t>Rome was not destitute of gold and silver mines.</a:t>
            </a:r>
          </a:p>
          <a:p>
            <a:r>
              <a:rPr lang="en-US" sz="3200" dirty="0" smtClean="0"/>
              <a:t>Rome traded with Greece, Carthage, and the </a:t>
            </a:r>
            <a:r>
              <a:rPr lang="en-US" sz="3200" dirty="0" err="1" smtClean="0"/>
              <a:t>Gauls</a:t>
            </a:r>
            <a:r>
              <a:rPr lang="en-US" sz="3200" dirty="0" smtClean="0"/>
              <a:t> – all of whom had silver or gold.</a:t>
            </a:r>
            <a:endParaRPr lang="en-US" sz="3200" dirty="0"/>
          </a:p>
          <a:p>
            <a:pPr marL="0" indent="0">
              <a:buNone/>
            </a:pPr>
            <a:endParaRPr lang="en-US" sz="3200" dirty="0" smtClean="0"/>
          </a:p>
          <a:p>
            <a:pPr marL="0" indent="0">
              <a:buNone/>
            </a:pPr>
            <a:endParaRPr lang="en-US" sz="3200" dirty="0"/>
          </a:p>
        </p:txBody>
      </p:sp>
    </p:spTree>
    <p:extLst>
      <p:ext uri="{BB962C8B-B14F-4D97-AF65-F5344CB8AC3E}">
        <p14:creationId xmlns:p14="http://schemas.microsoft.com/office/powerpoint/2010/main" val="4126142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5736"/>
          </a:xfrm>
          <a:solidFill>
            <a:srgbClr val="FFC000"/>
          </a:solidFill>
        </p:spPr>
        <p:txBody>
          <a:bodyPr>
            <a:normAutofit/>
          </a:bodyPr>
          <a:lstStyle/>
          <a:p>
            <a:pPr algn="ctr"/>
            <a:r>
              <a:rPr lang="en-US" sz="3600" b="1" dirty="0" smtClean="0"/>
              <a:t>Preposterous relation of copper to silver.</a:t>
            </a:r>
            <a:endParaRPr lang="en-US" sz="3600" b="1" dirty="0"/>
          </a:p>
        </p:txBody>
      </p:sp>
      <p:sp>
        <p:nvSpPr>
          <p:cNvPr id="3" name="Content Placeholder 2"/>
          <p:cNvSpPr>
            <a:spLocks noGrp="1"/>
          </p:cNvSpPr>
          <p:nvPr>
            <p:ph idx="1"/>
          </p:nvPr>
        </p:nvSpPr>
        <p:spPr>
          <a:xfrm>
            <a:off x="838200" y="1394847"/>
            <a:ext cx="10515600" cy="5269424"/>
          </a:xfrm>
          <a:solidFill>
            <a:schemeClr val="accent4">
              <a:lumMod val="20000"/>
              <a:lumOff val="80000"/>
            </a:schemeClr>
          </a:solidFill>
        </p:spPr>
        <p:txBody>
          <a:bodyPr>
            <a:normAutofit/>
          </a:bodyPr>
          <a:lstStyle/>
          <a:p>
            <a:pPr marL="0" indent="0" algn="ctr">
              <a:buNone/>
            </a:pPr>
            <a:endParaRPr lang="en-US" dirty="0" smtClean="0"/>
          </a:p>
          <a:p>
            <a:pPr marL="0" indent="0" algn="ctr">
              <a:buNone/>
            </a:pPr>
            <a:r>
              <a:rPr lang="en-US" sz="4400" dirty="0" smtClean="0"/>
              <a:t>12</a:t>
            </a:r>
          </a:p>
          <a:p>
            <a:pPr marL="0" indent="0">
              <a:buNone/>
            </a:pPr>
            <a:r>
              <a:rPr lang="en-US" sz="3200" dirty="0" smtClean="0"/>
              <a:t>Market ratio of copper to silver in Rome was 140:1,</a:t>
            </a:r>
          </a:p>
          <a:p>
            <a:pPr marL="0" indent="0">
              <a:buNone/>
            </a:pPr>
            <a:r>
              <a:rPr lang="en-US" sz="3200" dirty="0" smtClean="0"/>
              <a:t>Not 720:1 as deduced from text of Pliny.</a:t>
            </a:r>
          </a:p>
          <a:p>
            <a:pPr marL="0" indent="0">
              <a:buNone/>
            </a:pPr>
            <a:endParaRPr lang="en-US" sz="3200" dirty="0"/>
          </a:p>
          <a:p>
            <a:pPr marL="0" indent="0">
              <a:buNone/>
            </a:pPr>
            <a:r>
              <a:rPr lang="en-US" sz="3200" dirty="0" smtClean="0"/>
              <a:t>If copper coins were intrinsic, it must be believed that Sicilian mint would exchange a pound of silver for 140 pounds copper, but Roman mint – not 300 miles away – was willing to pay 720 pounds of copper for it.</a:t>
            </a:r>
            <a:endParaRPr lang="en-US" sz="3200" dirty="0"/>
          </a:p>
        </p:txBody>
      </p:sp>
    </p:spTree>
    <p:extLst>
      <p:ext uri="{BB962C8B-B14F-4D97-AF65-F5344CB8AC3E}">
        <p14:creationId xmlns:p14="http://schemas.microsoft.com/office/powerpoint/2010/main" val="34263425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5736"/>
          </a:xfrm>
          <a:solidFill>
            <a:srgbClr val="FFC000"/>
          </a:solidFill>
        </p:spPr>
        <p:txBody>
          <a:bodyPr>
            <a:normAutofit fontScale="90000"/>
          </a:bodyPr>
          <a:lstStyle/>
          <a:p>
            <a:pPr algn="ctr"/>
            <a:r>
              <a:rPr lang="en-US" sz="3600" b="1" dirty="0" smtClean="0"/>
              <a:t>Difficulty in accounting for the subsequent operations of Caligula, reign AD 37-41.</a:t>
            </a:r>
            <a:endParaRPr lang="en-US" sz="3600" b="1" dirty="0"/>
          </a:p>
        </p:txBody>
      </p:sp>
      <p:sp>
        <p:nvSpPr>
          <p:cNvPr id="3" name="Content Placeholder 2"/>
          <p:cNvSpPr>
            <a:spLocks noGrp="1"/>
          </p:cNvSpPr>
          <p:nvPr>
            <p:ph idx="1"/>
          </p:nvPr>
        </p:nvSpPr>
        <p:spPr>
          <a:xfrm>
            <a:off x="838200" y="1394847"/>
            <a:ext cx="10515600" cy="5269424"/>
          </a:xfrm>
          <a:solidFill>
            <a:schemeClr val="accent1">
              <a:lumMod val="20000"/>
              <a:lumOff val="80000"/>
            </a:schemeClr>
          </a:solidFill>
        </p:spPr>
        <p:txBody>
          <a:bodyPr>
            <a:normAutofit fontScale="85000" lnSpcReduction="20000"/>
          </a:bodyPr>
          <a:lstStyle/>
          <a:p>
            <a:pPr marL="0" indent="0" algn="ctr">
              <a:buNone/>
            </a:pPr>
            <a:endParaRPr lang="en-US" dirty="0" smtClean="0"/>
          </a:p>
          <a:p>
            <a:pPr marL="0" indent="0" algn="ctr">
              <a:buNone/>
            </a:pPr>
            <a:r>
              <a:rPr lang="en-US" sz="4400" dirty="0" smtClean="0"/>
              <a:t>13</a:t>
            </a:r>
          </a:p>
          <a:p>
            <a:pPr marL="0" indent="0">
              <a:buNone/>
            </a:pPr>
            <a:endParaRPr lang="en-US" sz="3000" dirty="0" smtClean="0"/>
          </a:p>
          <a:p>
            <a:pPr marL="0" indent="0">
              <a:buNone/>
            </a:pPr>
            <a:endParaRPr lang="en-US" sz="3000" dirty="0"/>
          </a:p>
          <a:p>
            <a:pPr marL="0" indent="0">
              <a:buNone/>
            </a:pPr>
            <a:endParaRPr lang="en-US" sz="3000" dirty="0" smtClean="0"/>
          </a:p>
          <a:p>
            <a:pPr marL="0" indent="0">
              <a:buNone/>
            </a:pPr>
            <a:r>
              <a:rPr lang="en-US" sz="3000" dirty="0" err="1" smtClean="0"/>
              <a:t>Nummi</a:t>
            </a:r>
            <a:r>
              <a:rPr lang="en-US" sz="3000" dirty="0" smtClean="0"/>
              <a:t> </a:t>
            </a:r>
            <a:r>
              <a:rPr lang="en-US" sz="3000" dirty="0" smtClean="0"/>
              <a:t>was overvalued in Caligula’s time.</a:t>
            </a:r>
          </a:p>
          <a:p>
            <a:pPr marL="0" indent="0">
              <a:buNone/>
            </a:pPr>
            <a:endParaRPr lang="en-US" sz="3000" dirty="0"/>
          </a:p>
          <a:p>
            <a:pPr marL="0" indent="0">
              <a:buNone/>
            </a:pPr>
            <a:r>
              <a:rPr lang="en-US" sz="3000" dirty="0" smtClean="0"/>
              <a:t>He was the first to break through emission restrictions of Senate and monopolize the nummi himself and proceed to coin them as rapidly as possible.</a:t>
            </a:r>
          </a:p>
          <a:p>
            <a:pPr marL="0" indent="0">
              <a:buNone/>
            </a:pPr>
            <a:endParaRPr lang="en-US" sz="3000" dirty="0"/>
          </a:p>
          <a:p>
            <a:pPr marL="0" indent="0">
              <a:buNone/>
            </a:pPr>
            <a:r>
              <a:rPr lang="en-US" sz="3000" dirty="0" smtClean="0"/>
              <a:t>If nummi was overvalued in Caligula’s time, this supports that nummi overvalued in prior times – during Commonwealth when power of Senate to keep emissions within specific limit was greater.</a:t>
            </a:r>
            <a:endParaRPr lang="en-US" sz="3000" dirty="0"/>
          </a:p>
        </p:txBody>
      </p:sp>
      <p:pic>
        <p:nvPicPr>
          <p:cNvPr id="9218" name="Picture 2" descr="http://ts1.mm.bing.net/th?id=H.4996602921290956&amp;pid=15.1&amp;H=160&amp;W=1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1061" y="1394847"/>
            <a:ext cx="2121976" cy="2778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090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73099" y="2696706"/>
            <a:ext cx="4912307" cy="830997"/>
          </a:xfrm>
          <a:prstGeom prst="rect">
            <a:avLst/>
          </a:prstGeom>
          <a:noFill/>
        </p:spPr>
        <p:txBody>
          <a:bodyPr wrap="none" rtlCol="0">
            <a:spAutoFit/>
          </a:bodyPr>
          <a:lstStyle/>
          <a:p>
            <a:r>
              <a:rPr lang="en-US" sz="4800" dirty="0" smtClean="0"/>
              <a:t>ROMAN KINGDOM</a:t>
            </a:r>
            <a:endParaRPr lang="en-US" sz="4800" dirty="0"/>
          </a:p>
        </p:txBody>
      </p:sp>
    </p:spTree>
    <p:extLst>
      <p:ext uri="{BB962C8B-B14F-4D97-AF65-F5344CB8AC3E}">
        <p14:creationId xmlns:p14="http://schemas.microsoft.com/office/powerpoint/2010/main" val="25276126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5736"/>
          </a:xfrm>
          <a:solidFill>
            <a:srgbClr val="FFC000"/>
          </a:solidFill>
        </p:spPr>
        <p:txBody>
          <a:bodyPr>
            <a:normAutofit fontScale="90000"/>
          </a:bodyPr>
          <a:lstStyle/>
          <a:p>
            <a:pPr algn="ctr"/>
            <a:r>
              <a:rPr lang="en-US" sz="3600" b="1" dirty="0" smtClean="0"/>
              <a:t>Incredibility of prices and sums mentioned in ancient authors.</a:t>
            </a:r>
            <a:endParaRPr lang="en-US" sz="3600" b="1" dirty="0"/>
          </a:p>
        </p:txBody>
      </p:sp>
      <p:sp>
        <p:nvSpPr>
          <p:cNvPr id="3" name="Content Placeholder 2"/>
          <p:cNvSpPr>
            <a:spLocks noGrp="1"/>
          </p:cNvSpPr>
          <p:nvPr>
            <p:ph idx="1"/>
          </p:nvPr>
        </p:nvSpPr>
        <p:spPr>
          <a:xfrm>
            <a:off x="838200" y="1394847"/>
            <a:ext cx="10515600" cy="5269424"/>
          </a:xfrm>
          <a:solidFill>
            <a:schemeClr val="tx2">
              <a:lumMod val="20000"/>
              <a:lumOff val="80000"/>
            </a:schemeClr>
          </a:solidFill>
        </p:spPr>
        <p:txBody>
          <a:bodyPr>
            <a:normAutofit/>
          </a:bodyPr>
          <a:lstStyle/>
          <a:p>
            <a:pPr marL="0" indent="0" algn="ctr">
              <a:buNone/>
            </a:pPr>
            <a:endParaRPr lang="en-US" dirty="0" smtClean="0"/>
          </a:p>
          <a:p>
            <a:pPr marL="0" indent="0" algn="ctr">
              <a:buNone/>
            </a:pPr>
            <a:r>
              <a:rPr lang="en-US" sz="4400" dirty="0" smtClean="0"/>
              <a:t>14</a:t>
            </a:r>
          </a:p>
          <a:p>
            <a:pPr marL="0" indent="0" algn="ctr">
              <a:buNone/>
            </a:pPr>
            <a:endParaRPr lang="en-US" sz="4400" dirty="0"/>
          </a:p>
          <a:p>
            <a:pPr marL="0" indent="0" algn="ctr">
              <a:buNone/>
            </a:pPr>
            <a:endParaRPr lang="en-US" sz="4400" dirty="0" smtClean="0"/>
          </a:p>
          <a:p>
            <a:pPr marL="0" indent="0">
              <a:buNone/>
            </a:pPr>
            <a:r>
              <a:rPr lang="en-US" sz="3200" dirty="0" smtClean="0"/>
              <a:t>Translating sums and prices in Roman history as a commodity money, makes them too large.  Not reconcilable with truth.</a:t>
            </a:r>
          </a:p>
          <a:p>
            <a:pPr marL="0" indent="0">
              <a:buNone/>
            </a:pPr>
            <a:endParaRPr lang="en-US" sz="3200" dirty="0"/>
          </a:p>
          <a:p>
            <a:pPr marL="0" indent="0">
              <a:buNone/>
            </a:pPr>
            <a:r>
              <a:rPr lang="en-US" sz="3200" dirty="0" smtClean="0"/>
              <a:t>Example:  “Augustus is said to have received by the testaments of his friends 32,291,666 British pounds.”</a:t>
            </a:r>
          </a:p>
          <a:p>
            <a:pPr marL="0" indent="0">
              <a:buNone/>
            </a:pPr>
            <a:endParaRPr lang="en-US" sz="3200" dirty="0"/>
          </a:p>
          <a:p>
            <a:pPr marL="0" indent="0">
              <a:buNone/>
            </a:pPr>
            <a:endParaRPr lang="en-US" sz="3200" dirty="0"/>
          </a:p>
        </p:txBody>
      </p:sp>
      <p:pic>
        <p:nvPicPr>
          <p:cNvPr id="10242" name="Picture 2" descr="http://ts2.mm.bing.net/th?id=H.4726702882488485&amp;pid=15.1&amp;H=160&amp;W=1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94847"/>
            <a:ext cx="2044485" cy="2709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962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5736"/>
          </a:xfrm>
          <a:solidFill>
            <a:srgbClr val="FFC000"/>
          </a:solidFill>
        </p:spPr>
        <p:txBody>
          <a:bodyPr>
            <a:normAutofit/>
          </a:bodyPr>
          <a:lstStyle/>
          <a:p>
            <a:pPr algn="ctr"/>
            <a:r>
              <a:rPr lang="en-US" sz="3600" b="1" dirty="0" smtClean="0"/>
              <a:t>The example of other states.</a:t>
            </a:r>
            <a:endParaRPr lang="en-US" sz="3600" b="1" dirty="0"/>
          </a:p>
        </p:txBody>
      </p:sp>
      <p:sp>
        <p:nvSpPr>
          <p:cNvPr id="3" name="Content Placeholder 2"/>
          <p:cNvSpPr>
            <a:spLocks noGrp="1"/>
          </p:cNvSpPr>
          <p:nvPr>
            <p:ph idx="1"/>
          </p:nvPr>
        </p:nvSpPr>
        <p:spPr>
          <a:xfrm>
            <a:off x="838200" y="1394847"/>
            <a:ext cx="10515600" cy="5269424"/>
          </a:xfrm>
          <a:solidFill>
            <a:schemeClr val="accent2">
              <a:lumMod val="20000"/>
              <a:lumOff val="80000"/>
            </a:schemeClr>
          </a:solidFill>
        </p:spPr>
        <p:txBody>
          <a:bodyPr>
            <a:normAutofit fontScale="92500" lnSpcReduction="20000"/>
          </a:bodyPr>
          <a:lstStyle/>
          <a:p>
            <a:pPr marL="0" indent="0" algn="ctr">
              <a:buNone/>
            </a:pPr>
            <a:endParaRPr lang="en-US" dirty="0" smtClean="0"/>
          </a:p>
          <a:p>
            <a:pPr marL="0" indent="0" algn="ctr">
              <a:buNone/>
            </a:pPr>
            <a:r>
              <a:rPr lang="en-US" sz="4400" dirty="0" smtClean="0"/>
              <a:t>15</a:t>
            </a:r>
          </a:p>
          <a:p>
            <a:pPr marL="0" indent="0">
              <a:buNone/>
            </a:pPr>
            <a:endParaRPr lang="en-US" sz="3200" dirty="0" smtClean="0"/>
          </a:p>
          <a:p>
            <a:pPr marL="0" indent="0">
              <a:buNone/>
            </a:pPr>
            <a:endParaRPr lang="en-US" sz="3200" dirty="0"/>
          </a:p>
          <a:p>
            <a:pPr marL="0" indent="0">
              <a:buNone/>
            </a:pPr>
            <a:endParaRPr lang="en-US" sz="3200" dirty="0"/>
          </a:p>
          <a:p>
            <a:pPr marL="0" indent="0">
              <a:buNone/>
            </a:pPr>
            <a:r>
              <a:rPr lang="en-US" sz="3200" dirty="0" smtClean="0"/>
              <a:t>Monetary systems of numerical character had been tried in several of the states with which Rome </a:t>
            </a:r>
            <a:r>
              <a:rPr lang="en-US" sz="3200" dirty="0" smtClean="0"/>
              <a:t>was </a:t>
            </a:r>
            <a:r>
              <a:rPr lang="en-US" sz="3200" dirty="0" smtClean="0"/>
              <a:t>connected through commerce, notably in Greece and Carthage.</a:t>
            </a:r>
          </a:p>
          <a:p>
            <a:pPr marL="0" indent="0">
              <a:buNone/>
            </a:pPr>
            <a:endParaRPr lang="en-US" sz="3200" dirty="0"/>
          </a:p>
          <a:p>
            <a:pPr marL="0" indent="0">
              <a:buNone/>
            </a:pPr>
            <a:r>
              <a:rPr lang="en-US" sz="3200" dirty="0" smtClean="0"/>
              <a:t>The Romans adopted the Greek name for money; they called it nummus, after the Greek nomisma.  They would have understood the significance of this term.</a:t>
            </a:r>
            <a:endParaRPr lang="en-US" sz="3200" dirty="0"/>
          </a:p>
        </p:txBody>
      </p:sp>
      <p:pic>
        <p:nvPicPr>
          <p:cNvPr id="11266" name="Picture 2" descr="http://ts4.mm.bing.net/th?id=H.4940708198877275&amp;pid=15.1&amp;H=135&amp;W=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94847"/>
            <a:ext cx="2726410" cy="23004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73099" y="2175720"/>
            <a:ext cx="1107932" cy="461665"/>
          </a:xfrm>
          <a:prstGeom prst="rect">
            <a:avLst/>
          </a:prstGeom>
          <a:noFill/>
        </p:spPr>
        <p:txBody>
          <a:bodyPr wrap="none" rtlCol="0">
            <a:spAutoFit/>
          </a:bodyPr>
          <a:lstStyle/>
          <a:p>
            <a:r>
              <a:rPr lang="en-US" sz="2400" dirty="0" smtClean="0"/>
              <a:t>SPARTA</a:t>
            </a:r>
            <a:endParaRPr lang="en-US" sz="2400" dirty="0"/>
          </a:p>
        </p:txBody>
      </p:sp>
    </p:spTree>
    <p:extLst>
      <p:ext uri="{BB962C8B-B14F-4D97-AF65-F5344CB8AC3E}">
        <p14:creationId xmlns:p14="http://schemas.microsoft.com/office/powerpoint/2010/main" val="33178527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5736"/>
          </a:xfrm>
          <a:solidFill>
            <a:srgbClr val="FFC000"/>
          </a:solidFill>
        </p:spPr>
        <p:txBody>
          <a:bodyPr>
            <a:normAutofit/>
          </a:bodyPr>
          <a:lstStyle/>
          <a:p>
            <a:pPr algn="ctr"/>
            <a:r>
              <a:rPr lang="en-US" sz="3600" b="1" dirty="0" smtClean="0"/>
              <a:t>The advice of publicists.</a:t>
            </a:r>
            <a:endParaRPr lang="en-US" sz="3600" b="1" dirty="0"/>
          </a:p>
        </p:txBody>
      </p:sp>
      <p:sp>
        <p:nvSpPr>
          <p:cNvPr id="3" name="Content Placeholder 2"/>
          <p:cNvSpPr>
            <a:spLocks noGrp="1"/>
          </p:cNvSpPr>
          <p:nvPr>
            <p:ph idx="1"/>
          </p:nvPr>
        </p:nvSpPr>
        <p:spPr>
          <a:xfrm>
            <a:off x="838200" y="1394847"/>
            <a:ext cx="10515600" cy="5269424"/>
          </a:xfrm>
          <a:solidFill>
            <a:schemeClr val="accent4">
              <a:lumMod val="20000"/>
              <a:lumOff val="80000"/>
            </a:schemeClr>
          </a:solidFill>
        </p:spPr>
        <p:txBody>
          <a:bodyPr>
            <a:normAutofit lnSpcReduction="10000"/>
          </a:bodyPr>
          <a:lstStyle/>
          <a:p>
            <a:pPr marL="0" indent="0" algn="ctr">
              <a:buNone/>
            </a:pPr>
            <a:endParaRPr lang="en-US" dirty="0" smtClean="0"/>
          </a:p>
          <a:p>
            <a:pPr marL="0" indent="0" algn="ctr">
              <a:buNone/>
            </a:pPr>
            <a:r>
              <a:rPr lang="en-US" sz="4400" dirty="0" smtClean="0"/>
              <a:t>       16</a:t>
            </a:r>
            <a:endParaRPr lang="en-US" sz="4400" dirty="0" smtClean="0"/>
          </a:p>
          <a:p>
            <a:pPr marL="0" indent="0">
              <a:buNone/>
            </a:pPr>
            <a:endParaRPr lang="en-US" sz="3200" dirty="0" smtClean="0"/>
          </a:p>
          <a:p>
            <a:pPr marL="0" indent="0">
              <a:buNone/>
            </a:pPr>
            <a:endParaRPr lang="en-US" sz="3200" dirty="0"/>
          </a:p>
          <a:p>
            <a:pPr marL="0" indent="0">
              <a:buNone/>
            </a:pPr>
            <a:endParaRPr lang="en-US" sz="3200" dirty="0" smtClean="0"/>
          </a:p>
          <a:p>
            <a:pPr marL="0" indent="0">
              <a:buNone/>
            </a:pPr>
            <a:endParaRPr lang="en-US" sz="3200" dirty="0"/>
          </a:p>
          <a:p>
            <a:pPr marL="0" indent="0">
              <a:buNone/>
            </a:pPr>
            <a:r>
              <a:rPr lang="en-US" sz="3200" dirty="0" smtClean="0"/>
              <a:t>Socrates, Plato, Aristotle, Zeno, and other great teachers of philosophy and politics, had all written of numerical systems of money, and the most revered of them all had recommended such a system for his Ideal Republic.</a:t>
            </a:r>
            <a:endParaRPr lang="en-US" sz="3200" dirty="0"/>
          </a:p>
        </p:txBody>
      </p:sp>
      <p:pic>
        <p:nvPicPr>
          <p:cNvPr id="12290" name="Picture 2" descr="http://ts3.mm.bing.net/th?id=H.4509205784297750&amp;pid=15.1&amp;H=160&amp;W=1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94846"/>
            <a:ext cx="2524932" cy="2805483"/>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ts3.mm.bing.net/th?id=H.4813272237801862&amp;pid=15.1&amp;H=160&amp;W=1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5420" y="1394846"/>
            <a:ext cx="2524932" cy="2805483"/>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ts3.mm.bing.net/th?id=H.4705597449308710&amp;pid=15.1&amp;H=160&amp;W=1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4077" y="1406467"/>
            <a:ext cx="1890201" cy="2848251"/>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ttp://ts3.mm.bing.net/th?id=H.4689143408232514&amp;pid=15.1&amp;H=160&amp;W=1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74278" y="1394846"/>
            <a:ext cx="1879522" cy="2871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0913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5736"/>
          </a:xfrm>
          <a:solidFill>
            <a:srgbClr val="FFC000"/>
          </a:solidFill>
        </p:spPr>
        <p:txBody>
          <a:bodyPr>
            <a:normAutofit/>
          </a:bodyPr>
          <a:lstStyle/>
          <a:p>
            <a:pPr algn="ctr"/>
            <a:r>
              <a:rPr lang="en-US" sz="3600" b="1" dirty="0" smtClean="0"/>
              <a:t>Extreme danger of a commodity system at this period.</a:t>
            </a:r>
            <a:endParaRPr lang="en-US" sz="3600" b="1" dirty="0"/>
          </a:p>
        </p:txBody>
      </p:sp>
      <p:sp>
        <p:nvSpPr>
          <p:cNvPr id="3" name="Content Placeholder 2"/>
          <p:cNvSpPr>
            <a:spLocks noGrp="1"/>
          </p:cNvSpPr>
          <p:nvPr>
            <p:ph idx="1"/>
          </p:nvPr>
        </p:nvSpPr>
        <p:spPr>
          <a:xfrm>
            <a:off x="838200" y="1394847"/>
            <a:ext cx="10515600" cy="5269424"/>
          </a:xfrm>
          <a:solidFill>
            <a:schemeClr val="accent1">
              <a:lumMod val="20000"/>
              <a:lumOff val="80000"/>
            </a:schemeClr>
          </a:solidFill>
        </p:spPr>
        <p:txBody>
          <a:bodyPr>
            <a:normAutofit/>
          </a:bodyPr>
          <a:lstStyle/>
          <a:p>
            <a:pPr marL="0" indent="0" algn="ctr">
              <a:buNone/>
            </a:pPr>
            <a:endParaRPr lang="en-US" dirty="0" smtClean="0"/>
          </a:p>
          <a:p>
            <a:pPr marL="0" indent="0" algn="ctr">
              <a:buNone/>
            </a:pPr>
            <a:r>
              <a:rPr lang="en-US" sz="4400" dirty="0" smtClean="0"/>
              <a:t>17</a:t>
            </a:r>
          </a:p>
          <a:p>
            <a:pPr marL="0" indent="0">
              <a:buNone/>
            </a:pPr>
            <a:endParaRPr lang="en-US" sz="3200" dirty="0" smtClean="0"/>
          </a:p>
          <a:p>
            <a:pPr marL="0" indent="0">
              <a:buNone/>
            </a:pPr>
            <a:endParaRPr lang="en-US" sz="3200" dirty="0"/>
          </a:p>
          <a:p>
            <a:pPr marL="0" indent="0">
              <a:buNone/>
            </a:pPr>
            <a:endParaRPr lang="en-US" sz="3200" dirty="0" smtClean="0"/>
          </a:p>
          <a:p>
            <a:pPr marL="0" indent="0">
              <a:buNone/>
            </a:pPr>
            <a:endParaRPr lang="en-US" sz="3200" dirty="0"/>
          </a:p>
          <a:p>
            <a:pPr marL="0" indent="0">
              <a:buNone/>
            </a:pPr>
            <a:r>
              <a:rPr lang="en-US" sz="3200" dirty="0" smtClean="0"/>
              <a:t>An enemy could quietly withdraw the precious metal in circulation, or quietly add illegally fabricated coins to the circulation, to alter the entire relations of society.</a:t>
            </a:r>
            <a:endParaRPr lang="en-US" sz="3200" dirty="0"/>
          </a:p>
        </p:txBody>
      </p:sp>
      <p:pic>
        <p:nvPicPr>
          <p:cNvPr id="13314" name="Picture 2" descr="http://ts2.mm.bing.net/th?id=H.4642719134517921&amp;pid=15.1&amp;H=160&amp;W=1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94846"/>
            <a:ext cx="2214966" cy="3383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3099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5736"/>
          </a:xfrm>
          <a:solidFill>
            <a:srgbClr val="FFC000"/>
          </a:solidFill>
        </p:spPr>
        <p:txBody>
          <a:bodyPr>
            <a:normAutofit/>
          </a:bodyPr>
          <a:lstStyle/>
          <a:p>
            <a:pPr algn="ctr"/>
            <a:r>
              <a:rPr lang="en-US" sz="3600" b="1" dirty="0" smtClean="0"/>
              <a:t>Allusions to a numerical system in the Corpus Juris </a:t>
            </a:r>
            <a:r>
              <a:rPr lang="en-US" sz="3600" b="1" dirty="0" err="1" smtClean="0"/>
              <a:t>Civilis</a:t>
            </a:r>
            <a:endParaRPr lang="en-US" sz="3600" b="1" dirty="0"/>
          </a:p>
        </p:txBody>
      </p:sp>
      <p:sp>
        <p:nvSpPr>
          <p:cNvPr id="3" name="Content Placeholder 2"/>
          <p:cNvSpPr>
            <a:spLocks noGrp="1"/>
          </p:cNvSpPr>
          <p:nvPr>
            <p:ph idx="1"/>
          </p:nvPr>
        </p:nvSpPr>
        <p:spPr>
          <a:xfrm>
            <a:off x="838200" y="1394847"/>
            <a:ext cx="10515600" cy="5269424"/>
          </a:xfrm>
          <a:solidFill>
            <a:schemeClr val="accent6">
              <a:lumMod val="20000"/>
              <a:lumOff val="80000"/>
            </a:schemeClr>
          </a:solidFill>
        </p:spPr>
        <p:txBody>
          <a:bodyPr>
            <a:normAutofit/>
          </a:bodyPr>
          <a:lstStyle/>
          <a:p>
            <a:pPr marL="0" indent="0" algn="ctr">
              <a:buNone/>
            </a:pPr>
            <a:endParaRPr lang="en-US" dirty="0" smtClean="0"/>
          </a:p>
          <a:p>
            <a:pPr marL="0" indent="0" algn="ctr">
              <a:buNone/>
            </a:pPr>
            <a:r>
              <a:rPr lang="en-US" sz="4400" dirty="0" smtClean="0"/>
              <a:t>18</a:t>
            </a:r>
          </a:p>
          <a:p>
            <a:pPr marL="0" indent="0">
              <a:buNone/>
            </a:pPr>
            <a:endParaRPr lang="en-US" sz="3200" dirty="0" smtClean="0"/>
          </a:p>
          <a:p>
            <a:pPr marL="0" indent="0">
              <a:buNone/>
            </a:pPr>
            <a:endParaRPr lang="en-US" sz="3200" dirty="0"/>
          </a:p>
          <a:p>
            <a:pPr marL="0" indent="0">
              <a:buNone/>
            </a:pPr>
            <a:r>
              <a:rPr lang="en-US" sz="3200" dirty="0" smtClean="0"/>
              <a:t>Julius Paulus, 3</a:t>
            </a:r>
            <a:r>
              <a:rPr lang="en-US" sz="3200" baseline="30000" dirty="0" smtClean="0"/>
              <a:t>rd</a:t>
            </a:r>
            <a:r>
              <a:rPr lang="en-US" sz="3200" dirty="0" smtClean="0"/>
              <a:t> century AD:</a:t>
            </a:r>
          </a:p>
          <a:p>
            <a:pPr marL="0" indent="0">
              <a:buNone/>
            </a:pPr>
            <a:r>
              <a:rPr lang="en-US" sz="3200" dirty="0" smtClean="0"/>
              <a:t>“A device was chosen, whose legal and permanent value remedied the difficulties of barter.  This device being officially promulgated, circulated and maintained its purchasing power, not so much from its substance, as from its quantity. “ </a:t>
            </a:r>
            <a:endParaRPr lang="en-US" sz="3200" dirty="0"/>
          </a:p>
        </p:txBody>
      </p:sp>
      <p:pic>
        <p:nvPicPr>
          <p:cNvPr id="14338" name="Picture 2" descr="http://ts3.mm.bing.net/th?id=H.4941206409447834&amp;pid=15.1&amp;H=160&amp;W=1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1394847"/>
            <a:ext cx="1765515" cy="2368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2973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5736"/>
          </a:xfrm>
          <a:solidFill>
            <a:srgbClr val="FFC000"/>
          </a:solidFill>
        </p:spPr>
        <p:txBody>
          <a:bodyPr>
            <a:normAutofit/>
          </a:bodyPr>
          <a:lstStyle/>
          <a:p>
            <a:pPr algn="ctr"/>
            <a:r>
              <a:rPr lang="en-US" sz="3600" b="1" dirty="0" smtClean="0"/>
              <a:t>The terminology of money.</a:t>
            </a:r>
            <a:endParaRPr lang="en-US" sz="3600" b="1" dirty="0"/>
          </a:p>
        </p:txBody>
      </p:sp>
      <p:sp>
        <p:nvSpPr>
          <p:cNvPr id="3" name="Content Placeholder 2"/>
          <p:cNvSpPr>
            <a:spLocks noGrp="1"/>
          </p:cNvSpPr>
          <p:nvPr>
            <p:ph idx="1"/>
          </p:nvPr>
        </p:nvSpPr>
        <p:spPr>
          <a:xfrm>
            <a:off x="838200" y="1394847"/>
            <a:ext cx="10515600" cy="5269424"/>
          </a:xfrm>
          <a:solidFill>
            <a:schemeClr val="accent2">
              <a:lumMod val="20000"/>
              <a:lumOff val="80000"/>
            </a:schemeClr>
          </a:solidFill>
        </p:spPr>
        <p:txBody>
          <a:bodyPr>
            <a:normAutofit/>
          </a:bodyPr>
          <a:lstStyle/>
          <a:p>
            <a:pPr marL="0" indent="0" algn="ctr">
              <a:buNone/>
            </a:pPr>
            <a:endParaRPr lang="en-US" dirty="0" smtClean="0"/>
          </a:p>
          <a:p>
            <a:pPr marL="0" indent="0" algn="ctr">
              <a:buNone/>
            </a:pPr>
            <a:r>
              <a:rPr lang="en-US" sz="4400" dirty="0" smtClean="0"/>
              <a:t>19</a:t>
            </a:r>
          </a:p>
          <a:p>
            <a:pPr marL="0" indent="0">
              <a:buNone/>
            </a:pPr>
            <a:endParaRPr lang="en-US" sz="3200" dirty="0" smtClean="0"/>
          </a:p>
          <a:p>
            <a:pPr marL="0" indent="0">
              <a:buNone/>
            </a:pPr>
            <a:endParaRPr lang="en-US" sz="3200" dirty="0"/>
          </a:p>
          <a:p>
            <a:pPr marL="0" indent="0">
              <a:buNone/>
            </a:pPr>
            <a:endParaRPr lang="en-US" sz="3200" dirty="0" smtClean="0"/>
          </a:p>
          <a:p>
            <a:pPr marL="0" indent="0">
              <a:buNone/>
            </a:pPr>
            <a:r>
              <a:rPr lang="en-US" sz="3200" dirty="0" smtClean="0"/>
              <a:t>The </a:t>
            </a:r>
            <a:r>
              <a:rPr lang="en-US" sz="3200" dirty="0" smtClean="0"/>
              <a:t>generic name for money during the Servian period was </a:t>
            </a:r>
            <a:r>
              <a:rPr lang="en-US" sz="3200" dirty="0" err="1" smtClean="0"/>
              <a:t>aes</a:t>
            </a:r>
            <a:r>
              <a:rPr lang="en-US" sz="3200" dirty="0" smtClean="0"/>
              <a:t>, referring to the principal material of which money was composed.  During the Commonwealth its name was nummus, which as plainly refers to its numerical character.</a:t>
            </a:r>
            <a:endParaRPr lang="en-US" sz="3200" dirty="0"/>
          </a:p>
        </p:txBody>
      </p:sp>
      <p:pic>
        <p:nvPicPr>
          <p:cNvPr id="15362" name="Picture 2" descr="http://ts2.mm.bing.net/th?id=H.4891698336106165&amp;pid=15.1&amp;H=160&amp;W=1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1394846"/>
            <a:ext cx="2044486" cy="2883253"/>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ts1.mm.bing.net/th?id=H.4819049002370176&amp;pid=15.1&amp;H=160&amp;W=1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2767" y="1394847"/>
            <a:ext cx="2169172" cy="277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5376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33993" y="2541722"/>
            <a:ext cx="4512069" cy="2123658"/>
          </a:xfrm>
          <a:prstGeom prst="rect">
            <a:avLst/>
          </a:prstGeom>
          <a:noFill/>
        </p:spPr>
        <p:txBody>
          <a:bodyPr wrap="none" rtlCol="0">
            <a:spAutoFit/>
          </a:bodyPr>
          <a:lstStyle/>
          <a:p>
            <a:pPr algn="ctr"/>
            <a:r>
              <a:rPr lang="en-US" sz="4400" dirty="0" smtClean="0"/>
              <a:t>ROMAN REPUBLIC </a:t>
            </a:r>
          </a:p>
          <a:p>
            <a:pPr algn="ctr"/>
            <a:r>
              <a:rPr lang="en-US" sz="4400" dirty="0" smtClean="0"/>
              <a:t>AND</a:t>
            </a:r>
          </a:p>
          <a:p>
            <a:pPr algn="ctr"/>
            <a:r>
              <a:rPr lang="en-US" sz="4400" dirty="0" smtClean="0"/>
              <a:t>THE PUNIC WARS</a:t>
            </a:r>
            <a:endParaRPr lang="en-US" sz="4400" dirty="0"/>
          </a:p>
        </p:txBody>
      </p:sp>
    </p:spTree>
    <p:extLst>
      <p:ext uri="{BB962C8B-B14F-4D97-AF65-F5344CB8AC3E}">
        <p14:creationId xmlns:p14="http://schemas.microsoft.com/office/powerpoint/2010/main" val="19634960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23826" y="1414464"/>
            <a:ext cx="6368174" cy="4339650"/>
          </a:xfrm>
          <a:prstGeom prst="rect">
            <a:avLst/>
          </a:prstGeom>
          <a:solidFill>
            <a:srgbClr val="FFFF00"/>
          </a:solidFill>
        </p:spPr>
        <p:txBody>
          <a:bodyPr wrap="square" rtlCol="0">
            <a:spAutoFit/>
          </a:bodyPr>
          <a:lstStyle/>
          <a:p>
            <a:r>
              <a:rPr lang="en-US" sz="2800" dirty="0" smtClean="0"/>
              <a:t>264 BC</a:t>
            </a:r>
          </a:p>
          <a:p>
            <a:r>
              <a:rPr lang="en-US" sz="2800" dirty="0" smtClean="0"/>
              <a:t>   </a:t>
            </a:r>
          </a:p>
          <a:p>
            <a:r>
              <a:rPr lang="en-US" sz="2000" dirty="0" smtClean="0"/>
              <a:t>AT THE OUTBREAK</a:t>
            </a:r>
          </a:p>
          <a:p>
            <a:r>
              <a:rPr lang="en-US" sz="2000" dirty="0" smtClean="0"/>
              <a:t>OF THE FIRST PUNIC WAR</a:t>
            </a:r>
          </a:p>
          <a:p>
            <a:endParaRPr lang="en-US" sz="2000" dirty="0" smtClean="0"/>
          </a:p>
          <a:p>
            <a:endParaRPr lang="en-US" sz="2000" dirty="0" smtClean="0"/>
          </a:p>
          <a:p>
            <a:pPr algn="ctr"/>
            <a:r>
              <a:rPr lang="en-US" sz="2000" dirty="0" smtClean="0"/>
              <a:t>   CIRCULATION OF SILVER BULLION COINS –</a:t>
            </a:r>
          </a:p>
          <a:p>
            <a:pPr algn="ctr"/>
            <a:r>
              <a:rPr lang="en-US" sz="2000" dirty="0" smtClean="0"/>
              <a:t>NOT LEGAL TENDER</a:t>
            </a:r>
          </a:p>
          <a:p>
            <a:pPr algn="ctr"/>
            <a:r>
              <a:rPr lang="en-US" sz="2000" dirty="0" smtClean="0"/>
              <a:t>   </a:t>
            </a:r>
            <a:endParaRPr lang="en-US" sz="2000" dirty="0"/>
          </a:p>
          <a:p>
            <a:r>
              <a:rPr lang="en-US" sz="2000" dirty="0"/>
              <a:t>             269 – 250 BC     1 silver coin = 10 </a:t>
            </a:r>
            <a:r>
              <a:rPr lang="en-US" sz="2000" dirty="0" err="1"/>
              <a:t>ases</a:t>
            </a:r>
            <a:endParaRPr lang="en-US" sz="2000" dirty="0"/>
          </a:p>
          <a:p>
            <a:r>
              <a:rPr lang="en-US" sz="2000" dirty="0"/>
              <a:t>             250 – 216 BC     1 silver coin = 16 </a:t>
            </a:r>
            <a:r>
              <a:rPr lang="en-US" sz="2000" dirty="0" err="1" smtClean="0"/>
              <a:t>ases</a:t>
            </a:r>
            <a:endParaRPr lang="en-US" sz="2000" dirty="0"/>
          </a:p>
          <a:p>
            <a:endParaRPr lang="en-US" sz="2000" dirty="0"/>
          </a:p>
          <a:p>
            <a:endParaRPr lang="en-US" sz="2000" dirty="0"/>
          </a:p>
        </p:txBody>
      </p:sp>
      <p:pic>
        <p:nvPicPr>
          <p:cNvPr id="5122" name="Picture 2" descr="First Punic War 264 B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4464"/>
            <a:ext cx="5812207" cy="436399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685666" y="1829592"/>
            <a:ext cx="1899238" cy="369332"/>
          </a:xfrm>
          <a:prstGeom prst="rect">
            <a:avLst/>
          </a:prstGeom>
          <a:solidFill>
            <a:srgbClr val="FFC000"/>
          </a:solidFill>
        </p:spPr>
        <p:txBody>
          <a:bodyPr wrap="none" rtlCol="0">
            <a:spAutoFit/>
          </a:bodyPr>
          <a:lstStyle/>
          <a:p>
            <a:r>
              <a:rPr lang="en-US" dirty="0" smtClean="0"/>
              <a:t>ROMAN REPUBLIC</a:t>
            </a:r>
            <a:endParaRPr lang="en-US" dirty="0"/>
          </a:p>
        </p:txBody>
      </p:sp>
      <p:sp>
        <p:nvSpPr>
          <p:cNvPr id="4" name="TextBox 3"/>
          <p:cNvSpPr txBox="1"/>
          <p:nvPr/>
        </p:nvSpPr>
        <p:spPr>
          <a:xfrm>
            <a:off x="2906103" y="4318158"/>
            <a:ext cx="1209883" cy="369332"/>
          </a:xfrm>
          <a:prstGeom prst="rect">
            <a:avLst/>
          </a:prstGeom>
          <a:solidFill>
            <a:srgbClr val="FFC000"/>
          </a:solidFill>
        </p:spPr>
        <p:txBody>
          <a:bodyPr wrap="none" rtlCol="0">
            <a:spAutoFit/>
          </a:bodyPr>
          <a:lstStyle/>
          <a:p>
            <a:r>
              <a:rPr lang="en-US" dirty="0" smtClean="0"/>
              <a:t>CARTHAGE</a:t>
            </a:r>
            <a:endParaRPr lang="en-US" dirty="0"/>
          </a:p>
        </p:txBody>
      </p:sp>
      <p:sp>
        <p:nvSpPr>
          <p:cNvPr id="5" name="TextBox 4"/>
          <p:cNvSpPr txBox="1"/>
          <p:nvPr/>
        </p:nvSpPr>
        <p:spPr>
          <a:xfrm>
            <a:off x="4613645" y="4318158"/>
            <a:ext cx="1145763" cy="369332"/>
          </a:xfrm>
          <a:prstGeom prst="rect">
            <a:avLst/>
          </a:prstGeom>
          <a:solidFill>
            <a:srgbClr val="FFC000"/>
          </a:solidFill>
        </p:spPr>
        <p:txBody>
          <a:bodyPr wrap="none" rtlCol="0">
            <a:spAutoFit/>
          </a:bodyPr>
          <a:lstStyle/>
          <a:p>
            <a:r>
              <a:rPr lang="en-US" dirty="0" smtClean="0"/>
              <a:t>SYRACUSE</a:t>
            </a:r>
            <a:endParaRPr lang="en-US" dirty="0"/>
          </a:p>
        </p:txBody>
      </p:sp>
    </p:spTree>
    <p:extLst>
      <p:ext uri="{BB962C8B-B14F-4D97-AF65-F5344CB8AC3E}">
        <p14:creationId xmlns:p14="http://schemas.microsoft.com/office/powerpoint/2010/main" val="41548043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ome-empire-218bc-02.jpg - 83648 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4059"/>
            <a:ext cx="5743575" cy="517064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91571" y="954060"/>
            <a:ext cx="5241691" cy="5170646"/>
          </a:xfrm>
          <a:prstGeom prst="rect">
            <a:avLst/>
          </a:prstGeom>
          <a:solidFill>
            <a:srgbClr val="FFFF00"/>
          </a:solidFill>
        </p:spPr>
        <p:txBody>
          <a:bodyPr wrap="none" rtlCol="0">
            <a:spAutoFit/>
          </a:bodyPr>
          <a:lstStyle/>
          <a:p>
            <a:r>
              <a:rPr lang="en-US" sz="2800" dirty="0" smtClean="0"/>
              <a:t>218 BC</a:t>
            </a:r>
          </a:p>
          <a:p>
            <a:endParaRPr lang="en-US" dirty="0" smtClean="0"/>
          </a:p>
          <a:p>
            <a:r>
              <a:rPr lang="en-US" sz="2000" dirty="0" smtClean="0"/>
              <a:t>AT THE OUTBREAK</a:t>
            </a:r>
          </a:p>
          <a:p>
            <a:r>
              <a:rPr lang="en-US" sz="2000" dirty="0" smtClean="0"/>
              <a:t>OF THE SECOND PUNIC WAR</a:t>
            </a:r>
          </a:p>
          <a:p>
            <a:endParaRPr lang="en-US" sz="2000" dirty="0"/>
          </a:p>
          <a:p>
            <a:pPr algn="ctr"/>
            <a:r>
              <a:rPr lang="en-US" sz="2800" dirty="0"/>
              <a:t>Silver </a:t>
            </a:r>
            <a:r>
              <a:rPr lang="en-US" sz="2800" dirty="0" smtClean="0"/>
              <a:t>Denarius Coined</a:t>
            </a:r>
          </a:p>
          <a:p>
            <a:pPr algn="ctr"/>
            <a:r>
              <a:rPr lang="en-US" sz="2800" dirty="0" smtClean="0"/>
              <a:t>As Legal Tender</a:t>
            </a:r>
          </a:p>
          <a:p>
            <a:pPr algn="ctr"/>
            <a:endParaRPr lang="en-US" sz="2800" dirty="0" smtClean="0"/>
          </a:p>
          <a:p>
            <a:pPr marL="457200" indent="-457200">
              <a:buFont typeface="Wingdings" panose="05000000000000000000" pitchFamily="2" charset="2"/>
              <a:buChar char="ü"/>
            </a:pPr>
            <a:r>
              <a:rPr lang="en-US" sz="2800" dirty="0" smtClean="0"/>
              <a:t>Marked value of 10 </a:t>
            </a:r>
            <a:r>
              <a:rPr lang="en-US" sz="2800" dirty="0" err="1" smtClean="0"/>
              <a:t>Ases</a:t>
            </a:r>
            <a:endParaRPr lang="en-US" sz="2800" dirty="0" smtClean="0"/>
          </a:p>
          <a:p>
            <a:pPr marL="457200" indent="-457200">
              <a:buFont typeface="Wingdings" panose="05000000000000000000" pitchFamily="2" charset="2"/>
              <a:buChar char="ü"/>
            </a:pPr>
            <a:r>
              <a:rPr lang="en-US" sz="2800" dirty="0" smtClean="0"/>
              <a:t>Silver </a:t>
            </a:r>
            <a:r>
              <a:rPr lang="en-US" sz="2800" dirty="0" err="1" smtClean="0"/>
              <a:t>seterce</a:t>
            </a:r>
            <a:r>
              <a:rPr lang="en-US" sz="2800" dirty="0" smtClean="0"/>
              <a:t> @ 4 to denarius =</a:t>
            </a:r>
          </a:p>
          <a:p>
            <a:r>
              <a:rPr lang="en-US" sz="2800" dirty="0"/>
              <a:t> </a:t>
            </a:r>
            <a:r>
              <a:rPr lang="en-US" sz="2800" dirty="0" smtClean="0"/>
              <a:t>                     2 ½ As </a:t>
            </a:r>
          </a:p>
          <a:p>
            <a:pPr marL="457200" indent="-457200">
              <a:buFont typeface="Wingdings" panose="05000000000000000000" pitchFamily="2" charset="2"/>
              <a:buChar char="ü"/>
            </a:pPr>
            <a:r>
              <a:rPr lang="en-US" sz="2800" dirty="0" smtClean="0"/>
              <a:t>Existing bronze coins linked</a:t>
            </a:r>
          </a:p>
          <a:p>
            <a:r>
              <a:rPr lang="en-US" sz="2800" dirty="0"/>
              <a:t> </a:t>
            </a:r>
            <a:r>
              <a:rPr lang="en-US" sz="2800" dirty="0" smtClean="0"/>
              <a:t>    to silver denarius</a:t>
            </a:r>
            <a:endParaRPr lang="en-US" sz="2800" dirty="0"/>
          </a:p>
        </p:txBody>
      </p:sp>
      <p:pic>
        <p:nvPicPr>
          <p:cNvPr id="3074" name="Picture 2" descr="http://ts2.mm.bing.net/th?id=H.4904205284606425&amp;pid=15.1&amp;H=160&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3573" y="2244962"/>
            <a:ext cx="1524000" cy="152400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flipV="1">
            <a:off x="4726983" y="3285641"/>
            <a:ext cx="1565330" cy="883403"/>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pic>
        <p:nvPicPr>
          <p:cNvPr id="12" name="Picture 2" descr="http://ts3.mm.bing.net/th?id=H.4927801836964346&amp;pid=15.1&amp;H=78&amp;W=1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9520" y="4543296"/>
            <a:ext cx="2734055" cy="133285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flipH="1">
            <a:off x="3702613" y="4702736"/>
            <a:ext cx="2465712" cy="506987"/>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7058115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77553" y="473613"/>
            <a:ext cx="8314447" cy="6155531"/>
          </a:xfrm>
          <a:prstGeom prst="rect">
            <a:avLst/>
          </a:prstGeom>
          <a:solidFill>
            <a:srgbClr val="FFFF00"/>
          </a:solidFill>
        </p:spPr>
        <p:txBody>
          <a:bodyPr wrap="square" rtlCol="0">
            <a:spAutoFit/>
          </a:bodyPr>
          <a:lstStyle/>
          <a:p>
            <a:r>
              <a:rPr lang="en-US" sz="2800" dirty="0" smtClean="0"/>
              <a:t>218 BC</a:t>
            </a:r>
          </a:p>
          <a:p>
            <a:endParaRPr lang="en-US" dirty="0" smtClean="0"/>
          </a:p>
          <a:p>
            <a:pPr algn="ctr"/>
            <a:r>
              <a:rPr lang="en-US" sz="2800" dirty="0" smtClean="0"/>
              <a:t>Silver Denarius valued by law –</a:t>
            </a:r>
          </a:p>
          <a:p>
            <a:pPr algn="ctr"/>
            <a:r>
              <a:rPr lang="en-US" sz="2800" dirty="0" smtClean="0"/>
              <a:t>but issue not limited</a:t>
            </a:r>
          </a:p>
          <a:p>
            <a:pPr algn="ctr"/>
            <a:endParaRPr lang="en-US" sz="2800" dirty="0" smtClean="0"/>
          </a:p>
          <a:p>
            <a:pPr marL="457200" indent="-457200">
              <a:buFont typeface="Wingdings" panose="05000000000000000000" pitchFamily="2" charset="2"/>
              <a:buChar char="ü"/>
            </a:pPr>
            <a:r>
              <a:rPr lang="en-US" sz="2400" dirty="0" smtClean="0"/>
              <a:t>When introduced, silver denarius Aes coin contained</a:t>
            </a:r>
          </a:p>
          <a:p>
            <a:r>
              <a:rPr lang="en-US" sz="2400" dirty="0"/>
              <a:t> </a:t>
            </a:r>
            <a:r>
              <a:rPr lang="en-US" sz="2400" dirty="0" smtClean="0"/>
              <a:t>      1/72 of a pound of silver but was valued at 10 </a:t>
            </a:r>
            <a:r>
              <a:rPr lang="en-US" sz="2400" dirty="0" err="1" smtClean="0"/>
              <a:t>Ases</a:t>
            </a:r>
            <a:r>
              <a:rPr lang="en-US" sz="2400" dirty="0" smtClean="0"/>
              <a:t>.</a:t>
            </a:r>
          </a:p>
          <a:p>
            <a:r>
              <a:rPr lang="en-US" sz="2400" dirty="0"/>
              <a:t> </a:t>
            </a:r>
            <a:r>
              <a:rPr lang="en-US" sz="2400" dirty="0" smtClean="0"/>
              <a:t>      A two ounce bronze coin was valued at  1 Aes</a:t>
            </a:r>
          </a:p>
          <a:p>
            <a:r>
              <a:rPr lang="en-US" sz="2400" dirty="0"/>
              <a:t> </a:t>
            </a:r>
            <a:r>
              <a:rPr lang="en-US" sz="2400" dirty="0" smtClean="0"/>
              <a:t>            (12 ounces bronze)</a:t>
            </a:r>
          </a:p>
          <a:p>
            <a:endParaRPr lang="en-US" sz="2400" dirty="0" smtClean="0"/>
          </a:p>
          <a:p>
            <a:pPr marL="457200" indent="-457200">
              <a:buFont typeface="Wingdings" panose="05000000000000000000" pitchFamily="2" charset="2"/>
              <a:buChar char="ü"/>
            </a:pPr>
            <a:r>
              <a:rPr lang="en-US" sz="2400" b="1" dirty="0" smtClean="0">
                <a:solidFill>
                  <a:srgbClr val="0070C0"/>
                </a:solidFill>
              </a:rPr>
              <a:t>However, over time, the issues of the silver coins </a:t>
            </a:r>
          </a:p>
          <a:p>
            <a:r>
              <a:rPr lang="en-US" sz="2400" b="1" dirty="0">
                <a:solidFill>
                  <a:srgbClr val="0070C0"/>
                </a:solidFill>
              </a:rPr>
              <a:t> </a:t>
            </a:r>
            <a:r>
              <a:rPr lang="en-US" sz="2400" b="1" dirty="0" smtClean="0">
                <a:solidFill>
                  <a:srgbClr val="0070C0"/>
                </a:solidFill>
              </a:rPr>
              <a:t>      were unlimited.  Over time, they were reduced to</a:t>
            </a:r>
          </a:p>
          <a:p>
            <a:r>
              <a:rPr lang="en-US" sz="2400" b="1" dirty="0">
                <a:solidFill>
                  <a:srgbClr val="0070C0"/>
                </a:solidFill>
              </a:rPr>
              <a:t> </a:t>
            </a:r>
            <a:r>
              <a:rPr lang="en-US" sz="2400" b="1" dirty="0" smtClean="0">
                <a:solidFill>
                  <a:srgbClr val="0070C0"/>
                </a:solidFill>
              </a:rPr>
              <a:t>      their commodity value, and Rome lost control of</a:t>
            </a:r>
          </a:p>
          <a:p>
            <a:r>
              <a:rPr lang="en-US" sz="2400" b="1" dirty="0">
                <a:solidFill>
                  <a:srgbClr val="0070C0"/>
                </a:solidFill>
              </a:rPr>
              <a:t> </a:t>
            </a:r>
            <a:r>
              <a:rPr lang="en-US" sz="2400" b="1" dirty="0" smtClean="0">
                <a:solidFill>
                  <a:srgbClr val="0070C0"/>
                </a:solidFill>
              </a:rPr>
              <a:t>       its money system.</a:t>
            </a:r>
          </a:p>
          <a:p>
            <a:endParaRPr lang="en-US" sz="2400" b="1" dirty="0">
              <a:solidFill>
                <a:srgbClr val="0070C0"/>
              </a:solidFill>
            </a:endParaRPr>
          </a:p>
          <a:p>
            <a:pPr marL="342900" indent="-342900">
              <a:buFont typeface="Wingdings" panose="05000000000000000000" pitchFamily="2" charset="2"/>
              <a:buChar char="ü"/>
            </a:pPr>
            <a:r>
              <a:rPr lang="en-US" sz="2400" b="1" dirty="0" smtClean="0">
                <a:solidFill>
                  <a:srgbClr val="0070C0"/>
                </a:solidFill>
              </a:rPr>
              <a:t>After 150 BC, little bronze coinage issued</a:t>
            </a:r>
          </a:p>
        </p:txBody>
      </p:sp>
      <p:pic>
        <p:nvPicPr>
          <p:cNvPr id="3074" name="Picture 2" descr="http://ts2.mm.bing.net/th?id=H.4904205284606425&amp;pid=15.1&amp;H=160&amp;W=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268" y="648637"/>
            <a:ext cx="2940642" cy="294064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ts3.mm.bing.net/th?id=H.4927801836964346&amp;pid=15.1&amp;H=78&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32998"/>
            <a:ext cx="3877553" cy="189031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86579" y="3274379"/>
            <a:ext cx="1824025" cy="369332"/>
          </a:xfrm>
          <a:prstGeom prst="rect">
            <a:avLst/>
          </a:prstGeom>
          <a:noFill/>
        </p:spPr>
        <p:txBody>
          <a:bodyPr wrap="none" rtlCol="0">
            <a:spAutoFit/>
          </a:bodyPr>
          <a:lstStyle/>
          <a:p>
            <a:r>
              <a:rPr lang="en-US" dirty="0" smtClean="0"/>
              <a:t>SILVER DENARIUS</a:t>
            </a:r>
            <a:endParaRPr lang="en-US" dirty="0"/>
          </a:p>
        </p:txBody>
      </p:sp>
      <p:sp>
        <p:nvSpPr>
          <p:cNvPr id="9" name="TextBox 8"/>
          <p:cNvSpPr txBox="1"/>
          <p:nvPr/>
        </p:nvSpPr>
        <p:spPr>
          <a:xfrm>
            <a:off x="886579" y="6259812"/>
            <a:ext cx="1754006" cy="369332"/>
          </a:xfrm>
          <a:prstGeom prst="rect">
            <a:avLst/>
          </a:prstGeom>
          <a:noFill/>
        </p:spPr>
        <p:txBody>
          <a:bodyPr wrap="none" rtlCol="0">
            <a:spAutoFit/>
          </a:bodyPr>
          <a:lstStyle/>
          <a:p>
            <a:r>
              <a:rPr lang="en-US" dirty="0" smtClean="0"/>
              <a:t>SILVER SESTERCE</a:t>
            </a:r>
            <a:endParaRPr lang="en-US" dirty="0"/>
          </a:p>
        </p:txBody>
      </p:sp>
    </p:spTree>
    <p:extLst>
      <p:ext uri="{BB962C8B-B14F-4D97-AF65-F5344CB8AC3E}">
        <p14:creationId xmlns:p14="http://schemas.microsoft.com/office/powerpoint/2010/main" val="3291881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RomanKingdo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96385"/>
            <a:ext cx="4803882" cy="36746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91551" y="325464"/>
            <a:ext cx="4930196" cy="584775"/>
          </a:xfrm>
          <a:prstGeom prst="rect">
            <a:avLst/>
          </a:prstGeom>
          <a:noFill/>
        </p:spPr>
        <p:txBody>
          <a:bodyPr wrap="none" rtlCol="0">
            <a:spAutoFit/>
          </a:bodyPr>
          <a:lstStyle/>
          <a:p>
            <a:r>
              <a:rPr lang="en-US" sz="3200" dirty="0" smtClean="0">
                <a:hlinkClick r:id="rId3" tooltip="w:en:Roman Kingdom"/>
              </a:rPr>
              <a:t>Roman Kingdom</a:t>
            </a:r>
            <a:r>
              <a:rPr lang="en-US" sz="3200" dirty="0" smtClean="0"/>
              <a:t> 753-510 BC</a:t>
            </a:r>
            <a:endParaRPr lang="en-US" sz="3200" dirty="0"/>
          </a:p>
        </p:txBody>
      </p:sp>
      <p:sp>
        <p:nvSpPr>
          <p:cNvPr id="3" name="TextBox 2"/>
          <p:cNvSpPr txBox="1"/>
          <p:nvPr/>
        </p:nvSpPr>
        <p:spPr>
          <a:xfrm>
            <a:off x="4803882" y="2464230"/>
            <a:ext cx="7418766" cy="2308324"/>
          </a:xfrm>
          <a:prstGeom prst="rect">
            <a:avLst/>
          </a:prstGeom>
          <a:solidFill>
            <a:srgbClr val="FFC000"/>
          </a:solidFill>
        </p:spPr>
        <p:txBody>
          <a:bodyPr wrap="square" rtlCol="0">
            <a:spAutoFit/>
          </a:bodyPr>
          <a:lstStyle/>
          <a:p>
            <a:r>
              <a:rPr lang="en-US" sz="2400" dirty="0" smtClean="0"/>
              <a:t>Rome had 7 kings.</a:t>
            </a:r>
          </a:p>
          <a:p>
            <a:endParaRPr lang="en-US" sz="2400" dirty="0"/>
          </a:p>
          <a:p>
            <a:r>
              <a:rPr lang="en-US" sz="2400" dirty="0" smtClean="0"/>
              <a:t>2</a:t>
            </a:r>
            <a:r>
              <a:rPr lang="en-US" sz="2400" baseline="30000" dirty="0" smtClean="0"/>
              <a:t>nd</a:t>
            </a:r>
            <a:r>
              <a:rPr lang="en-US" sz="2400" dirty="0" smtClean="0"/>
              <a:t> King Numa </a:t>
            </a:r>
            <a:r>
              <a:rPr lang="en-US" sz="2400" dirty="0" err="1" smtClean="0"/>
              <a:t>Pompilius</a:t>
            </a:r>
            <a:r>
              <a:rPr lang="en-US" sz="2400" dirty="0" smtClean="0"/>
              <a:t>   8</a:t>
            </a:r>
            <a:r>
              <a:rPr lang="en-US" sz="2400" baseline="30000" dirty="0" smtClean="0"/>
              <a:t>th</a:t>
            </a:r>
            <a:r>
              <a:rPr lang="en-US" sz="2400" dirty="0" smtClean="0"/>
              <a:t> Century:  </a:t>
            </a:r>
            <a:r>
              <a:rPr lang="en-US" sz="2000" dirty="0" smtClean="0"/>
              <a:t>reign: 717-673 BC</a:t>
            </a:r>
          </a:p>
          <a:p>
            <a:endParaRPr lang="en-US" sz="2400" dirty="0"/>
          </a:p>
          <a:p>
            <a:r>
              <a:rPr lang="en-US" sz="2400" dirty="0" smtClean="0"/>
              <a:t>6</a:t>
            </a:r>
            <a:r>
              <a:rPr lang="en-US" sz="2400" baseline="30000" dirty="0" smtClean="0"/>
              <a:t>th</a:t>
            </a:r>
            <a:r>
              <a:rPr lang="en-US" sz="2400" dirty="0" smtClean="0"/>
              <a:t>  King </a:t>
            </a:r>
            <a:r>
              <a:rPr lang="en-US" sz="2400" dirty="0" err="1" smtClean="0"/>
              <a:t>Servius</a:t>
            </a:r>
            <a:r>
              <a:rPr lang="en-US" sz="2400" dirty="0" smtClean="0"/>
              <a:t> </a:t>
            </a:r>
            <a:r>
              <a:rPr lang="en-US" sz="2400" dirty="0" err="1" smtClean="0"/>
              <a:t>Tullius</a:t>
            </a:r>
            <a:r>
              <a:rPr lang="en-US" sz="2400" dirty="0" smtClean="0"/>
              <a:t>      6</a:t>
            </a:r>
            <a:r>
              <a:rPr lang="en-US" sz="2400" baseline="30000" dirty="0" smtClean="0"/>
              <a:t>th</a:t>
            </a:r>
            <a:r>
              <a:rPr lang="en-US" sz="2400" dirty="0" smtClean="0"/>
              <a:t> Century:   </a:t>
            </a:r>
            <a:r>
              <a:rPr lang="en-US" sz="2000" dirty="0" smtClean="0"/>
              <a:t>reign:  578-534 BC</a:t>
            </a:r>
          </a:p>
          <a:p>
            <a:r>
              <a:rPr lang="en-US" sz="2400" dirty="0" smtClean="0"/>
              <a:t> </a:t>
            </a:r>
            <a:endParaRPr lang="en-US" sz="2400" dirty="0"/>
          </a:p>
        </p:txBody>
      </p:sp>
    </p:spTree>
    <p:extLst>
      <p:ext uri="{BB962C8B-B14F-4D97-AF65-F5344CB8AC3E}">
        <p14:creationId xmlns:p14="http://schemas.microsoft.com/office/powerpoint/2010/main" val="31727135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annibal route of invas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070" y="572979"/>
            <a:ext cx="5671922" cy="46474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44339" y="572979"/>
            <a:ext cx="6147661" cy="4647426"/>
          </a:xfrm>
          <a:prstGeom prst="rect">
            <a:avLst/>
          </a:prstGeom>
          <a:solidFill>
            <a:srgbClr val="FFFF00"/>
          </a:solidFill>
        </p:spPr>
        <p:txBody>
          <a:bodyPr wrap="square" rtlCol="0">
            <a:spAutoFit/>
          </a:bodyPr>
          <a:lstStyle/>
          <a:p>
            <a:r>
              <a:rPr lang="en-US" sz="2800" dirty="0" smtClean="0"/>
              <a:t>HANNIBAL’S INVASION  </a:t>
            </a:r>
          </a:p>
          <a:p>
            <a:endParaRPr lang="en-US" sz="2800" dirty="0"/>
          </a:p>
          <a:p>
            <a:r>
              <a:rPr lang="en-US" sz="2000" dirty="0"/>
              <a:t>AT THE OUTBREAK</a:t>
            </a:r>
          </a:p>
          <a:p>
            <a:r>
              <a:rPr lang="en-US" sz="2000" dirty="0"/>
              <a:t>OF THE SECOND PUNIC WAR</a:t>
            </a:r>
          </a:p>
          <a:p>
            <a:endParaRPr lang="en-US" sz="2000" dirty="0" smtClean="0"/>
          </a:p>
          <a:p>
            <a:pPr algn="ctr"/>
            <a:r>
              <a:rPr lang="en-US" sz="3200" b="1" dirty="0" smtClean="0"/>
              <a:t>FIRST GOLD COINAGE</a:t>
            </a:r>
            <a:endParaRPr lang="en-US" sz="3200" b="1" dirty="0"/>
          </a:p>
          <a:p>
            <a:endParaRPr lang="en-US" sz="2800" dirty="0"/>
          </a:p>
          <a:p>
            <a:r>
              <a:rPr lang="en-US" sz="2000" dirty="0"/>
              <a:t>218 BC </a:t>
            </a:r>
            <a:r>
              <a:rPr lang="en-US" sz="2000" dirty="0" smtClean="0"/>
              <a:t>–Rome borrowed gold jewelry from its citizens and used 4,000 pounds of treasury gold to mint first gold coinages</a:t>
            </a:r>
          </a:p>
          <a:p>
            <a:endParaRPr lang="en-US" sz="2000" dirty="0"/>
          </a:p>
          <a:p>
            <a:endParaRPr lang="en-US" sz="2000" dirty="0"/>
          </a:p>
          <a:p>
            <a:r>
              <a:rPr lang="en-US" sz="2000" dirty="0"/>
              <a:t>204 BC – Eastern cult into </a:t>
            </a:r>
            <a:r>
              <a:rPr lang="en-US" sz="2000" dirty="0" smtClean="0"/>
              <a:t>Rome</a:t>
            </a:r>
            <a:endParaRPr lang="en-US" sz="2000" dirty="0"/>
          </a:p>
        </p:txBody>
      </p:sp>
    </p:spTree>
    <p:extLst>
      <p:ext uri="{BB962C8B-B14F-4D97-AF65-F5344CB8AC3E}">
        <p14:creationId xmlns:p14="http://schemas.microsoft.com/office/powerpoint/2010/main" val="4497156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Ancient Rome 200B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070" y="693549"/>
            <a:ext cx="4762500" cy="3333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873858" y="693549"/>
            <a:ext cx="3786293" cy="3139321"/>
          </a:xfrm>
          <a:prstGeom prst="rect">
            <a:avLst/>
          </a:prstGeom>
          <a:solidFill>
            <a:srgbClr val="FFFF00"/>
          </a:solidFill>
        </p:spPr>
        <p:txBody>
          <a:bodyPr wrap="none" rtlCol="0">
            <a:spAutoFit/>
          </a:bodyPr>
          <a:lstStyle/>
          <a:p>
            <a:r>
              <a:rPr lang="en-US" sz="2800" dirty="0" smtClean="0"/>
              <a:t>201 BC     </a:t>
            </a:r>
          </a:p>
          <a:p>
            <a:endParaRPr lang="en-US" sz="2800" dirty="0"/>
          </a:p>
          <a:p>
            <a:r>
              <a:rPr lang="en-US" dirty="0"/>
              <a:t>AT </a:t>
            </a:r>
            <a:r>
              <a:rPr lang="en-US" dirty="0" smtClean="0"/>
              <a:t>END OF PUNIC WARS </a:t>
            </a:r>
            <a:endParaRPr lang="en-US" dirty="0"/>
          </a:p>
          <a:p>
            <a:endParaRPr lang="en-US" sz="2800" dirty="0"/>
          </a:p>
          <a:p>
            <a:r>
              <a:rPr lang="en-US" sz="3200" dirty="0"/>
              <a:t>Conquests </a:t>
            </a:r>
          </a:p>
          <a:p>
            <a:endParaRPr lang="en-US" sz="1600" dirty="0"/>
          </a:p>
          <a:p>
            <a:r>
              <a:rPr lang="en-US" sz="1600" dirty="0"/>
              <a:t>Syracuse                       </a:t>
            </a:r>
            <a:r>
              <a:rPr lang="en-US" sz="1600" dirty="0" smtClean="0"/>
              <a:t>                        </a:t>
            </a:r>
            <a:r>
              <a:rPr lang="en-US" sz="1600" dirty="0"/>
              <a:t>- 211 BC</a:t>
            </a:r>
            <a:br>
              <a:rPr lang="en-US" sz="1600" dirty="0"/>
            </a:br>
            <a:r>
              <a:rPr lang="en-US" sz="1600" dirty="0"/>
              <a:t>Carthaginian Spain     </a:t>
            </a:r>
            <a:r>
              <a:rPr lang="en-US" sz="1600" dirty="0" smtClean="0"/>
              <a:t>                        </a:t>
            </a:r>
            <a:r>
              <a:rPr lang="en-US" sz="1600" dirty="0"/>
              <a:t>- 206 BC</a:t>
            </a:r>
            <a:br>
              <a:rPr lang="en-US" sz="1600" dirty="0"/>
            </a:br>
            <a:endParaRPr lang="en-US" sz="1600" dirty="0"/>
          </a:p>
        </p:txBody>
      </p:sp>
    </p:spTree>
    <p:extLst>
      <p:ext uri="{BB962C8B-B14F-4D97-AF65-F5344CB8AC3E}">
        <p14:creationId xmlns:p14="http://schemas.microsoft.com/office/powerpoint/2010/main" val="11115711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0962" y="0"/>
            <a:ext cx="11577233" cy="892552"/>
          </a:xfrm>
          <a:prstGeom prst="rect">
            <a:avLst/>
          </a:prstGeom>
          <a:solidFill>
            <a:srgbClr val="FFC000"/>
          </a:solidFill>
        </p:spPr>
        <p:txBody>
          <a:bodyPr wrap="square">
            <a:spAutoFit/>
          </a:bodyPr>
          <a:lstStyle/>
          <a:p>
            <a:pPr algn="ctr"/>
            <a:r>
              <a:rPr lang="en-US" sz="2400" b="1" u="sng" dirty="0" smtClean="0"/>
              <a:t>264 – 201 BC:  PUNIC WARS</a:t>
            </a:r>
            <a:endParaRPr lang="en-US" sz="3600" b="1" u="sng" dirty="0" smtClean="0"/>
          </a:p>
          <a:p>
            <a:pPr lvl="0" algn="ctr"/>
            <a:r>
              <a:rPr lang="en-US" sz="2800" dirty="0"/>
              <a:t>Growing concentration of wealth and power in plutocracy</a:t>
            </a:r>
            <a:r>
              <a:rPr lang="en-US" sz="2800" dirty="0" smtClean="0"/>
              <a:t>.</a:t>
            </a:r>
            <a:endParaRPr lang="en-US" sz="2800" dirty="0"/>
          </a:p>
        </p:txBody>
      </p:sp>
      <p:sp>
        <p:nvSpPr>
          <p:cNvPr id="3" name="TextBox 2"/>
          <p:cNvSpPr txBox="1"/>
          <p:nvPr/>
        </p:nvSpPr>
        <p:spPr>
          <a:xfrm>
            <a:off x="340962" y="1129895"/>
            <a:ext cx="11577233" cy="2308324"/>
          </a:xfrm>
          <a:prstGeom prst="rect">
            <a:avLst/>
          </a:prstGeom>
          <a:solidFill>
            <a:srgbClr val="FFFF00"/>
          </a:solidFill>
        </p:spPr>
        <p:txBody>
          <a:bodyPr wrap="square" rtlCol="0">
            <a:spAutoFit/>
          </a:bodyPr>
          <a:lstStyle/>
          <a:p>
            <a:pPr lvl="0"/>
            <a:r>
              <a:rPr lang="en-US" sz="2400" dirty="0" smtClean="0"/>
              <a:t>Profits </a:t>
            </a:r>
            <a:r>
              <a:rPr lang="en-US" sz="2400" dirty="0"/>
              <a:t>from first Punic War 264-241 BC, </a:t>
            </a:r>
            <a:r>
              <a:rPr lang="en-US" sz="2400" u="sng" dirty="0"/>
              <a:t>with commodity </a:t>
            </a:r>
            <a:r>
              <a:rPr lang="en-US" sz="2400" u="sng" dirty="0" smtClean="0"/>
              <a:t>money</a:t>
            </a:r>
            <a:r>
              <a:rPr lang="en-US" sz="2400" dirty="0" smtClean="0"/>
              <a:t>:</a:t>
            </a:r>
          </a:p>
          <a:p>
            <a:pPr lvl="0"/>
            <a:r>
              <a:rPr lang="en-US" sz="2400" dirty="0"/>
              <a:t> </a:t>
            </a:r>
            <a:r>
              <a:rPr lang="en-US" sz="2400" dirty="0" smtClean="0"/>
              <a:t>      old </a:t>
            </a:r>
            <a:r>
              <a:rPr lang="en-US" sz="2400" dirty="0"/>
              <a:t>aristocracy and new </a:t>
            </a:r>
            <a:r>
              <a:rPr lang="en-US" sz="2400" dirty="0" smtClean="0"/>
              <a:t>capitalists rule with wealth.</a:t>
            </a:r>
          </a:p>
          <a:p>
            <a:pPr lvl="0"/>
            <a:endParaRPr lang="en-US" sz="2400" dirty="0"/>
          </a:p>
          <a:p>
            <a:pPr lvl="0"/>
            <a:r>
              <a:rPr lang="en-US" sz="2400" dirty="0" smtClean="0"/>
              <a:t>Plutocracy </a:t>
            </a:r>
            <a:r>
              <a:rPr lang="en-US" sz="2400" dirty="0"/>
              <a:t>financed second Punic War 218-201 BC:   “contractors commanded sufficient reserves </a:t>
            </a:r>
            <a:r>
              <a:rPr lang="en-US" sz="2400" dirty="0" smtClean="0"/>
              <a:t>to make </a:t>
            </a:r>
            <a:r>
              <a:rPr lang="en-US" sz="2400" dirty="0"/>
              <a:t>deliveries to Roman Government on credit from 215 BC onwards” </a:t>
            </a:r>
            <a:r>
              <a:rPr lang="en-US" sz="2400" dirty="0" smtClean="0"/>
              <a:t>(</a:t>
            </a:r>
            <a:r>
              <a:rPr lang="en-US" sz="2400" u="sng" dirty="0" smtClean="0"/>
              <a:t>war funded by government debt</a:t>
            </a:r>
            <a:r>
              <a:rPr lang="en-US" sz="2400" dirty="0" smtClean="0"/>
              <a:t>)</a:t>
            </a:r>
            <a:endParaRPr lang="en-US" sz="2400" dirty="0"/>
          </a:p>
        </p:txBody>
      </p:sp>
      <p:pic>
        <p:nvPicPr>
          <p:cNvPr id="7170" name="Picture 2" descr="http://ts1.explicit.bing.net/th?id=H.5009616669245988&amp;pid=15.1&amp;H=160&amp;W=1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4441" y="3838329"/>
            <a:ext cx="2340244" cy="3019671"/>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ts2.mm.bing.net/th?id=H.5009079814654961&amp;pid=15.1&amp;H=100&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932" y="4117297"/>
            <a:ext cx="3851982" cy="2407489"/>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ts2.mm.bing.net/th?id=H.4611992930749177&amp;pid=15.1&amp;H=140&amp;W=1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7354" y="4001096"/>
            <a:ext cx="3199431" cy="2793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3716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68664" y="2479729"/>
            <a:ext cx="5739648" cy="1446550"/>
          </a:xfrm>
          <a:prstGeom prst="rect">
            <a:avLst/>
          </a:prstGeom>
          <a:noFill/>
        </p:spPr>
        <p:txBody>
          <a:bodyPr wrap="none" rtlCol="0">
            <a:spAutoFit/>
          </a:bodyPr>
          <a:lstStyle/>
          <a:p>
            <a:r>
              <a:rPr lang="en-US" sz="4400" dirty="0" smtClean="0"/>
              <a:t>ROMAN REPUBLIC</a:t>
            </a:r>
          </a:p>
          <a:p>
            <a:r>
              <a:rPr lang="en-US" sz="4400" dirty="0" smtClean="0"/>
              <a:t>AFTER THE PUNIC WARS</a:t>
            </a:r>
            <a:endParaRPr lang="en-US" sz="4400" dirty="0"/>
          </a:p>
        </p:txBody>
      </p:sp>
    </p:spTree>
    <p:extLst>
      <p:ext uri="{BB962C8B-B14F-4D97-AF65-F5344CB8AC3E}">
        <p14:creationId xmlns:p14="http://schemas.microsoft.com/office/powerpoint/2010/main" val="29070100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09247" y="1289844"/>
            <a:ext cx="6679770" cy="3970318"/>
          </a:xfrm>
          <a:prstGeom prst="rect">
            <a:avLst/>
          </a:prstGeom>
          <a:solidFill>
            <a:srgbClr val="FFC000"/>
          </a:solidFill>
        </p:spPr>
        <p:txBody>
          <a:bodyPr wrap="square">
            <a:spAutoFit/>
          </a:bodyPr>
          <a:lstStyle/>
          <a:p>
            <a:pPr algn="ctr"/>
            <a:r>
              <a:rPr lang="en-US" sz="3600" dirty="0"/>
              <a:t>201 – 27 BC</a:t>
            </a:r>
          </a:p>
          <a:p>
            <a:pPr algn="ctr"/>
            <a:r>
              <a:rPr lang="en-US" sz="3600" dirty="0" smtClean="0"/>
              <a:t>Conquests </a:t>
            </a:r>
          </a:p>
          <a:p>
            <a:endParaRPr lang="en-US" dirty="0"/>
          </a:p>
          <a:p>
            <a:r>
              <a:rPr lang="en-US" dirty="0" smtClean="0"/>
              <a:t>Macedonia                                                    - 148 BC</a:t>
            </a:r>
            <a:br>
              <a:rPr lang="en-US" dirty="0" smtClean="0"/>
            </a:br>
            <a:r>
              <a:rPr lang="en-US" dirty="0" smtClean="0"/>
              <a:t>Greece                                                           - 146 BC</a:t>
            </a:r>
            <a:br>
              <a:rPr lang="en-US" dirty="0" smtClean="0"/>
            </a:br>
            <a:r>
              <a:rPr lang="en-US" dirty="0" smtClean="0"/>
              <a:t>Carthage                                                        - 146 BC</a:t>
            </a:r>
            <a:br>
              <a:rPr lang="en-US" dirty="0" smtClean="0"/>
            </a:br>
            <a:r>
              <a:rPr lang="en-US" dirty="0" smtClean="0"/>
              <a:t>Inheritance of kingdom of Pergamum  </a:t>
            </a:r>
          </a:p>
          <a:p>
            <a:r>
              <a:rPr lang="en-US" dirty="0"/>
              <a:t> </a:t>
            </a:r>
            <a:r>
              <a:rPr lang="en-US" dirty="0" smtClean="0"/>
              <a:t>                                                                       - 133 BC (129 BC)</a:t>
            </a:r>
            <a:br>
              <a:rPr lang="en-US" dirty="0" smtClean="0"/>
            </a:br>
            <a:r>
              <a:rPr lang="en-US" dirty="0" smtClean="0"/>
              <a:t>Illyricum                                                         - 129 BC</a:t>
            </a:r>
            <a:br>
              <a:rPr lang="en-US" dirty="0" smtClean="0"/>
            </a:br>
            <a:r>
              <a:rPr lang="en-US" dirty="0" smtClean="0"/>
              <a:t>Balearic Islands                                             - 123 BC</a:t>
            </a:r>
            <a:br>
              <a:rPr lang="en-US" dirty="0" smtClean="0"/>
            </a:br>
            <a:r>
              <a:rPr lang="en-US" dirty="0" smtClean="0"/>
              <a:t>Gallia (SOUTHERN)                                       - 121 BC</a:t>
            </a:r>
            <a:br>
              <a:rPr lang="en-US" dirty="0" smtClean="0"/>
            </a:br>
            <a:r>
              <a:rPr lang="en-US" dirty="0" smtClean="0"/>
              <a:t>Cilicia (south ASIA MINOR)                         - 102 BC</a:t>
            </a:r>
            <a:endParaRPr lang="en-US" dirty="0"/>
          </a:p>
        </p:txBody>
      </p:sp>
    </p:spTree>
    <p:extLst>
      <p:ext uri="{BB962C8B-B14F-4D97-AF65-F5344CB8AC3E}">
        <p14:creationId xmlns:p14="http://schemas.microsoft.com/office/powerpoint/2010/main" val="7340410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13681" y="1"/>
            <a:ext cx="9278319" cy="6858000"/>
          </a:xfrm>
          <a:prstGeom prst="rect">
            <a:avLst/>
          </a:prstGeom>
          <a:solidFill>
            <a:srgbClr val="FFFF00"/>
          </a:solidFill>
        </p:spPr>
        <p:txBody>
          <a:bodyPr wrap="square" rtlCol="0">
            <a:spAutoFit/>
          </a:bodyPr>
          <a:lstStyle/>
          <a:p>
            <a:pPr algn="ctr"/>
            <a:r>
              <a:rPr lang="en-US" sz="3200" dirty="0"/>
              <a:t>201 – 27 BC</a:t>
            </a:r>
          </a:p>
          <a:p>
            <a:pPr algn="ctr"/>
            <a:r>
              <a:rPr lang="en-US" sz="2800" dirty="0" smtClean="0"/>
              <a:t>END OF ROME’S MONETARY ISOLATION:</a:t>
            </a:r>
          </a:p>
          <a:p>
            <a:pPr algn="ctr"/>
            <a:r>
              <a:rPr lang="en-US" sz="2800" dirty="0" smtClean="0"/>
              <a:t>COMMODITY MONEY </a:t>
            </a:r>
            <a:r>
              <a:rPr lang="en-US" sz="2800" dirty="0"/>
              <a:t>SYSTEM</a:t>
            </a:r>
          </a:p>
          <a:p>
            <a:pPr lvl="0"/>
            <a:endParaRPr lang="en-US" sz="1400" dirty="0" smtClean="0"/>
          </a:p>
          <a:p>
            <a:pPr lvl="0"/>
            <a:endParaRPr lang="en-US" dirty="0"/>
          </a:p>
          <a:p>
            <a:pPr lvl="0"/>
            <a:r>
              <a:rPr lang="en-US" sz="2400" dirty="0" smtClean="0"/>
              <a:t>Silver </a:t>
            </a:r>
            <a:r>
              <a:rPr lang="en-US" sz="2400" dirty="0"/>
              <a:t>issues </a:t>
            </a:r>
            <a:r>
              <a:rPr lang="en-US" sz="2400" dirty="0" smtClean="0"/>
              <a:t>ignore </a:t>
            </a:r>
            <a:r>
              <a:rPr lang="en-US" sz="2400" dirty="0"/>
              <a:t>limitation of </a:t>
            </a:r>
            <a:r>
              <a:rPr lang="en-US" sz="2400" dirty="0" smtClean="0"/>
              <a:t>issue. </a:t>
            </a:r>
          </a:p>
          <a:p>
            <a:pPr lvl="0"/>
            <a:r>
              <a:rPr lang="en-US" sz="2400" dirty="0" smtClean="0"/>
              <a:t>     Silver </a:t>
            </a:r>
            <a:r>
              <a:rPr lang="en-US" sz="2400" dirty="0"/>
              <a:t>coins would eventually have a commodity-based market </a:t>
            </a:r>
            <a:r>
              <a:rPr lang="en-US" sz="2400" dirty="0" smtClean="0"/>
              <a:t>value.</a:t>
            </a:r>
          </a:p>
          <a:p>
            <a:pPr lvl="0"/>
            <a:endParaRPr lang="en-US" sz="2000" dirty="0" smtClean="0"/>
          </a:p>
          <a:p>
            <a:r>
              <a:rPr lang="en-US" sz="2400" dirty="0"/>
              <a:t>157 BC </a:t>
            </a:r>
            <a:r>
              <a:rPr lang="en-US" sz="2400" dirty="0" smtClean="0"/>
              <a:t>+   </a:t>
            </a:r>
            <a:r>
              <a:rPr lang="en-US" sz="2400" dirty="0"/>
              <a:t>substantial amounts of silver coined</a:t>
            </a:r>
          </a:p>
          <a:p>
            <a:pPr lvl="0"/>
            <a:endParaRPr lang="en-US" sz="2400" dirty="0"/>
          </a:p>
          <a:p>
            <a:r>
              <a:rPr lang="en-US" sz="2400" dirty="0" smtClean="0"/>
              <a:t>150 BC +   little </a:t>
            </a:r>
            <a:r>
              <a:rPr lang="en-US" sz="2400" dirty="0"/>
              <a:t>bronze coinage</a:t>
            </a:r>
          </a:p>
          <a:p>
            <a:pPr lvl="0"/>
            <a:endParaRPr lang="en-US" sz="2000" dirty="0"/>
          </a:p>
          <a:p>
            <a:pPr lvl="0"/>
            <a:r>
              <a:rPr lang="en-US" sz="2400" dirty="0"/>
              <a:t>L</a:t>
            </a:r>
            <a:r>
              <a:rPr lang="en-US" sz="2400" dirty="0" smtClean="0"/>
              <a:t>ost </a:t>
            </a:r>
            <a:r>
              <a:rPr lang="en-US" sz="2400" dirty="0"/>
              <a:t>control to temple </a:t>
            </a:r>
            <a:r>
              <a:rPr lang="en-US" sz="2400" dirty="0" smtClean="0"/>
              <a:t>establishments and </a:t>
            </a:r>
            <a:r>
              <a:rPr lang="en-US" sz="2400" dirty="0"/>
              <a:t>associated private </a:t>
            </a:r>
            <a:r>
              <a:rPr lang="en-US" sz="2400" dirty="0" smtClean="0"/>
              <a:t>merchants</a:t>
            </a:r>
          </a:p>
          <a:p>
            <a:pPr lvl="0"/>
            <a:r>
              <a:rPr lang="en-US" sz="2400" dirty="0"/>
              <a:t> </a:t>
            </a:r>
            <a:r>
              <a:rPr lang="en-US" sz="2400" dirty="0" smtClean="0"/>
              <a:t>     </a:t>
            </a:r>
            <a:r>
              <a:rPr lang="en-US" sz="2400" dirty="0"/>
              <a:t>who controlled </a:t>
            </a:r>
            <a:r>
              <a:rPr lang="en-US" sz="2400" dirty="0" smtClean="0"/>
              <a:t>commodities.</a:t>
            </a:r>
          </a:p>
          <a:p>
            <a:pPr lvl="0"/>
            <a:endParaRPr lang="en-US" sz="2400" dirty="0"/>
          </a:p>
          <a:p>
            <a:pPr lvl="0"/>
            <a:r>
              <a:rPr lang="en-US" sz="2400" dirty="0" smtClean="0"/>
              <a:t>46 BC – Caesar coined gold </a:t>
            </a:r>
            <a:r>
              <a:rPr lang="en-US" sz="2400" dirty="0" err="1" smtClean="0"/>
              <a:t>aureus</a:t>
            </a:r>
            <a:r>
              <a:rPr lang="en-US" sz="2400" dirty="0" smtClean="0"/>
              <a:t> with unlimited issue</a:t>
            </a:r>
          </a:p>
          <a:p>
            <a:pPr lvl="0"/>
            <a:r>
              <a:rPr lang="en-US" sz="2400" dirty="0"/>
              <a:t> </a:t>
            </a:r>
            <a:r>
              <a:rPr lang="en-US" sz="2400" dirty="0" smtClean="0"/>
              <a:t>              Gold became sole standard of value</a:t>
            </a:r>
          </a:p>
          <a:p>
            <a:pPr lvl="0"/>
            <a:r>
              <a:rPr lang="en-US" sz="2400" dirty="0"/>
              <a:t> </a:t>
            </a:r>
            <a:r>
              <a:rPr lang="en-US" sz="2400" dirty="0" smtClean="0"/>
              <a:t>               Silver and copper became qualified tenders</a:t>
            </a:r>
            <a:endParaRPr lang="en-US" sz="2000" dirty="0"/>
          </a:p>
        </p:txBody>
      </p:sp>
      <p:pic>
        <p:nvPicPr>
          <p:cNvPr id="5122" name="Picture 2" descr="http://ts3.mm.bing.net/th?id=H.4595457284441998&amp;pid=15.1&amp;H=160&amp;W=1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073" y="2022477"/>
            <a:ext cx="2004172" cy="204128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ts4.mm.bing.net/th?id=H.4595457284441999&amp;pid=15.1&amp;H=158&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072" y="4324028"/>
            <a:ext cx="2004172" cy="19861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2062" y="967462"/>
            <a:ext cx="2235677" cy="646331"/>
          </a:xfrm>
          <a:prstGeom prst="rect">
            <a:avLst/>
          </a:prstGeom>
          <a:noFill/>
        </p:spPr>
        <p:txBody>
          <a:bodyPr wrap="none" rtlCol="0">
            <a:spAutoFit/>
          </a:bodyPr>
          <a:lstStyle/>
          <a:p>
            <a:r>
              <a:rPr lang="en-US" dirty="0" smtClean="0"/>
              <a:t>GOLD AUREUS COINS </a:t>
            </a:r>
          </a:p>
          <a:p>
            <a:r>
              <a:rPr lang="en-US" dirty="0" smtClean="0"/>
              <a:t>OF JULIUS CAESAR</a:t>
            </a:r>
            <a:endParaRPr lang="en-US" dirty="0"/>
          </a:p>
        </p:txBody>
      </p:sp>
    </p:spTree>
    <p:extLst>
      <p:ext uri="{BB962C8B-B14F-4D97-AF65-F5344CB8AC3E}">
        <p14:creationId xmlns:p14="http://schemas.microsoft.com/office/powerpoint/2010/main" val="1846750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9193" y="1779131"/>
            <a:ext cx="10953427" cy="1475514"/>
          </a:xfrm>
          <a:solidFill>
            <a:schemeClr val="accent4">
              <a:lumMod val="75000"/>
            </a:schemeClr>
          </a:solidFill>
        </p:spPr>
        <p:txBody>
          <a:bodyPr>
            <a:normAutofit/>
          </a:bodyPr>
          <a:lstStyle/>
          <a:p>
            <a:pPr marL="0" indent="0">
              <a:buNone/>
            </a:pPr>
            <a:r>
              <a:rPr lang="en-US" sz="2000" dirty="0"/>
              <a:t>The first </a:t>
            </a:r>
            <a:r>
              <a:rPr lang="en-US" sz="2000" dirty="0" err="1"/>
              <a:t>latifundia</a:t>
            </a:r>
            <a:r>
              <a:rPr lang="en-US" sz="2000" dirty="0"/>
              <a:t> were accumulated from the spoils of war, confiscated from conquered peoples beginning in the early 2nd century BC. </a:t>
            </a:r>
            <a:endParaRPr lang="en-US" sz="2000" dirty="0" smtClean="0"/>
          </a:p>
          <a:p>
            <a:pPr marL="0" indent="0">
              <a:buNone/>
            </a:pPr>
            <a:r>
              <a:rPr lang="en-US" sz="2000" dirty="0" smtClean="0"/>
              <a:t>Pliny the Elder (died AD 79) – was distressed as he travelled, seeing only slaves working the land, not the sturdy Roman farmers who had been the backbone of the Republic's army.</a:t>
            </a:r>
            <a:endParaRPr lang="en-US" sz="2000" dirty="0"/>
          </a:p>
        </p:txBody>
      </p:sp>
      <p:sp>
        <p:nvSpPr>
          <p:cNvPr id="4" name="Rectangle 3"/>
          <p:cNvSpPr/>
          <p:nvPr/>
        </p:nvSpPr>
        <p:spPr>
          <a:xfrm>
            <a:off x="484322" y="0"/>
            <a:ext cx="11170403" cy="1261884"/>
          </a:xfrm>
          <a:prstGeom prst="rect">
            <a:avLst/>
          </a:prstGeom>
          <a:solidFill>
            <a:srgbClr val="FFC000"/>
          </a:solidFill>
        </p:spPr>
        <p:txBody>
          <a:bodyPr wrap="square">
            <a:spAutoFit/>
          </a:bodyPr>
          <a:lstStyle/>
          <a:p>
            <a:pPr algn="ctr"/>
            <a:r>
              <a:rPr lang="en-US" sz="2800" dirty="0" smtClean="0"/>
              <a:t>201 – 27 BC</a:t>
            </a:r>
          </a:p>
          <a:p>
            <a:pPr algn="ctr"/>
            <a:r>
              <a:rPr lang="en-US" sz="2400" dirty="0" smtClean="0"/>
              <a:t>LATER ROMAN REPUBLIC:   The Rise of </a:t>
            </a:r>
            <a:r>
              <a:rPr lang="en-US" sz="2400" dirty="0" err="1" smtClean="0"/>
              <a:t>Latifundia</a:t>
            </a:r>
            <a:r>
              <a:rPr lang="en-US" sz="2400" dirty="0" smtClean="0"/>
              <a:t> –</a:t>
            </a:r>
          </a:p>
          <a:p>
            <a:pPr algn="ctr"/>
            <a:r>
              <a:rPr lang="en-US" sz="2400" dirty="0"/>
              <a:t>Money liquidity converted to permanent land </a:t>
            </a:r>
            <a:r>
              <a:rPr lang="en-US" sz="2400" dirty="0" smtClean="0"/>
              <a:t>holdings</a:t>
            </a:r>
            <a:endParaRPr lang="en-US" sz="2400" dirty="0"/>
          </a:p>
        </p:txBody>
      </p:sp>
      <p:pic>
        <p:nvPicPr>
          <p:cNvPr id="6146" name="Picture 2" descr="http://ts2.mm.bing.net/th?id=H.4891590937937389&amp;pid=15.1&amp;H=106&amp;W=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80" y="4138047"/>
            <a:ext cx="3017784" cy="199928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ts1.mm.bing.net/th?id=H.4574914444265056&amp;pid=15.1&amp;H=112&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5566" y="3967255"/>
            <a:ext cx="3097283" cy="2170073"/>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ts3.mm.bing.net/th?id=H.4748706032910966&amp;pid=15.1&amp;H=108&amp;W=1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385" y="4023590"/>
            <a:ext cx="4130339" cy="2787982"/>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a:off x="3182011" y="4932949"/>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87974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9756"/>
            <a:ext cx="10515600" cy="1144929"/>
          </a:xfrm>
          <a:prstGeom prst="rect">
            <a:avLst/>
          </a:prstGeom>
          <a:solidFill>
            <a:srgbClr val="FFC000"/>
          </a:solidFill>
        </p:spPr>
        <p:txBody>
          <a:bodyPr wrap="square">
            <a:spAutoFit/>
          </a:bodyPr>
          <a:lstStyle/>
          <a:p>
            <a:pPr algn="ctr"/>
            <a:r>
              <a:rPr lang="en-US" sz="2800" b="1" dirty="0" smtClean="0"/>
              <a:t>201 – 27 BC</a:t>
            </a:r>
          </a:p>
          <a:p>
            <a:pPr algn="ctr"/>
            <a:r>
              <a:rPr lang="en-US" sz="2400" b="1" dirty="0" smtClean="0"/>
              <a:t>LATER ROMAN REPUBLIC:   The Rise of </a:t>
            </a:r>
            <a:r>
              <a:rPr lang="en-US" sz="2400" b="1" dirty="0" err="1" smtClean="0"/>
              <a:t>Latifundia</a:t>
            </a:r>
            <a:r>
              <a:rPr lang="en-US" sz="2400" b="1" dirty="0" smtClean="0"/>
              <a:t> –</a:t>
            </a:r>
          </a:p>
          <a:p>
            <a:pPr algn="ctr"/>
            <a:r>
              <a:rPr lang="en-US" sz="2400" b="1" dirty="0"/>
              <a:t>Money liquidity converted to permanent land </a:t>
            </a:r>
            <a:r>
              <a:rPr lang="en-US" sz="2400" b="1" dirty="0" smtClean="0"/>
              <a:t>holdings</a:t>
            </a:r>
            <a:endParaRPr lang="en-US" sz="2400" b="1" dirty="0"/>
          </a:p>
        </p:txBody>
      </p:sp>
      <p:pic>
        <p:nvPicPr>
          <p:cNvPr id="8194" name="Picture 2" descr="http://withfriendship.com/images/i/44003/tiberius-gracchu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03800" y="2189822"/>
            <a:ext cx="6350000" cy="40259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115079" y="6215722"/>
            <a:ext cx="3172215" cy="646331"/>
          </a:xfrm>
          <a:prstGeom prst="rect">
            <a:avLst/>
          </a:prstGeom>
          <a:noFill/>
        </p:spPr>
        <p:txBody>
          <a:bodyPr wrap="none" rtlCol="0">
            <a:spAutoFit/>
          </a:bodyPr>
          <a:lstStyle/>
          <a:p>
            <a:r>
              <a:rPr lang="en-US" dirty="0" smtClean="0"/>
              <a:t>TIBERIUS GRACCHUS,</a:t>
            </a:r>
          </a:p>
          <a:p>
            <a:r>
              <a:rPr lang="en-US" dirty="0" smtClean="0"/>
              <a:t>TRIBUNE AND LAND REFORMER</a:t>
            </a:r>
            <a:endParaRPr lang="en-US" dirty="0"/>
          </a:p>
        </p:txBody>
      </p:sp>
      <p:sp>
        <p:nvSpPr>
          <p:cNvPr id="6" name="TextBox 5"/>
          <p:cNvSpPr txBox="1"/>
          <p:nvPr/>
        </p:nvSpPr>
        <p:spPr>
          <a:xfrm>
            <a:off x="0" y="2309248"/>
            <a:ext cx="4990853" cy="3477875"/>
          </a:xfrm>
          <a:prstGeom prst="rect">
            <a:avLst/>
          </a:prstGeom>
          <a:noFill/>
        </p:spPr>
        <p:txBody>
          <a:bodyPr wrap="none" rtlCol="0">
            <a:spAutoFit/>
          </a:bodyPr>
          <a:lstStyle/>
          <a:p>
            <a:r>
              <a:rPr lang="en-US" dirty="0" smtClean="0"/>
              <a:t>Plutarch reported the first </a:t>
            </a:r>
            <a:r>
              <a:rPr lang="en-US" dirty="0"/>
              <a:t>outbreak of civil </a:t>
            </a:r>
            <a:r>
              <a:rPr lang="en-US" dirty="0" smtClean="0"/>
              <a:t>strife</a:t>
            </a:r>
          </a:p>
          <a:p>
            <a:r>
              <a:rPr lang="en-US" dirty="0" smtClean="0"/>
              <a:t>in Rome was the assassination of Tiberius Gracchus</a:t>
            </a:r>
          </a:p>
          <a:p>
            <a:r>
              <a:rPr lang="en-US" dirty="0" smtClean="0"/>
              <a:t>and his supporters – 133 BC.</a:t>
            </a:r>
          </a:p>
          <a:p>
            <a:endParaRPr lang="en-US" dirty="0"/>
          </a:p>
          <a:p>
            <a:r>
              <a:rPr lang="en-US" dirty="0" smtClean="0"/>
              <a:t>Tiberius and his brother Gaius (killed over the </a:t>
            </a:r>
          </a:p>
          <a:p>
            <a:r>
              <a:rPr lang="en-US" dirty="0" smtClean="0"/>
              <a:t>same issue a decade hence) were  land</a:t>
            </a:r>
          </a:p>
          <a:p>
            <a:r>
              <a:rPr lang="en-US" dirty="0" smtClean="0"/>
              <a:t>reformers.  Tiberius </a:t>
            </a:r>
            <a:r>
              <a:rPr lang="en-US" dirty="0"/>
              <a:t>passed </a:t>
            </a:r>
            <a:r>
              <a:rPr lang="en-US" dirty="0" smtClean="0"/>
              <a:t>a law </a:t>
            </a:r>
            <a:r>
              <a:rPr lang="en-US" dirty="0"/>
              <a:t>to take </a:t>
            </a:r>
            <a:r>
              <a:rPr lang="en-US" dirty="0" smtClean="0"/>
              <a:t>back</a:t>
            </a:r>
          </a:p>
          <a:p>
            <a:r>
              <a:rPr lang="en-US" dirty="0" smtClean="0"/>
              <a:t>illegally </a:t>
            </a:r>
            <a:r>
              <a:rPr lang="en-US" dirty="0"/>
              <a:t>occupied lands and distribute them </a:t>
            </a:r>
            <a:r>
              <a:rPr lang="en-US" dirty="0" smtClean="0"/>
              <a:t>to</a:t>
            </a:r>
          </a:p>
          <a:p>
            <a:r>
              <a:rPr lang="en-US" dirty="0" smtClean="0"/>
              <a:t>landless Romans.</a:t>
            </a:r>
          </a:p>
          <a:p>
            <a:endParaRPr lang="en-US" dirty="0"/>
          </a:p>
          <a:p>
            <a:r>
              <a:rPr lang="en-US" sz="2000" u="sng" dirty="0" smtClean="0"/>
              <a:t>Perhaps a monetary reform would have paved</a:t>
            </a:r>
          </a:p>
          <a:p>
            <a:r>
              <a:rPr lang="en-US" sz="2000" u="sng" dirty="0" smtClean="0"/>
              <a:t>the way for the land reform.</a:t>
            </a:r>
            <a:endParaRPr lang="en-US" sz="2000" u="sng" dirty="0"/>
          </a:p>
        </p:txBody>
      </p:sp>
    </p:spTree>
    <p:extLst>
      <p:ext uri="{BB962C8B-B14F-4D97-AF65-F5344CB8AC3E}">
        <p14:creationId xmlns:p14="http://schemas.microsoft.com/office/powerpoint/2010/main" val="5797116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thumb/c/c9/Republica_Romana.svg/250px-Republica_Romana.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057" y="1462569"/>
            <a:ext cx="6005120" cy="39153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136610" y="2526224"/>
            <a:ext cx="45719" cy="369332"/>
          </a:xfrm>
          <a:prstGeom prst="rect">
            <a:avLst/>
          </a:prstGeom>
          <a:noFill/>
        </p:spPr>
        <p:txBody>
          <a:bodyPr wrap="square" rtlCol="0">
            <a:spAutoFit/>
          </a:bodyPr>
          <a:lstStyle/>
          <a:p>
            <a:endParaRPr lang="en-US" dirty="0"/>
          </a:p>
        </p:txBody>
      </p:sp>
      <p:sp>
        <p:nvSpPr>
          <p:cNvPr id="3" name="TextBox 2"/>
          <p:cNvSpPr txBox="1"/>
          <p:nvPr/>
        </p:nvSpPr>
        <p:spPr>
          <a:xfrm>
            <a:off x="1301858" y="371959"/>
            <a:ext cx="9128502" cy="523220"/>
          </a:xfrm>
          <a:prstGeom prst="rect">
            <a:avLst/>
          </a:prstGeom>
          <a:solidFill>
            <a:srgbClr val="FFFF00"/>
          </a:solidFill>
        </p:spPr>
        <p:txBody>
          <a:bodyPr wrap="square" rtlCol="0">
            <a:spAutoFit/>
          </a:bodyPr>
          <a:lstStyle/>
          <a:p>
            <a:r>
              <a:rPr lang="en-US" dirty="0" smtClean="0"/>
              <a:t>  </a:t>
            </a:r>
            <a:r>
              <a:rPr lang="en-US" sz="2800" dirty="0" smtClean="0"/>
              <a:t>44 BC   Roman provinces at </a:t>
            </a:r>
            <a:r>
              <a:rPr lang="en-US" sz="2800" dirty="0"/>
              <a:t>the assassination of </a:t>
            </a:r>
            <a:r>
              <a:rPr lang="en-US" sz="2800" dirty="0" smtClean="0"/>
              <a:t>Julius Caesar</a:t>
            </a:r>
            <a:endParaRPr lang="en-US" sz="2800" dirty="0"/>
          </a:p>
        </p:txBody>
      </p:sp>
    </p:spTree>
    <p:extLst>
      <p:ext uri="{BB962C8B-B14F-4D97-AF65-F5344CB8AC3E}">
        <p14:creationId xmlns:p14="http://schemas.microsoft.com/office/powerpoint/2010/main" val="15623926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28644"/>
            <a:ext cx="8763000" cy="659634"/>
          </a:xfrm>
          <a:solidFill>
            <a:srgbClr val="99CCFF"/>
          </a:solidFill>
        </p:spPr>
        <p:txBody>
          <a:bodyPr>
            <a:normAutofit fontScale="90000"/>
          </a:bodyPr>
          <a:lstStyle/>
          <a:p>
            <a:r>
              <a:rPr lang="en-US" sz="3600" dirty="0" smtClean="0"/>
              <a:t>EASTERN CULTS – DESTRUCTION OF ROMAN ETHOS</a:t>
            </a:r>
            <a:endParaRPr lang="en-US" sz="3600" dirty="0"/>
          </a:p>
        </p:txBody>
      </p:sp>
      <p:sp>
        <p:nvSpPr>
          <p:cNvPr id="3" name="Content Placeholder 2"/>
          <p:cNvSpPr>
            <a:spLocks noGrp="1"/>
          </p:cNvSpPr>
          <p:nvPr>
            <p:ph idx="1"/>
          </p:nvPr>
        </p:nvSpPr>
        <p:spPr>
          <a:xfrm>
            <a:off x="838200" y="945931"/>
            <a:ext cx="10515600" cy="5231032"/>
          </a:xfrm>
        </p:spPr>
        <p:txBody>
          <a:bodyPr/>
          <a:lstStyle/>
          <a:p>
            <a:pPr marL="0" indent="0">
              <a:buNone/>
            </a:pPr>
            <a:r>
              <a:rPr lang="en-US" dirty="0" smtClean="0"/>
              <a:t>James Frazer’s </a:t>
            </a:r>
            <a:r>
              <a:rPr lang="en-US" u="sng" dirty="0" smtClean="0"/>
              <a:t>Golden Bough </a:t>
            </a:r>
            <a:r>
              <a:rPr lang="en-US" dirty="0" smtClean="0"/>
              <a:t>– how eastern cults destroyed Rome’s social fabric:</a:t>
            </a:r>
          </a:p>
          <a:p>
            <a:pPr marL="0" indent="0">
              <a:buNone/>
            </a:pPr>
            <a:endParaRPr lang="en-US" dirty="0"/>
          </a:p>
          <a:p>
            <a:pPr marL="0" indent="0">
              <a:buNone/>
            </a:pPr>
            <a:r>
              <a:rPr lang="en-US" dirty="0" smtClean="0"/>
              <a:t>“…a multitude of… oriental faiths in the latter days of paganism spread over the Roman Empire, and by saturating the European peoples with alien ideals of life gradually undermined the whole fabric of ancient civilization.   Greek and Roman society…set the safety of the commonwealth as the supreme aim of conduct, above the safety of the individual… All this was changed by the spread of Oriental religions which inculcated the communion of the soul with God and its eternal salvation as the only object worth living for… A general disintegration of the body politic set in. “</a:t>
            </a:r>
            <a:endParaRPr lang="en-US" dirty="0"/>
          </a:p>
        </p:txBody>
      </p:sp>
    </p:spTree>
    <p:extLst>
      <p:ext uri="{BB962C8B-B14F-4D97-AF65-F5344CB8AC3E}">
        <p14:creationId xmlns:p14="http://schemas.microsoft.com/office/powerpoint/2010/main" val="2446229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73099" y="2696706"/>
            <a:ext cx="3259226" cy="830997"/>
          </a:xfrm>
          <a:prstGeom prst="rect">
            <a:avLst/>
          </a:prstGeom>
          <a:noFill/>
        </p:spPr>
        <p:txBody>
          <a:bodyPr wrap="none" rtlCol="0">
            <a:spAutoFit/>
          </a:bodyPr>
          <a:lstStyle/>
          <a:p>
            <a:r>
              <a:rPr lang="en-US" sz="4800" dirty="0" smtClean="0"/>
              <a:t>KING NUMA</a:t>
            </a:r>
            <a:endParaRPr lang="en-US" sz="4800" dirty="0"/>
          </a:p>
        </p:txBody>
      </p:sp>
    </p:spTree>
    <p:extLst>
      <p:ext uri="{BB962C8B-B14F-4D97-AF65-F5344CB8AC3E}">
        <p14:creationId xmlns:p14="http://schemas.microsoft.com/office/powerpoint/2010/main" val="30798086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46536" y="2743200"/>
            <a:ext cx="3594061" cy="707886"/>
          </a:xfrm>
          <a:prstGeom prst="rect">
            <a:avLst/>
          </a:prstGeom>
          <a:noFill/>
        </p:spPr>
        <p:txBody>
          <a:bodyPr wrap="none" rtlCol="0">
            <a:spAutoFit/>
          </a:bodyPr>
          <a:lstStyle/>
          <a:p>
            <a:r>
              <a:rPr lang="en-US" sz="4000" dirty="0" smtClean="0"/>
              <a:t>ROMAN EMPIRE</a:t>
            </a:r>
            <a:endParaRPr lang="en-US" sz="4000" dirty="0"/>
          </a:p>
        </p:txBody>
      </p:sp>
    </p:spTree>
    <p:extLst>
      <p:ext uri="{BB962C8B-B14F-4D97-AF65-F5344CB8AC3E}">
        <p14:creationId xmlns:p14="http://schemas.microsoft.com/office/powerpoint/2010/main" val="30644191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upload.wikimedia.org/wikipedia/commons/thumb/0/00/Roman_Empire_Trajan_117AD.png/250px-Roman_Empire_Trajan_117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059" y="1584513"/>
            <a:ext cx="4760683" cy="28944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18925" y="387457"/>
            <a:ext cx="8569077" cy="584775"/>
          </a:xfrm>
          <a:prstGeom prst="rect">
            <a:avLst/>
          </a:prstGeom>
          <a:noFill/>
        </p:spPr>
        <p:txBody>
          <a:bodyPr wrap="none" rtlCol="0">
            <a:spAutoFit/>
          </a:bodyPr>
          <a:lstStyle/>
          <a:p>
            <a:r>
              <a:rPr lang="en-US" sz="3200" dirty="0"/>
              <a:t>The Roman Empire at its greatest extent in 117 </a:t>
            </a:r>
            <a:r>
              <a:rPr lang="en-US" sz="3200" dirty="0" smtClean="0"/>
              <a:t>AD</a:t>
            </a:r>
            <a:endParaRPr lang="en-US" sz="3200" dirty="0"/>
          </a:p>
        </p:txBody>
      </p:sp>
    </p:spTree>
    <p:extLst>
      <p:ext uri="{BB962C8B-B14F-4D97-AF65-F5344CB8AC3E}">
        <p14:creationId xmlns:p14="http://schemas.microsoft.com/office/powerpoint/2010/main" val="36185342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334"/>
            <a:ext cx="12192000" cy="754227"/>
          </a:xfrm>
          <a:solidFill>
            <a:srgbClr val="99CCFF"/>
          </a:solidFill>
        </p:spPr>
        <p:txBody>
          <a:bodyPr/>
          <a:lstStyle/>
          <a:p>
            <a:pPr algn="ctr"/>
            <a:r>
              <a:rPr lang="en-US" dirty="0" smtClean="0"/>
              <a:t>PRECIOUS METALS DRAIN TO THE EAST</a:t>
            </a:r>
            <a:endParaRPr lang="en-US" dirty="0"/>
          </a:p>
        </p:txBody>
      </p:sp>
      <p:sp>
        <p:nvSpPr>
          <p:cNvPr id="3" name="Content Placeholder 2"/>
          <p:cNvSpPr>
            <a:spLocks noGrp="1"/>
          </p:cNvSpPr>
          <p:nvPr>
            <p:ph idx="1"/>
          </p:nvPr>
        </p:nvSpPr>
        <p:spPr>
          <a:xfrm>
            <a:off x="838200" y="974834"/>
            <a:ext cx="10515600" cy="4351338"/>
          </a:xfrm>
        </p:spPr>
        <p:txBody>
          <a:bodyPr>
            <a:normAutofit lnSpcReduction="10000"/>
          </a:bodyPr>
          <a:lstStyle/>
          <a:p>
            <a:pPr marL="0" indent="0">
              <a:buNone/>
            </a:pPr>
            <a:endParaRPr lang="en-US" dirty="0" smtClean="0"/>
          </a:p>
          <a:p>
            <a:pPr marL="0" indent="0">
              <a:buNone/>
            </a:pPr>
            <a:r>
              <a:rPr lang="en-US" dirty="0" smtClean="0"/>
              <a:t>Trade with India (perfumes, spices, etc.) drains monetary metals from the empire.</a:t>
            </a:r>
          </a:p>
          <a:p>
            <a:pPr marL="0" indent="0">
              <a:buNone/>
            </a:pPr>
            <a:endParaRPr lang="en-US" dirty="0"/>
          </a:p>
          <a:p>
            <a:pPr marL="0" indent="0">
              <a:buNone/>
            </a:pPr>
            <a:r>
              <a:rPr lang="en-US" dirty="0" smtClean="0"/>
              <a:t>Religious dues drained money supply to Asia.</a:t>
            </a:r>
          </a:p>
          <a:p>
            <a:pPr marL="0" indent="0">
              <a:buNone/>
            </a:pPr>
            <a:endParaRPr lang="en-US" dirty="0"/>
          </a:p>
          <a:p>
            <a:pPr marL="0" indent="0">
              <a:buNone/>
            </a:pPr>
            <a:r>
              <a:rPr lang="en-US" dirty="0" smtClean="0"/>
              <a:t>Loans of gold drain interest to eastern holders of metal.</a:t>
            </a:r>
          </a:p>
          <a:p>
            <a:pPr marL="0" indent="0">
              <a:buNone/>
            </a:pPr>
            <a:endParaRPr lang="en-US" dirty="0"/>
          </a:p>
          <a:p>
            <a:pPr marL="0" indent="0">
              <a:buNone/>
            </a:pPr>
            <a:r>
              <a:rPr lang="en-US" dirty="0" smtClean="0"/>
              <a:t>A steady deflation and scarcity of money most likely plagued Rome.</a:t>
            </a:r>
          </a:p>
          <a:p>
            <a:pPr marL="0" indent="0">
              <a:buNone/>
            </a:pPr>
            <a:endParaRPr lang="en-US" dirty="0"/>
          </a:p>
          <a:p>
            <a:pPr marL="0" indent="0">
              <a:buNone/>
            </a:pPr>
            <a:endParaRPr lang="en-US" dirty="0"/>
          </a:p>
        </p:txBody>
      </p:sp>
      <p:pic>
        <p:nvPicPr>
          <p:cNvPr id="6146" name="Picture 2" descr="http://ts3.mm.bing.net/th?id=H.4968509502851058&amp;pid=15.1&amp;H=100&amp;W=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057" y="5326171"/>
            <a:ext cx="2319611" cy="144975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ts1.mm.bing.net/th?id=H.4706215897139404&amp;pid=15.1&amp;H=74&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6290" y="5323945"/>
            <a:ext cx="3139419" cy="145198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ts1.mm.bing.net/th?id=H.4671963511521904&amp;pid=15.1&amp;H=156&amp;W=1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2429" y="5178919"/>
            <a:ext cx="1724872" cy="1679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07261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4/49/Theodosius_I%27s_empire.png/250px-Theodosius_I%27s_empi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8" y="1735810"/>
            <a:ext cx="4580470" cy="32979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54579" y="2092117"/>
            <a:ext cx="7437421" cy="2308324"/>
          </a:xfrm>
          <a:prstGeom prst="rect">
            <a:avLst/>
          </a:prstGeom>
          <a:noFill/>
        </p:spPr>
        <p:txBody>
          <a:bodyPr wrap="square" rtlCol="0">
            <a:spAutoFit/>
          </a:bodyPr>
          <a:lstStyle/>
          <a:p>
            <a:endParaRPr lang="en-US" sz="2400" dirty="0"/>
          </a:p>
          <a:p>
            <a:r>
              <a:rPr lang="en-US" sz="2400" dirty="0"/>
              <a:t>  </a:t>
            </a:r>
            <a:r>
              <a:rPr lang="en-US" sz="2400" dirty="0" smtClean="0"/>
              <a:t>        </a:t>
            </a:r>
            <a:r>
              <a:rPr lang="en-US" sz="2400" b="1" dirty="0" smtClean="0">
                <a:solidFill>
                  <a:srgbClr val="0070C0"/>
                </a:solidFill>
              </a:rPr>
              <a:t>Western </a:t>
            </a:r>
            <a:r>
              <a:rPr lang="en-US" sz="2400" b="1" dirty="0">
                <a:solidFill>
                  <a:srgbClr val="0070C0"/>
                </a:solidFill>
              </a:rPr>
              <a:t>Roman </a:t>
            </a:r>
            <a:r>
              <a:rPr lang="en-US" sz="2400" b="1" dirty="0" smtClean="0">
                <a:solidFill>
                  <a:srgbClr val="0070C0"/>
                </a:solidFill>
              </a:rPr>
              <a:t>Empire</a:t>
            </a:r>
          </a:p>
          <a:p>
            <a:endParaRPr lang="en-US" sz="2400" dirty="0"/>
          </a:p>
          <a:p>
            <a:endParaRPr lang="en-US" sz="2400" dirty="0"/>
          </a:p>
          <a:p>
            <a:endParaRPr lang="en-US" sz="2400" dirty="0" smtClean="0"/>
          </a:p>
          <a:p>
            <a:r>
              <a:rPr lang="en-US" sz="2400" dirty="0"/>
              <a:t>  </a:t>
            </a:r>
            <a:r>
              <a:rPr lang="en-US" sz="2400" dirty="0" smtClean="0"/>
              <a:t>        </a:t>
            </a:r>
            <a:r>
              <a:rPr lang="en-US" sz="2400" b="1" dirty="0" smtClean="0">
                <a:solidFill>
                  <a:srgbClr val="0070C0"/>
                </a:solidFill>
              </a:rPr>
              <a:t>Eastern </a:t>
            </a:r>
            <a:r>
              <a:rPr lang="en-US" sz="2400" b="1" dirty="0">
                <a:solidFill>
                  <a:srgbClr val="0070C0"/>
                </a:solidFill>
              </a:rPr>
              <a:t>Roman Empire (Byzantine </a:t>
            </a:r>
            <a:r>
              <a:rPr lang="en-US" sz="2400" b="1" dirty="0" smtClean="0">
                <a:solidFill>
                  <a:srgbClr val="0070C0"/>
                </a:solidFill>
              </a:rPr>
              <a:t>Roman Empire)</a:t>
            </a:r>
            <a:endParaRPr lang="en-US" dirty="0"/>
          </a:p>
        </p:txBody>
      </p:sp>
      <p:sp>
        <p:nvSpPr>
          <p:cNvPr id="3" name="TextBox 2"/>
          <p:cNvSpPr txBox="1"/>
          <p:nvPr/>
        </p:nvSpPr>
        <p:spPr>
          <a:xfrm>
            <a:off x="5071849" y="2371240"/>
            <a:ext cx="290464" cy="369332"/>
          </a:xfrm>
          <a:prstGeom prst="rect">
            <a:avLst/>
          </a:prstGeom>
          <a:solidFill>
            <a:srgbClr val="C00000"/>
          </a:solidFill>
        </p:spPr>
        <p:txBody>
          <a:bodyPr wrap="none" rtlCol="0">
            <a:spAutoFit/>
          </a:bodyPr>
          <a:lstStyle/>
          <a:p>
            <a:r>
              <a:rPr lang="en-US" dirty="0" smtClean="0"/>
              <a:t>  </a:t>
            </a:r>
            <a:endParaRPr lang="en-US" dirty="0"/>
          </a:p>
        </p:txBody>
      </p:sp>
      <p:sp>
        <p:nvSpPr>
          <p:cNvPr id="4" name="TextBox 3"/>
          <p:cNvSpPr txBox="1"/>
          <p:nvPr/>
        </p:nvSpPr>
        <p:spPr>
          <a:xfrm>
            <a:off x="5075752" y="3886181"/>
            <a:ext cx="290464" cy="369332"/>
          </a:xfrm>
          <a:prstGeom prst="rect">
            <a:avLst/>
          </a:prstGeom>
          <a:solidFill>
            <a:srgbClr val="7030A0"/>
          </a:solidFill>
        </p:spPr>
        <p:txBody>
          <a:bodyPr wrap="none" rtlCol="0">
            <a:spAutoFit/>
          </a:bodyPr>
          <a:lstStyle/>
          <a:p>
            <a:r>
              <a:rPr lang="en-US" dirty="0" smtClean="0"/>
              <a:t>  </a:t>
            </a:r>
            <a:endParaRPr lang="en-US" dirty="0"/>
          </a:p>
        </p:txBody>
      </p:sp>
      <p:sp>
        <p:nvSpPr>
          <p:cNvPr id="6" name="TextBox 5"/>
          <p:cNvSpPr txBox="1"/>
          <p:nvPr/>
        </p:nvSpPr>
        <p:spPr>
          <a:xfrm>
            <a:off x="3226340" y="437565"/>
            <a:ext cx="5671745" cy="1077218"/>
          </a:xfrm>
          <a:prstGeom prst="rect">
            <a:avLst/>
          </a:prstGeom>
          <a:solidFill>
            <a:srgbClr val="92D050"/>
          </a:solidFill>
        </p:spPr>
        <p:txBody>
          <a:bodyPr wrap="none" rtlCol="0">
            <a:spAutoFit/>
          </a:bodyPr>
          <a:lstStyle/>
          <a:p>
            <a:r>
              <a:rPr lang="en-US" sz="3200" dirty="0" smtClean="0"/>
              <a:t>DIVISION OF EMPIRE in 285 AD:</a:t>
            </a:r>
          </a:p>
          <a:p>
            <a:r>
              <a:rPr lang="en-US" sz="3200" dirty="0"/>
              <a:t> </a:t>
            </a:r>
            <a:r>
              <a:rPr lang="en-US" sz="3200" dirty="0" smtClean="0"/>
              <a:t>       Rule by Two Emperors</a:t>
            </a:r>
            <a:endParaRPr lang="en-US" sz="3200" dirty="0"/>
          </a:p>
        </p:txBody>
      </p:sp>
      <p:sp>
        <p:nvSpPr>
          <p:cNvPr id="7" name="TextBox 6"/>
          <p:cNvSpPr txBox="1"/>
          <p:nvPr/>
        </p:nvSpPr>
        <p:spPr>
          <a:xfrm>
            <a:off x="5455661" y="2836949"/>
            <a:ext cx="5011757" cy="646331"/>
          </a:xfrm>
          <a:prstGeom prst="rect">
            <a:avLst/>
          </a:prstGeom>
          <a:noFill/>
        </p:spPr>
        <p:txBody>
          <a:bodyPr wrap="none" rtlCol="0">
            <a:spAutoFit/>
          </a:bodyPr>
          <a:lstStyle/>
          <a:p>
            <a:r>
              <a:rPr lang="en-US" dirty="0" smtClean="0"/>
              <a:t>285 AD  Roman </a:t>
            </a:r>
            <a:r>
              <a:rPr lang="en-US" dirty="0"/>
              <a:t>Empire's </a:t>
            </a:r>
            <a:r>
              <a:rPr lang="en-US" dirty="0" smtClean="0"/>
              <a:t>administration partitioned</a:t>
            </a:r>
          </a:p>
          <a:p>
            <a:r>
              <a:rPr lang="en-US" dirty="0"/>
              <a:t> </a:t>
            </a:r>
            <a:r>
              <a:rPr lang="en-US" dirty="0" smtClean="0"/>
              <a:t>              </a:t>
            </a:r>
            <a:r>
              <a:rPr lang="en-US" dirty="0"/>
              <a:t>into eastern and western halves</a:t>
            </a:r>
          </a:p>
        </p:txBody>
      </p:sp>
      <p:sp>
        <p:nvSpPr>
          <p:cNvPr id="8" name="TextBox 7"/>
          <p:cNvSpPr txBox="1"/>
          <p:nvPr/>
        </p:nvSpPr>
        <p:spPr>
          <a:xfrm>
            <a:off x="5071849" y="4433583"/>
            <a:ext cx="6720547" cy="1200329"/>
          </a:xfrm>
          <a:prstGeom prst="rect">
            <a:avLst/>
          </a:prstGeom>
          <a:noFill/>
        </p:spPr>
        <p:txBody>
          <a:bodyPr wrap="square" rtlCol="0">
            <a:spAutoFit/>
          </a:bodyPr>
          <a:lstStyle/>
          <a:p>
            <a:r>
              <a:rPr lang="en-US" dirty="0" smtClean="0"/>
              <a:t>     330 AD   main capital transferred from Rome</a:t>
            </a:r>
          </a:p>
          <a:p>
            <a:r>
              <a:rPr lang="en-US" dirty="0"/>
              <a:t> </a:t>
            </a:r>
            <a:r>
              <a:rPr lang="en-US" dirty="0" smtClean="0"/>
              <a:t>                    to Byzantium, later </a:t>
            </a:r>
            <a:r>
              <a:rPr lang="en-US" dirty="0"/>
              <a:t>known as </a:t>
            </a:r>
            <a:r>
              <a:rPr lang="en-US" i="1" dirty="0" smtClean="0"/>
              <a:t>Constantinople</a:t>
            </a:r>
          </a:p>
          <a:p>
            <a:r>
              <a:rPr lang="en-US" i="1" dirty="0"/>
              <a:t> </a:t>
            </a:r>
            <a:r>
              <a:rPr lang="en-US" i="1" dirty="0" smtClean="0"/>
              <a:t>    </a:t>
            </a:r>
            <a:r>
              <a:rPr lang="en-US" dirty="0" smtClean="0"/>
              <a:t>380 AD   Nicene Christianity becomes official state religion</a:t>
            </a:r>
            <a:endParaRPr lang="en-US" i="1" dirty="0" smtClean="0"/>
          </a:p>
          <a:p>
            <a:r>
              <a:rPr lang="en-US" i="1" dirty="0"/>
              <a:t> </a:t>
            </a:r>
            <a:r>
              <a:rPr lang="en-US" dirty="0" smtClean="0"/>
              <a:t>c. 640 AD   Greek adopted as official language, instead of Latin</a:t>
            </a:r>
            <a:r>
              <a:rPr lang="en-US" i="1" dirty="0" smtClean="0"/>
              <a:t>         </a:t>
            </a:r>
            <a:endParaRPr lang="en-US" dirty="0"/>
          </a:p>
        </p:txBody>
      </p:sp>
    </p:spTree>
    <p:extLst>
      <p:ext uri="{BB962C8B-B14F-4D97-AF65-F5344CB8AC3E}">
        <p14:creationId xmlns:p14="http://schemas.microsoft.com/office/powerpoint/2010/main" val="32763900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334"/>
            <a:ext cx="12192000" cy="952499"/>
          </a:xfrm>
          <a:solidFill>
            <a:srgbClr val="99CCFF"/>
          </a:solidFill>
        </p:spPr>
        <p:txBody>
          <a:bodyPr>
            <a:noAutofit/>
          </a:bodyPr>
          <a:lstStyle/>
          <a:p>
            <a:pPr algn="ctr"/>
            <a:r>
              <a:rPr lang="en-US" sz="3200" dirty="0" smtClean="0"/>
              <a:t>CONSTANTINE THE GREAT</a:t>
            </a:r>
            <a:br>
              <a:rPr lang="en-US" sz="3200" dirty="0" smtClean="0"/>
            </a:br>
            <a:r>
              <a:rPr lang="en-US" sz="3200" dirty="0" smtClean="0"/>
              <a:t>MOVE CAPITAL TO BYZANTIUM, RENAMED CONSTANTINOPLE</a:t>
            </a:r>
            <a:endParaRPr lang="en-US" sz="3200" dirty="0"/>
          </a:p>
        </p:txBody>
      </p:sp>
      <p:sp>
        <p:nvSpPr>
          <p:cNvPr id="3" name="Content Placeholder 2"/>
          <p:cNvSpPr>
            <a:spLocks noGrp="1"/>
          </p:cNvSpPr>
          <p:nvPr>
            <p:ph idx="1"/>
          </p:nvPr>
        </p:nvSpPr>
        <p:spPr>
          <a:xfrm>
            <a:off x="838200" y="974834"/>
            <a:ext cx="10515600" cy="4351338"/>
          </a:xfrm>
        </p:spPr>
        <p:txBody>
          <a:bodyPr>
            <a:normAutofit/>
          </a:bodyPr>
          <a:lstStyle/>
          <a:p>
            <a:pPr marL="0" indent="0">
              <a:buNone/>
            </a:pPr>
            <a:endParaRPr lang="en-US" dirty="0" smtClean="0"/>
          </a:p>
          <a:p>
            <a:pPr marL="0" indent="0">
              <a:buNone/>
            </a:pPr>
            <a:endParaRPr lang="en-US" dirty="0"/>
          </a:p>
          <a:p>
            <a:pPr marL="0" indent="0">
              <a:buNone/>
            </a:pPr>
            <a:endParaRPr lang="en-US" dirty="0"/>
          </a:p>
        </p:txBody>
      </p:sp>
      <p:pic>
        <p:nvPicPr>
          <p:cNvPr id="6146" name="Picture 2" descr="http://ts3.mm.bing.net/th?id=H.4968509502851058&amp;pid=15.1&amp;H=100&amp;W=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057" y="5326171"/>
            <a:ext cx="2319611" cy="144975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ts1.mm.bing.net/th?id=H.4706215897139404&amp;pid=15.1&amp;H=74&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6290" y="5323945"/>
            <a:ext cx="3139419" cy="145198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ts1.mm.bing.net/th?id=H.4671963511521904&amp;pid=15.1&amp;H=156&amp;W=1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2429" y="5178919"/>
            <a:ext cx="1724872" cy="1679081"/>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s://upload.wikimedia.org/wikipedia/commons/thumb/6/64/Locator_map_Byzantion.PNG/220px-Locator_map_Byzanti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974833"/>
            <a:ext cx="4014061" cy="41965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14060" y="974832"/>
            <a:ext cx="8115162" cy="4154984"/>
          </a:xfrm>
          <a:prstGeom prst="rect">
            <a:avLst/>
          </a:prstGeom>
          <a:solidFill>
            <a:schemeClr val="accent3">
              <a:lumMod val="20000"/>
              <a:lumOff val="80000"/>
            </a:schemeClr>
          </a:solidFill>
        </p:spPr>
        <p:txBody>
          <a:bodyPr wrap="square" rtlCol="0">
            <a:spAutoFit/>
          </a:bodyPr>
          <a:lstStyle/>
          <a:p>
            <a:r>
              <a:rPr lang="en-US" sz="2400" dirty="0" smtClean="0"/>
              <a:t>Constantine used gold appropriated from the temples to</a:t>
            </a:r>
          </a:p>
          <a:p>
            <a:r>
              <a:rPr lang="en-US" sz="2400" dirty="0" smtClean="0"/>
              <a:t>inaugurate the famous Bezant gold coin – the solidus – the</a:t>
            </a:r>
          </a:p>
          <a:p>
            <a:r>
              <a:rPr lang="en-US" sz="2400" dirty="0" smtClean="0"/>
              <a:t>Nomisma. </a:t>
            </a:r>
          </a:p>
          <a:p>
            <a:endParaRPr lang="en-US" sz="2400" dirty="0"/>
          </a:p>
          <a:p>
            <a:r>
              <a:rPr lang="en-US" sz="2400" dirty="0" smtClean="0"/>
              <a:t>The solidus/Nomisma contained 68 grains of gold, half the ancient 130-135 grain ox/cow standard.</a:t>
            </a:r>
          </a:p>
          <a:p>
            <a:endParaRPr lang="en-US" sz="2400" dirty="0"/>
          </a:p>
          <a:p>
            <a:r>
              <a:rPr lang="en-US" sz="2400" dirty="0" smtClean="0"/>
              <a:t>For 900 years, the Nomisma :   seldom degraded, always money; passed by tale; was unlawful to refuse, criminal to alter, and death to deface or reduce them to bullion.</a:t>
            </a:r>
          </a:p>
          <a:p>
            <a:endParaRPr lang="en-US" sz="2400" dirty="0"/>
          </a:p>
        </p:txBody>
      </p:sp>
    </p:spTree>
    <p:extLst>
      <p:ext uri="{BB962C8B-B14F-4D97-AF65-F5344CB8AC3E}">
        <p14:creationId xmlns:p14="http://schemas.microsoft.com/office/powerpoint/2010/main" val="59054917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517" y="4215384"/>
            <a:ext cx="3861625" cy="1569660"/>
          </a:xfrm>
          <a:prstGeom prst="rect">
            <a:avLst/>
          </a:prstGeom>
          <a:noFill/>
        </p:spPr>
        <p:txBody>
          <a:bodyPr wrap="square" rtlCol="0">
            <a:spAutoFit/>
          </a:bodyPr>
          <a:lstStyle/>
          <a:p>
            <a:endParaRPr lang="en-US" sz="2400" dirty="0"/>
          </a:p>
          <a:p>
            <a:r>
              <a:rPr lang="en-US" sz="2400" dirty="0"/>
              <a:t>  </a:t>
            </a:r>
            <a:r>
              <a:rPr lang="en-US" sz="2400" dirty="0" smtClean="0"/>
              <a:t>        </a:t>
            </a:r>
            <a:r>
              <a:rPr lang="en-US" sz="2400" b="1" dirty="0" smtClean="0">
                <a:solidFill>
                  <a:srgbClr val="0070C0"/>
                </a:solidFill>
              </a:rPr>
              <a:t>Western </a:t>
            </a:r>
            <a:r>
              <a:rPr lang="en-US" sz="2400" b="1" dirty="0">
                <a:solidFill>
                  <a:srgbClr val="0070C0"/>
                </a:solidFill>
              </a:rPr>
              <a:t>Roman </a:t>
            </a:r>
            <a:r>
              <a:rPr lang="en-US" sz="2400" b="1" dirty="0" smtClean="0">
                <a:solidFill>
                  <a:srgbClr val="0070C0"/>
                </a:solidFill>
              </a:rPr>
              <a:t>Empire</a:t>
            </a:r>
          </a:p>
          <a:p>
            <a:endParaRPr lang="en-US" sz="2400" dirty="0"/>
          </a:p>
          <a:p>
            <a:endParaRPr lang="en-US" sz="2400" dirty="0"/>
          </a:p>
        </p:txBody>
      </p:sp>
      <p:sp>
        <p:nvSpPr>
          <p:cNvPr id="3" name="TextBox 2"/>
          <p:cNvSpPr txBox="1"/>
          <p:nvPr/>
        </p:nvSpPr>
        <p:spPr>
          <a:xfrm>
            <a:off x="96893" y="4630882"/>
            <a:ext cx="290464" cy="369332"/>
          </a:xfrm>
          <a:prstGeom prst="rect">
            <a:avLst/>
          </a:prstGeom>
          <a:solidFill>
            <a:schemeClr val="accent5">
              <a:lumMod val="75000"/>
            </a:schemeClr>
          </a:solidFill>
        </p:spPr>
        <p:txBody>
          <a:bodyPr wrap="none" rtlCol="0">
            <a:spAutoFit/>
          </a:bodyPr>
          <a:lstStyle/>
          <a:p>
            <a:r>
              <a:rPr lang="en-US" dirty="0" smtClean="0"/>
              <a:t>  </a:t>
            </a:r>
            <a:endParaRPr lang="en-US" dirty="0"/>
          </a:p>
        </p:txBody>
      </p:sp>
      <p:sp>
        <p:nvSpPr>
          <p:cNvPr id="6" name="TextBox 5"/>
          <p:cNvSpPr txBox="1"/>
          <p:nvPr/>
        </p:nvSpPr>
        <p:spPr>
          <a:xfrm>
            <a:off x="3226340" y="437565"/>
            <a:ext cx="7432676" cy="1077218"/>
          </a:xfrm>
          <a:prstGeom prst="rect">
            <a:avLst/>
          </a:prstGeom>
          <a:solidFill>
            <a:srgbClr val="92D050"/>
          </a:solidFill>
        </p:spPr>
        <p:txBody>
          <a:bodyPr wrap="none" rtlCol="0">
            <a:spAutoFit/>
          </a:bodyPr>
          <a:lstStyle/>
          <a:p>
            <a:pPr algn="ctr"/>
            <a:r>
              <a:rPr lang="en-US" sz="3200" dirty="0" smtClean="0"/>
              <a:t>RULE OF LAW CONTINUED TO DEGENERATE</a:t>
            </a:r>
          </a:p>
          <a:p>
            <a:pPr algn="ctr"/>
            <a:r>
              <a:rPr lang="en-US" sz="3200" dirty="0" smtClean="0"/>
              <a:t>IN WESTERN EMPIRE</a:t>
            </a:r>
            <a:endParaRPr lang="en-US" sz="3200" dirty="0"/>
          </a:p>
        </p:txBody>
      </p:sp>
      <p:pic>
        <p:nvPicPr>
          <p:cNvPr id="8194" name="Picture 2" descr="https://upload.wikimedia.org/wikipedia/commons/thumb/2/21/Roman_Empires_476AD.svg/250px-Roman_Empires_476AD.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070" y="2092117"/>
            <a:ext cx="4192480" cy="20459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282" y="4239111"/>
            <a:ext cx="4736297" cy="369332"/>
          </a:xfrm>
          <a:prstGeom prst="rect">
            <a:avLst/>
          </a:prstGeom>
          <a:noFill/>
        </p:spPr>
        <p:txBody>
          <a:bodyPr wrap="square" rtlCol="0">
            <a:spAutoFit/>
          </a:bodyPr>
          <a:lstStyle/>
          <a:p>
            <a:r>
              <a:rPr lang="en-US" dirty="0"/>
              <a:t>The </a:t>
            </a:r>
            <a:r>
              <a:rPr lang="en-US" dirty="0">
                <a:hlinkClick r:id="rId3" tooltip="Western Roman Empire"/>
              </a:rPr>
              <a:t>Western</a:t>
            </a:r>
            <a:r>
              <a:rPr lang="en-US" dirty="0"/>
              <a:t> and </a:t>
            </a:r>
            <a:r>
              <a:rPr lang="en-US" dirty="0">
                <a:hlinkClick r:id="rId4" tooltip="Eastern Roman Empire"/>
              </a:rPr>
              <a:t>Eastern</a:t>
            </a:r>
            <a:r>
              <a:rPr lang="en-US" dirty="0"/>
              <a:t> Roman Empires by 476</a:t>
            </a:r>
          </a:p>
        </p:txBody>
      </p:sp>
      <p:pic>
        <p:nvPicPr>
          <p:cNvPr id="8196" name="Picture 4" descr="Sack of Rome by the Visigoths on 24 August 410 by JN Sylvestre 189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30266" y="1695936"/>
            <a:ext cx="2857500" cy="50863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078333" y="6316772"/>
            <a:ext cx="7047699" cy="369332"/>
          </a:xfrm>
          <a:prstGeom prst="rect">
            <a:avLst/>
          </a:prstGeom>
          <a:noFill/>
        </p:spPr>
        <p:txBody>
          <a:bodyPr wrap="none" rtlCol="0">
            <a:spAutoFit/>
          </a:bodyPr>
          <a:lstStyle/>
          <a:p>
            <a:r>
              <a:rPr lang="en-US" dirty="0"/>
              <a:t>Sack of Rome by the Visigoths on 24 August 410 by </a:t>
            </a:r>
            <a:r>
              <a:rPr lang="en-US" dirty="0">
                <a:hlinkClick r:id="rId6" tooltip="Joseph-Noël Sylvestre"/>
              </a:rPr>
              <a:t>Joseph-Noël </a:t>
            </a:r>
            <a:r>
              <a:rPr lang="en-US" dirty="0" err="1">
                <a:hlinkClick r:id="rId6" tooltip="Joseph-Noël Sylvestre"/>
              </a:rPr>
              <a:t>Sylvestre</a:t>
            </a:r>
            <a:endParaRPr lang="en-US" dirty="0"/>
          </a:p>
        </p:txBody>
      </p:sp>
    </p:spTree>
    <p:extLst>
      <p:ext uri="{BB962C8B-B14F-4D97-AF65-F5344CB8AC3E}">
        <p14:creationId xmlns:p14="http://schemas.microsoft.com/office/powerpoint/2010/main" val="196099111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pload.wikimedia.org/wikipedia/commons/thumb/9/9b/Justinian555AD.png/250px-Justinian555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1100"/>
            <a:ext cx="4844350" cy="27709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88936" y="464949"/>
            <a:ext cx="11263917" cy="523220"/>
          </a:xfrm>
          <a:prstGeom prst="rect">
            <a:avLst/>
          </a:prstGeom>
          <a:noFill/>
        </p:spPr>
        <p:txBody>
          <a:bodyPr wrap="none" rtlCol="0">
            <a:spAutoFit/>
          </a:bodyPr>
          <a:lstStyle/>
          <a:p>
            <a:r>
              <a:rPr lang="en-US" sz="2800" dirty="0"/>
              <a:t>The </a:t>
            </a:r>
            <a:r>
              <a:rPr lang="en-US" sz="2800" dirty="0" smtClean="0"/>
              <a:t>Eastern Empire </a:t>
            </a:r>
            <a:r>
              <a:rPr lang="en-US" sz="2800" dirty="0"/>
              <a:t>at its greatest extent in 555 AD </a:t>
            </a:r>
            <a:r>
              <a:rPr lang="en-US" sz="2800" dirty="0" smtClean="0"/>
              <a:t>under Justinian the Great</a:t>
            </a:r>
            <a:endParaRPr lang="en-US" sz="2800" dirty="0"/>
          </a:p>
        </p:txBody>
      </p:sp>
      <p:pic>
        <p:nvPicPr>
          <p:cNvPr id="3076" name="Picture 4" descr="https://upload.wikimedia.org/wikipedia/commons/thumb/3/39/JustinianusI.jpg/140px-Justinianus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874" y="4550675"/>
            <a:ext cx="2004636" cy="19616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85083" y="5663234"/>
            <a:ext cx="7670561" cy="461665"/>
          </a:xfrm>
          <a:prstGeom prst="rect">
            <a:avLst/>
          </a:prstGeom>
          <a:noFill/>
        </p:spPr>
        <p:txBody>
          <a:bodyPr wrap="none" rtlCol="0">
            <a:spAutoFit/>
          </a:bodyPr>
          <a:lstStyle/>
          <a:p>
            <a:r>
              <a:rPr lang="en-US" sz="2400" dirty="0" smtClean="0"/>
              <a:t>Gold solidus with </a:t>
            </a:r>
            <a:r>
              <a:rPr lang="en-US" sz="2400" dirty="0"/>
              <a:t>the image </a:t>
            </a:r>
            <a:r>
              <a:rPr lang="en-US" sz="2400" dirty="0" smtClean="0"/>
              <a:t>of Justinian the Great (527-565)</a:t>
            </a:r>
            <a:endParaRPr lang="en-US" sz="2400" dirty="0"/>
          </a:p>
        </p:txBody>
      </p:sp>
      <p:sp>
        <p:nvSpPr>
          <p:cNvPr id="4" name="TextBox 3"/>
          <p:cNvSpPr txBox="1"/>
          <p:nvPr/>
        </p:nvSpPr>
        <p:spPr>
          <a:xfrm>
            <a:off x="4959458" y="1456841"/>
            <a:ext cx="5945795" cy="2677656"/>
          </a:xfrm>
          <a:prstGeom prst="rect">
            <a:avLst/>
          </a:prstGeom>
          <a:noFill/>
        </p:spPr>
        <p:txBody>
          <a:bodyPr wrap="none" rtlCol="0">
            <a:spAutoFit/>
          </a:bodyPr>
          <a:lstStyle/>
          <a:p>
            <a:r>
              <a:rPr lang="en-US" sz="2800" dirty="0" smtClean="0"/>
              <a:t>In the East, the </a:t>
            </a:r>
            <a:r>
              <a:rPr lang="en-US" sz="2800" dirty="0" err="1" smtClean="0"/>
              <a:t>Pontifex</a:t>
            </a:r>
            <a:r>
              <a:rPr lang="en-US" sz="2800" dirty="0" smtClean="0"/>
              <a:t> Maximus office</a:t>
            </a:r>
          </a:p>
          <a:p>
            <a:r>
              <a:rPr lang="en-US" sz="2800" dirty="0" smtClean="0"/>
              <a:t>was called the </a:t>
            </a:r>
            <a:r>
              <a:rPr lang="en-US" sz="2800" dirty="0" err="1" smtClean="0"/>
              <a:t>Basileus</a:t>
            </a:r>
            <a:r>
              <a:rPr lang="en-US" sz="2800" dirty="0" smtClean="0"/>
              <a:t>.</a:t>
            </a:r>
          </a:p>
          <a:p>
            <a:endParaRPr lang="en-US" sz="2800" dirty="0"/>
          </a:p>
          <a:p>
            <a:r>
              <a:rPr lang="en-US" sz="2800" dirty="0" smtClean="0"/>
              <a:t>The </a:t>
            </a:r>
            <a:r>
              <a:rPr lang="en-US" sz="2800" dirty="0" err="1" smtClean="0"/>
              <a:t>Basileus</a:t>
            </a:r>
            <a:r>
              <a:rPr lang="en-US" sz="2800" dirty="0" smtClean="0"/>
              <a:t> exercised internal control</a:t>
            </a:r>
          </a:p>
          <a:p>
            <a:r>
              <a:rPr lang="en-US" sz="2800" dirty="0" smtClean="0"/>
              <a:t>over the Empire’s money System</a:t>
            </a:r>
          </a:p>
          <a:p>
            <a:r>
              <a:rPr lang="en-US" sz="2800" dirty="0" smtClean="0"/>
              <a:t>until it fell in 1204 AD.</a:t>
            </a:r>
            <a:endParaRPr lang="en-US" sz="2800" dirty="0"/>
          </a:p>
        </p:txBody>
      </p:sp>
    </p:spTree>
    <p:extLst>
      <p:ext uri="{BB962C8B-B14F-4D97-AF65-F5344CB8AC3E}">
        <p14:creationId xmlns:p14="http://schemas.microsoft.com/office/powerpoint/2010/main" val="250973557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94" y="932192"/>
            <a:ext cx="10515600" cy="325002"/>
          </a:xfrm>
          <a:solidFill>
            <a:srgbClr val="FFFF00"/>
          </a:solidFill>
        </p:spPr>
        <p:txBody>
          <a:bodyPr>
            <a:normAutofit fontScale="90000"/>
          </a:bodyPr>
          <a:lstStyle/>
          <a:p>
            <a:pPr algn="ctr"/>
            <a:r>
              <a:rPr lang="en-US" sz="2400" dirty="0" smtClean="0"/>
              <a:t>ANCIENT ROMAN TIMELINE</a:t>
            </a:r>
            <a:endParaRPr lang="en-US" sz="2400" dirty="0"/>
          </a:p>
        </p:txBody>
      </p:sp>
      <p:sp>
        <p:nvSpPr>
          <p:cNvPr id="3" name="Content Placeholder 2"/>
          <p:cNvSpPr>
            <a:spLocks noGrp="1"/>
          </p:cNvSpPr>
          <p:nvPr>
            <p:ph idx="1"/>
          </p:nvPr>
        </p:nvSpPr>
        <p:spPr>
          <a:xfrm>
            <a:off x="900194" y="0"/>
            <a:ext cx="10515600" cy="1007390"/>
          </a:xfrm>
        </p:spPr>
        <p:txBody>
          <a:bodyPr>
            <a:normAutofit/>
          </a:bodyPr>
          <a:lstStyle/>
          <a:p>
            <a:pPr marL="0" indent="0">
              <a:buNone/>
            </a:pPr>
            <a:endParaRPr lang="en-US" sz="1200" dirty="0" smtClean="0"/>
          </a:p>
          <a:p>
            <a:pPr marL="0" indent="0">
              <a:buNone/>
            </a:pPr>
            <a:r>
              <a:rPr lang="en-US" sz="1800" b="1" dirty="0" smtClean="0">
                <a:solidFill>
                  <a:srgbClr val="0070C0"/>
                </a:solidFill>
              </a:rPr>
              <a:t>|_____________| </a:t>
            </a:r>
            <a:r>
              <a:rPr lang="en-US" sz="1800" b="1" dirty="0" smtClean="0">
                <a:solidFill>
                  <a:srgbClr val="FF0000"/>
                </a:solidFill>
              </a:rPr>
              <a:t>|____________________________| </a:t>
            </a:r>
            <a:r>
              <a:rPr lang="en-US" sz="1800" b="1" dirty="0" smtClean="0">
                <a:solidFill>
                  <a:schemeClr val="accent2">
                    <a:lumMod val="75000"/>
                  </a:schemeClr>
                </a:solidFill>
              </a:rPr>
              <a:t>|___|___________|_____|_______________|____|</a:t>
            </a:r>
            <a:endParaRPr lang="en-US" sz="1800" b="1" dirty="0">
              <a:solidFill>
                <a:schemeClr val="accent2">
                  <a:lumMod val="75000"/>
                </a:schemeClr>
              </a:solidFill>
            </a:endParaRPr>
          </a:p>
          <a:p>
            <a:pPr marL="0" indent="0">
              <a:buNone/>
            </a:pPr>
            <a:r>
              <a:rPr lang="en-US" sz="1800" dirty="0" smtClean="0"/>
              <a:t>753                       510                                                             27       0                   330         385                       1204   1453</a:t>
            </a:r>
          </a:p>
          <a:p>
            <a:pPr marL="0" indent="0">
              <a:buNone/>
            </a:pPr>
            <a:endParaRPr lang="en-US" sz="1800" dirty="0"/>
          </a:p>
          <a:p>
            <a:pPr marL="0" indent="0">
              <a:buNone/>
            </a:pPr>
            <a:endParaRPr lang="en-US" sz="1800" dirty="0"/>
          </a:p>
          <a:p>
            <a:pPr marL="0" indent="0">
              <a:buNone/>
            </a:pPr>
            <a:endParaRPr lang="en-US" sz="1800" dirty="0" smtClean="0"/>
          </a:p>
          <a:p>
            <a:pPr marL="0" indent="0">
              <a:buNone/>
            </a:pPr>
            <a:endParaRPr lang="en-US" sz="1800" dirty="0"/>
          </a:p>
        </p:txBody>
      </p:sp>
      <p:sp>
        <p:nvSpPr>
          <p:cNvPr id="4" name="TextBox 3"/>
          <p:cNvSpPr txBox="1"/>
          <p:nvPr/>
        </p:nvSpPr>
        <p:spPr>
          <a:xfrm>
            <a:off x="1312802" y="49214"/>
            <a:ext cx="1175322" cy="369332"/>
          </a:xfrm>
          <a:prstGeom prst="rect">
            <a:avLst/>
          </a:prstGeom>
          <a:noFill/>
        </p:spPr>
        <p:txBody>
          <a:bodyPr wrap="none" rtlCol="0">
            <a:spAutoFit/>
          </a:bodyPr>
          <a:lstStyle/>
          <a:p>
            <a:r>
              <a:rPr lang="en-US" b="1" dirty="0" smtClean="0">
                <a:solidFill>
                  <a:srgbClr val="0070C0"/>
                </a:solidFill>
              </a:rPr>
              <a:t>KINGDOM</a:t>
            </a:r>
            <a:endParaRPr lang="en-US" b="1" dirty="0">
              <a:solidFill>
                <a:srgbClr val="0070C0"/>
              </a:solidFill>
            </a:endParaRPr>
          </a:p>
        </p:txBody>
      </p:sp>
      <p:sp>
        <p:nvSpPr>
          <p:cNvPr id="5" name="TextBox 4"/>
          <p:cNvSpPr txBox="1"/>
          <p:nvPr/>
        </p:nvSpPr>
        <p:spPr>
          <a:xfrm>
            <a:off x="3766088" y="49214"/>
            <a:ext cx="1111202" cy="369332"/>
          </a:xfrm>
          <a:prstGeom prst="rect">
            <a:avLst/>
          </a:prstGeom>
          <a:noFill/>
        </p:spPr>
        <p:txBody>
          <a:bodyPr wrap="none" rtlCol="0">
            <a:spAutoFit/>
          </a:bodyPr>
          <a:lstStyle/>
          <a:p>
            <a:r>
              <a:rPr lang="en-US" b="1" dirty="0" smtClean="0">
                <a:solidFill>
                  <a:srgbClr val="FF0000"/>
                </a:solidFill>
              </a:rPr>
              <a:t>REPUBLIC</a:t>
            </a:r>
            <a:endParaRPr lang="en-US" b="1" dirty="0">
              <a:solidFill>
                <a:srgbClr val="FF0000"/>
              </a:solidFill>
            </a:endParaRPr>
          </a:p>
        </p:txBody>
      </p:sp>
      <p:sp>
        <p:nvSpPr>
          <p:cNvPr id="6" name="TextBox 5"/>
          <p:cNvSpPr txBox="1"/>
          <p:nvPr/>
        </p:nvSpPr>
        <p:spPr>
          <a:xfrm>
            <a:off x="8183106" y="49214"/>
            <a:ext cx="925253" cy="369332"/>
          </a:xfrm>
          <a:prstGeom prst="rect">
            <a:avLst/>
          </a:prstGeom>
          <a:noFill/>
        </p:spPr>
        <p:txBody>
          <a:bodyPr wrap="none" rtlCol="0">
            <a:spAutoFit/>
          </a:bodyPr>
          <a:lstStyle/>
          <a:p>
            <a:r>
              <a:rPr lang="en-US" b="1" dirty="0" smtClean="0">
                <a:solidFill>
                  <a:schemeClr val="accent2"/>
                </a:solidFill>
              </a:rPr>
              <a:t>EMPIRE</a:t>
            </a:r>
            <a:endParaRPr lang="en-US" b="1" dirty="0">
              <a:solidFill>
                <a:schemeClr val="accent2"/>
              </a:solidFill>
            </a:endParaRPr>
          </a:p>
        </p:txBody>
      </p:sp>
      <p:sp>
        <p:nvSpPr>
          <p:cNvPr id="7" name="TextBox 6"/>
          <p:cNvSpPr txBox="1"/>
          <p:nvPr/>
        </p:nvSpPr>
        <p:spPr>
          <a:xfrm>
            <a:off x="0" y="1257194"/>
            <a:ext cx="12192000" cy="5078313"/>
          </a:xfrm>
          <a:prstGeom prst="rect">
            <a:avLst/>
          </a:prstGeom>
          <a:noFill/>
        </p:spPr>
        <p:txBody>
          <a:bodyPr wrap="square" rtlCol="0">
            <a:spAutoFit/>
          </a:bodyPr>
          <a:lstStyle/>
          <a:p>
            <a:pPr lvl="4"/>
            <a:r>
              <a:rPr lang="en-US" b="1" dirty="0" smtClean="0">
                <a:solidFill>
                  <a:srgbClr val="00B0F0"/>
                </a:solidFill>
              </a:rPr>
              <a:t>KINGDOM             COMMODITY MONEY</a:t>
            </a:r>
          </a:p>
          <a:p>
            <a:pPr lvl="4"/>
            <a:r>
              <a:rPr lang="en-US" dirty="0" smtClean="0"/>
              <a:t>         Casted rough bronze bars; created </a:t>
            </a:r>
            <a:r>
              <a:rPr lang="en-US" dirty="0"/>
              <a:t>monetary unit: </a:t>
            </a:r>
            <a:r>
              <a:rPr lang="en-US" dirty="0" smtClean="0"/>
              <a:t>                         </a:t>
            </a:r>
          </a:p>
          <a:p>
            <a:pPr lvl="4"/>
            <a:r>
              <a:rPr lang="en-US" dirty="0"/>
              <a:t> </a:t>
            </a:r>
            <a:r>
              <a:rPr lang="en-US" dirty="0" smtClean="0"/>
              <a:t>                                    nomisma/nummi </a:t>
            </a:r>
            <a:r>
              <a:rPr lang="en-US" dirty="0"/>
              <a:t>= 2 ½ pounds of bronze =  2 ½ Aes</a:t>
            </a:r>
          </a:p>
          <a:p>
            <a:pPr lvl="4"/>
            <a:r>
              <a:rPr lang="en-US" dirty="0" smtClean="0"/>
              <a:t>                             </a:t>
            </a:r>
            <a:endParaRPr lang="en-US" dirty="0"/>
          </a:p>
          <a:p>
            <a:pPr lvl="5"/>
            <a:r>
              <a:rPr lang="en-US" dirty="0" smtClean="0"/>
              <a:t>Bronze bars Aes </a:t>
            </a:r>
            <a:r>
              <a:rPr lang="en-US" dirty="0" err="1" smtClean="0"/>
              <a:t>Signatum</a:t>
            </a:r>
            <a:r>
              <a:rPr lang="en-US" dirty="0" smtClean="0"/>
              <a:t> became legal tender in Rome</a:t>
            </a:r>
          </a:p>
          <a:p>
            <a:pPr lvl="5"/>
            <a:r>
              <a:rPr lang="en-US" dirty="0"/>
              <a:t> </a:t>
            </a:r>
            <a:r>
              <a:rPr lang="en-US" dirty="0" smtClean="0"/>
              <a:t>      and circulated in peninsula</a:t>
            </a:r>
            <a:r>
              <a:rPr lang="en-US" b="1" dirty="0" smtClean="0">
                <a:solidFill>
                  <a:srgbClr val="00B0F0"/>
                </a:solidFill>
              </a:rPr>
              <a:t>	 </a:t>
            </a:r>
          </a:p>
          <a:p>
            <a:pPr lvl="5"/>
            <a:r>
              <a:rPr lang="en-US" b="1" dirty="0" smtClean="0">
                <a:solidFill>
                  <a:srgbClr val="00B0F0"/>
                </a:solidFill>
              </a:rPr>
              <a:t>       </a:t>
            </a:r>
            <a:endParaRPr lang="en-US" b="1" dirty="0">
              <a:solidFill>
                <a:srgbClr val="00B0F0"/>
              </a:solidFill>
            </a:endParaRPr>
          </a:p>
          <a:p>
            <a:pPr lvl="4"/>
            <a:r>
              <a:rPr lang="en-US" b="1" dirty="0" smtClean="0">
                <a:solidFill>
                  <a:srgbClr val="FF0000"/>
                </a:solidFill>
              </a:rPr>
              <a:t>REPUBLIC         FIAT MONEY, VALUED BY LAW</a:t>
            </a:r>
          </a:p>
          <a:p>
            <a:pPr lvl="4"/>
            <a:r>
              <a:rPr lang="en-US" dirty="0" smtClean="0"/>
              <a:t>          Overvalued bronze bars and coins</a:t>
            </a:r>
          </a:p>
          <a:p>
            <a:pPr lvl="4"/>
            <a:endParaRPr lang="en-US" dirty="0" smtClean="0"/>
          </a:p>
          <a:p>
            <a:pPr lvl="4"/>
            <a:r>
              <a:rPr lang="en-US" dirty="0" smtClean="0"/>
              <a:t>          Legal tender silver ignores </a:t>
            </a:r>
            <a:r>
              <a:rPr lang="en-US" dirty="0"/>
              <a:t>limitation of issue</a:t>
            </a:r>
            <a:r>
              <a:rPr lang="en-US" dirty="0" smtClean="0"/>
              <a:t>.</a:t>
            </a:r>
          </a:p>
          <a:p>
            <a:pPr lvl="4"/>
            <a:endParaRPr lang="en-US" dirty="0"/>
          </a:p>
          <a:p>
            <a:pPr lvl="4"/>
            <a:r>
              <a:rPr lang="en-US" dirty="0" smtClean="0"/>
              <a:t>          First gold coinage</a:t>
            </a:r>
            <a:endParaRPr lang="en-US" dirty="0"/>
          </a:p>
          <a:p>
            <a:pPr lvl="7"/>
            <a:r>
              <a:rPr lang="en-US" dirty="0" smtClean="0"/>
              <a:t>                                </a:t>
            </a:r>
            <a:endParaRPr lang="en-US" dirty="0"/>
          </a:p>
          <a:p>
            <a:pPr lvl="4"/>
            <a:r>
              <a:rPr lang="en-US" b="1" dirty="0" smtClean="0">
                <a:solidFill>
                  <a:schemeClr val="accent2"/>
                </a:solidFill>
              </a:rPr>
              <a:t>EMPIRE </a:t>
            </a:r>
            <a:r>
              <a:rPr lang="en-US" b="1" dirty="0">
                <a:solidFill>
                  <a:schemeClr val="accent2"/>
                </a:solidFill>
              </a:rPr>
              <a:t> </a:t>
            </a:r>
            <a:r>
              <a:rPr lang="en-US" b="1" dirty="0" smtClean="0">
                <a:solidFill>
                  <a:schemeClr val="accent2"/>
                </a:solidFill>
              </a:rPr>
              <a:t>          COMMODITY MONEY</a:t>
            </a:r>
            <a:endParaRPr lang="en-US" dirty="0" smtClean="0">
              <a:solidFill>
                <a:schemeClr val="accent2"/>
              </a:solidFill>
            </a:endParaRPr>
          </a:p>
          <a:p>
            <a:pPr lvl="4"/>
            <a:r>
              <a:rPr lang="en-US" dirty="0" smtClean="0"/>
              <a:t>          Commodity </a:t>
            </a:r>
            <a:r>
              <a:rPr lang="en-US" dirty="0"/>
              <a:t>money:  gold, silver, and finally bronze</a:t>
            </a:r>
            <a:r>
              <a:rPr lang="en-US" dirty="0">
                <a:solidFill>
                  <a:schemeClr val="accent2"/>
                </a:solidFill>
              </a:rPr>
              <a:t> </a:t>
            </a:r>
            <a:endParaRPr lang="en-US" dirty="0" smtClean="0">
              <a:solidFill>
                <a:schemeClr val="accent2"/>
              </a:solidFill>
            </a:endParaRPr>
          </a:p>
          <a:p>
            <a:pPr lvl="4"/>
            <a:endParaRPr lang="en-US" dirty="0" smtClean="0">
              <a:solidFill>
                <a:schemeClr val="accent2"/>
              </a:solidFill>
            </a:endParaRPr>
          </a:p>
          <a:p>
            <a:pPr lvl="4"/>
            <a:r>
              <a:rPr lang="en-US" dirty="0">
                <a:solidFill>
                  <a:schemeClr val="accent2"/>
                </a:solidFill>
              </a:rPr>
              <a:t> </a:t>
            </a:r>
            <a:r>
              <a:rPr lang="en-US" dirty="0" smtClean="0">
                <a:solidFill>
                  <a:schemeClr val="accent2"/>
                </a:solidFill>
              </a:rPr>
              <a:t>         </a:t>
            </a:r>
            <a:r>
              <a:rPr lang="en-US" dirty="0" smtClean="0"/>
              <a:t>Gold solidus/Nomisma replaces gold </a:t>
            </a:r>
            <a:r>
              <a:rPr lang="en-US" dirty="0" err="1" smtClean="0"/>
              <a:t>aureus</a:t>
            </a:r>
            <a:r>
              <a:rPr lang="en-US" dirty="0" smtClean="0"/>
              <a:t>.</a:t>
            </a:r>
            <a:r>
              <a:rPr lang="en-US" dirty="0" smtClean="0">
                <a:solidFill>
                  <a:schemeClr val="accent2"/>
                </a:solidFill>
              </a:rPr>
              <a:t> </a:t>
            </a:r>
            <a:endParaRPr lang="en-US" dirty="0" smtClean="0"/>
          </a:p>
        </p:txBody>
      </p:sp>
    </p:spTree>
    <p:extLst>
      <p:ext uri="{BB962C8B-B14F-4D97-AF65-F5344CB8AC3E}">
        <p14:creationId xmlns:p14="http://schemas.microsoft.com/office/powerpoint/2010/main" val="5458590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1485" y="2743200"/>
            <a:ext cx="2509020" cy="923330"/>
          </a:xfrm>
          <a:prstGeom prst="rect">
            <a:avLst/>
          </a:prstGeom>
          <a:noFill/>
        </p:spPr>
        <p:txBody>
          <a:bodyPr wrap="none" rtlCol="0">
            <a:spAutoFit/>
          </a:bodyPr>
          <a:lstStyle/>
          <a:p>
            <a:r>
              <a:rPr lang="en-US" sz="5400" b="1" dirty="0" smtClean="0">
                <a:solidFill>
                  <a:srgbClr val="0070C0"/>
                </a:solidFill>
              </a:rPr>
              <a:t>Q   &amp;   A</a:t>
            </a:r>
            <a:endParaRPr lang="en-US" sz="5400" b="1" dirty="0">
              <a:solidFill>
                <a:srgbClr val="0070C0"/>
              </a:solidFill>
            </a:endParaRPr>
          </a:p>
        </p:txBody>
      </p:sp>
    </p:spTree>
    <p:extLst>
      <p:ext uri="{BB962C8B-B14F-4D97-AF65-F5344CB8AC3E}">
        <p14:creationId xmlns:p14="http://schemas.microsoft.com/office/powerpoint/2010/main" val="1509187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3166"/>
            <a:ext cx="10515600" cy="1325563"/>
          </a:xfrm>
          <a:solidFill>
            <a:schemeClr val="accent5">
              <a:lumMod val="40000"/>
              <a:lumOff val="60000"/>
            </a:schemeClr>
          </a:solidFill>
        </p:spPr>
        <p:txBody>
          <a:bodyPr/>
          <a:lstStyle/>
          <a:p>
            <a:pPr algn="ctr"/>
            <a:r>
              <a:rPr lang="en-US" dirty="0" smtClean="0"/>
              <a:t>BEFORE KING NUMA…</a:t>
            </a:r>
            <a:endParaRPr lang="en-US" sz="3200" b="1" dirty="0">
              <a:solidFill>
                <a:srgbClr val="0070C0"/>
              </a:solidFill>
            </a:endParaRPr>
          </a:p>
        </p:txBody>
      </p:sp>
      <p:sp>
        <p:nvSpPr>
          <p:cNvPr id="3" name="Content Placeholder 2"/>
          <p:cNvSpPr>
            <a:spLocks noGrp="1"/>
          </p:cNvSpPr>
          <p:nvPr>
            <p:ph idx="1"/>
          </p:nvPr>
        </p:nvSpPr>
        <p:spPr>
          <a:solidFill>
            <a:schemeClr val="accent3">
              <a:lumMod val="20000"/>
              <a:lumOff val="80000"/>
            </a:schemeClr>
          </a:solidFill>
        </p:spPr>
        <p:txBody>
          <a:bodyPr>
            <a:normAutofit/>
          </a:bodyPr>
          <a:lstStyle/>
          <a:p>
            <a:pPr marL="0" indent="0">
              <a:buNone/>
            </a:pPr>
            <a:endParaRPr lang="en-US" dirty="0" smtClean="0"/>
          </a:p>
          <a:p>
            <a:pPr marL="0" indent="0">
              <a:buNone/>
            </a:pPr>
            <a:endParaRPr lang="en-US" dirty="0"/>
          </a:p>
          <a:p>
            <a:pPr marL="0" indent="0">
              <a:buNone/>
            </a:pPr>
            <a:r>
              <a:rPr lang="en-US" dirty="0" smtClean="0"/>
              <a:t>Before NUMA:</a:t>
            </a:r>
          </a:p>
          <a:p>
            <a:pPr marL="0" indent="0">
              <a:buNone/>
            </a:pPr>
            <a:r>
              <a:rPr lang="en-US" dirty="0"/>
              <a:t> </a:t>
            </a:r>
            <a:r>
              <a:rPr lang="en-US" dirty="0" smtClean="0"/>
              <a:t>  metal lumps of bronze called </a:t>
            </a:r>
            <a:r>
              <a:rPr lang="en-US" u="sng" dirty="0" smtClean="0"/>
              <a:t>Aes rude </a:t>
            </a:r>
            <a:r>
              <a:rPr lang="en-US" dirty="0" smtClean="0"/>
              <a:t>were</a:t>
            </a:r>
          </a:p>
          <a:p>
            <a:pPr marL="0" indent="0">
              <a:buNone/>
            </a:pPr>
            <a:r>
              <a:rPr lang="en-US" dirty="0"/>
              <a:t> </a:t>
            </a:r>
            <a:r>
              <a:rPr lang="en-US" dirty="0" smtClean="0"/>
              <a:t>  traded by weight </a:t>
            </a:r>
          </a:p>
          <a:p>
            <a:pPr marL="0" indent="0">
              <a:buNone/>
            </a:pPr>
            <a:endParaRPr lang="en-US" dirty="0"/>
          </a:p>
          <a:p>
            <a:pPr marL="0" indent="0">
              <a:buNone/>
            </a:pPr>
            <a:r>
              <a:rPr lang="en-US" dirty="0" smtClean="0"/>
              <a:t>                                         (Aes = bronze)</a:t>
            </a:r>
          </a:p>
        </p:txBody>
      </p:sp>
      <p:pic>
        <p:nvPicPr>
          <p:cNvPr id="3076" name="Picture 4" descr="000-03-9829-1550C-Aes Signatum five pound bar Quincuss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2052" y="3911969"/>
            <a:ext cx="1746250" cy="13096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718294" y="5329978"/>
            <a:ext cx="1113766" cy="369332"/>
          </a:xfrm>
          <a:prstGeom prst="rect">
            <a:avLst/>
          </a:prstGeom>
          <a:noFill/>
        </p:spPr>
        <p:txBody>
          <a:bodyPr wrap="none" rtlCol="0">
            <a:spAutoFit/>
          </a:bodyPr>
          <a:lstStyle/>
          <a:p>
            <a:r>
              <a:rPr lang="en-US" u="sng" dirty="0" smtClean="0"/>
              <a:t>AES RUDE</a:t>
            </a:r>
            <a:endParaRPr lang="en-US" u="sng" dirty="0"/>
          </a:p>
        </p:txBody>
      </p:sp>
    </p:spTree>
    <p:extLst>
      <p:ext uri="{BB962C8B-B14F-4D97-AF65-F5344CB8AC3E}">
        <p14:creationId xmlns:p14="http://schemas.microsoft.com/office/powerpoint/2010/main" val="28667835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3166"/>
            <a:ext cx="10515600" cy="1325563"/>
          </a:xfrm>
          <a:solidFill>
            <a:schemeClr val="accent5">
              <a:lumMod val="40000"/>
              <a:lumOff val="60000"/>
            </a:schemeClr>
          </a:solidFill>
        </p:spPr>
        <p:txBody>
          <a:bodyPr/>
          <a:lstStyle/>
          <a:p>
            <a:pPr algn="ctr"/>
            <a:r>
              <a:rPr lang="en-US" dirty="0" smtClean="0"/>
              <a:t>KING NUMA’S Monetary Decision!</a:t>
            </a:r>
            <a:br>
              <a:rPr lang="en-US" dirty="0" smtClean="0"/>
            </a:br>
            <a:r>
              <a:rPr lang="en-US" sz="3200" b="1" dirty="0" smtClean="0">
                <a:solidFill>
                  <a:srgbClr val="0070C0"/>
                </a:solidFill>
              </a:rPr>
              <a:t>Monetize Bronze – </a:t>
            </a:r>
            <a:r>
              <a:rPr lang="en-US" sz="3200" b="1" u="sng" dirty="0" smtClean="0">
                <a:solidFill>
                  <a:srgbClr val="7030A0"/>
                </a:solidFill>
              </a:rPr>
              <a:t>NOT</a:t>
            </a:r>
            <a:r>
              <a:rPr lang="en-US" sz="3200" b="1" dirty="0" smtClean="0">
                <a:solidFill>
                  <a:srgbClr val="0070C0"/>
                </a:solidFill>
              </a:rPr>
              <a:t> Gold or Silver</a:t>
            </a:r>
            <a:endParaRPr lang="en-US" sz="3200" b="1" dirty="0">
              <a:solidFill>
                <a:srgbClr val="0070C0"/>
              </a:solidFill>
            </a:endParaRPr>
          </a:p>
        </p:txBody>
      </p:sp>
      <p:sp>
        <p:nvSpPr>
          <p:cNvPr id="3" name="Content Placeholder 2"/>
          <p:cNvSpPr>
            <a:spLocks noGrp="1"/>
          </p:cNvSpPr>
          <p:nvPr>
            <p:ph idx="1"/>
          </p:nvPr>
        </p:nvSpPr>
        <p:spPr>
          <a:solidFill>
            <a:schemeClr val="accent1">
              <a:lumMod val="20000"/>
              <a:lumOff val="80000"/>
            </a:schemeClr>
          </a:solidFill>
        </p:spPr>
        <p:txBody>
          <a:bodyPr>
            <a:normAutofit lnSpcReduction="10000"/>
          </a:bodyPr>
          <a:lstStyle/>
          <a:p>
            <a:r>
              <a:rPr lang="en-US" u="sng" dirty="0" smtClean="0"/>
              <a:t>Plutarch’s Lives</a:t>
            </a:r>
            <a:r>
              <a:rPr lang="en-US" dirty="0" smtClean="0"/>
              <a:t>:  “Numa </a:t>
            </a:r>
            <a:r>
              <a:rPr lang="en-US" dirty="0"/>
              <a:t>was descended of the </a:t>
            </a:r>
            <a:r>
              <a:rPr lang="en-US" dirty="0" err="1"/>
              <a:t>Sabines</a:t>
            </a:r>
            <a:r>
              <a:rPr lang="en-US" dirty="0"/>
              <a:t>, who </a:t>
            </a:r>
            <a:r>
              <a:rPr lang="en-US" dirty="0" smtClean="0"/>
              <a:t>declared </a:t>
            </a:r>
            <a:r>
              <a:rPr lang="en-US" dirty="0"/>
              <a:t>themselves to be a colony of the </a:t>
            </a:r>
            <a:r>
              <a:rPr lang="en-US" dirty="0" err="1" smtClean="0"/>
              <a:t>Lacedaemonians</a:t>
            </a:r>
            <a:r>
              <a:rPr lang="en-US" dirty="0" smtClean="0"/>
              <a:t> (Spartans).”   Lycurgus of Sparta lived prior to Numa.  Plutarch chose to make Numa and Lycurgus parallel lives.</a:t>
            </a:r>
          </a:p>
          <a:p>
            <a:pPr marL="0" indent="0">
              <a:buNone/>
            </a:pPr>
            <a:endParaRPr lang="en-US" dirty="0" smtClean="0"/>
          </a:p>
          <a:p>
            <a:r>
              <a:rPr lang="en-US" dirty="0" smtClean="0"/>
              <a:t>Numa began casting of rough bronze bars and created </a:t>
            </a:r>
            <a:r>
              <a:rPr lang="en-US" dirty="0" smtClean="0">
                <a:solidFill>
                  <a:srgbClr val="0070C0"/>
                </a:solidFill>
              </a:rPr>
              <a:t>monetary unit: </a:t>
            </a:r>
            <a:endParaRPr lang="en-US" dirty="0" smtClean="0"/>
          </a:p>
          <a:p>
            <a:pPr marL="0" indent="0">
              <a:buNone/>
            </a:pPr>
            <a:r>
              <a:rPr lang="en-US" dirty="0"/>
              <a:t> </a:t>
            </a:r>
            <a:r>
              <a:rPr lang="en-US" dirty="0" smtClean="0"/>
              <a:t>     </a:t>
            </a:r>
            <a:r>
              <a:rPr lang="en-US" dirty="0" smtClean="0">
                <a:solidFill>
                  <a:srgbClr val="0070C0"/>
                </a:solidFill>
              </a:rPr>
              <a:t>nomisma (nummi) = 2 ½ pounds of bronze =  2 ½ Aes</a:t>
            </a:r>
          </a:p>
          <a:p>
            <a:pPr marL="0" indent="0">
              <a:buNone/>
            </a:pPr>
            <a:endParaRPr lang="en-US" dirty="0" smtClean="0">
              <a:solidFill>
                <a:srgbClr val="0070C0"/>
              </a:solidFill>
            </a:endParaRPr>
          </a:p>
          <a:p>
            <a:pPr>
              <a:spcBef>
                <a:spcPts val="0"/>
              </a:spcBef>
            </a:pPr>
            <a:r>
              <a:rPr lang="en-US" dirty="0" smtClean="0"/>
              <a:t>Monetization of bronze bars indicates</a:t>
            </a:r>
          </a:p>
          <a:p>
            <a:pPr marL="0" indent="0">
              <a:spcBef>
                <a:spcPts val="0"/>
              </a:spcBef>
              <a:buNone/>
            </a:pPr>
            <a:r>
              <a:rPr lang="en-US" dirty="0"/>
              <a:t> </a:t>
            </a:r>
            <a:r>
              <a:rPr lang="en-US" dirty="0" smtClean="0"/>
              <a:t>  some state control</a:t>
            </a:r>
            <a:endParaRPr lang="en-US" dirty="0"/>
          </a:p>
        </p:txBody>
      </p:sp>
      <p:sp>
        <p:nvSpPr>
          <p:cNvPr id="5" name="TextBox 4"/>
          <p:cNvSpPr txBox="1"/>
          <p:nvPr/>
        </p:nvSpPr>
        <p:spPr>
          <a:xfrm>
            <a:off x="2690986" y="6036594"/>
            <a:ext cx="4472635" cy="646331"/>
          </a:xfrm>
          <a:prstGeom prst="rect">
            <a:avLst/>
          </a:prstGeom>
          <a:solidFill>
            <a:schemeClr val="bg1"/>
          </a:solidFill>
        </p:spPr>
        <p:txBody>
          <a:bodyPr wrap="none" rtlCol="0">
            <a:spAutoFit/>
          </a:bodyPr>
          <a:lstStyle/>
          <a:p>
            <a:r>
              <a:rPr lang="en-US" dirty="0" smtClean="0"/>
              <a:t>A leap from using unworked bronze to casting</a:t>
            </a:r>
          </a:p>
          <a:p>
            <a:r>
              <a:rPr lang="en-US" dirty="0" smtClean="0"/>
              <a:t>bronze bars with a </a:t>
            </a:r>
            <a:r>
              <a:rPr lang="en-US" dirty="0" err="1" smtClean="0"/>
              <a:t>recognisable</a:t>
            </a:r>
            <a:r>
              <a:rPr lang="en-US" dirty="0" smtClean="0"/>
              <a:t> design</a:t>
            </a:r>
            <a:endParaRPr lang="en-US" dirty="0"/>
          </a:p>
        </p:txBody>
      </p:sp>
      <p:pic>
        <p:nvPicPr>
          <p:cNvPr id="3078" name="Picture 6" descr="000/4 Ramo Secco dried-leaf pattern cast Italian bar 600-300BC on display in the British Muse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7500" y="4281353"/>
            <a:ext cx="2146300" cy="2159256"/>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7163621" y="6198293"/>
            <a:ext cx="978408"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207500" y="6440609"/>
            <a:ext cx="1913024" cy="369332"/>
          </a:xfrm>
          <a:prstGeom prst="rect">
            <a:avLst/>
          </a:prstGeom>
          <a:noFill/>
        </p:spPr>
        <p:txBody>
          <a:bodyPr wrap="none" rtlCol="0">
            <a:spAutoFit/>
          </a:bodyPr>
          <a:lstStyle/>
          <a:p>
            <a:r>
              <a:rPr lang="en-US" dirty="0" smtClean="0"/>
              <a:t>CAST BRONZE BAR</a:t>
            </a:r>
            <a:endParaRPr lang="en-US" dirty="0"/>
          </a:p>
        </p:txBody>
      </p:sp>
    </p:spTree>
    <p:extLst>
      <p:ext uri="{BB962C8B-B14F-4D97-AF65-F5344CB8AC3E}">
        <p14:creationId xmlns:p14="http://schemas.microsoft.com/office/powerpoint/2010/main" val="928735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3166"/>
            <a:ext cx="10515600" cy="1325563"/>
          </a:xfrm>
          <a:solidFill>
            <a:schemeClr val="accent5">
              <a:lumMod val="40000"/>
              <a:lumOff val="60000"/>
            </a:schemeClr>
          </a:solidFill>
        </p:spPr>
        <p:txBody>
          <a:bodyPr/>
          <a:lstStyle/>
          <a:p>
            <a:pPr algn="ctr"/>
            <a:r>
              <a:rPr lang="en-US" dirty="0" smtClean="0"/>
              <a:t>KING NUMA’S Monetary Decision!</a:t>
            </a:r>
            <a:br>
              <a:rPr lang="en-US" dirty="0" smtClean="0"/>
            </a:br>
            <a:r>
              <a:rPr lang="en-US" sz="3200" b="1" dirty="0" smtClean="0">
                <a:solidFill>
                  <a:srgbClr val="0070C0"/>
                </a:solidFill>
              </a:rPr>
              <a:t>Monetize Bronze – </a:t>
            </a:r>
            <a:r>
              <a:rPr lang="en-US" sz="3200" b="1" u="sng" dirty="0" smtClean="0">
                <a:solidFill>
                  <a:srgbClr val="7030A0"/>
                </a:solidFill>
              </a:rPr>
              <a:t>NOT</a:t>
            </a:r>
            <a:r>
              <a:rPr lang="en-US" sz="3200" b="1" dirty="0" smtClean="0">
                <a:solidFill>
                  <a:srgbClr val="0070C0"/>
                </a:solidFill>
              </a:rPr>
              <a:t> Gold or Silver</a:t>
            </a:r>
            <a:endParaRPr lang="en-US" sz="3200" b="1" dirty="0">
              <a:solidFill>
                <a:srgbClr val="0070C0"/>
              </a:solidFill>
            </a:endParaRPr>
          </a:p>
        </p:txBody>
      </p:sp>
      <p:sp>
        <p:nvSpPr>
          <p:cNvPr id="3" name="Content Placeholder 2"/>
          <p:cNvSpPr>
            <a:spLocks noGrp="1"/>
          </p:cNvSpPr>
          <p:nvPr>
            <p:ph idx="1"/>
          </p:nvPr>
        </p:nvSpPr>
        <p:spPr>
          <a:solidFill>
            <a:schemeClr val="accent1">
              <a:lumMod val="20000"/>
              <a:lumOff val="80000"/>
            </a:schemeClr>
          </a:solidFill>
        </p:spPr>
        <p:txBody>
          <a:bodyPr>
            <a:normAutofit/>
          </a:bodyPr>
          <a:lstStyle/>
          <a:p>
            <a:endParaRPr lang="en-US" dirty="0"/>
          </a:p>
          <a:p>
            <a:endParaRPr lang="en-US" dirty="0"/>
          </a:p>
          <a:p>
            <a:r>
              <a:rPr lang="en-US" dirty="0" smtClean="0"/>
              <a:t>Consequences of making bronze the only legal tender:</a:t>
            </a:r>
          </a:p>
          <a:p>
            <a:pPr lvl="2">
              <a:buFont typeface="Wingdings" panose="05000000000000000000" pitchFamily="2" charset="2"/>
              <a:buChar char="q"/>
            </a:pPr>
            <a:endParaRPr lang="en-US" dirty="0"/>
          </a:p>
          <a:p>
            <a:pPr lvl="2">
              <a:buFont typeface="Wingdings" panose="05000000000000000000" pitchFamily="2" charset="2"/>
              <a:buChar char="ü"/>
            </a:pPr>
            <a:r>
              <a:rPr lang="en-US" dirty="0" smtClean="0"/>
              <a:t>    </a:t>
            </a:r>
            <a:r>
              <a:rPr lang="en-US" sz="2400" dirty="0" smtClean="0"/>
              <a:t>Disenfranchise gold and silver of Eastern temples and merchants</a:t>
            </a:r>
          </a:p>
          <a:p>
            <a:pPr lvl="2">
              <a:buFont typeface="Wingdings" panose="05000000000000000000" pitchFamily="2" charset="2"/>
              <a:buChar char="ü"/>
            </a:pPr>
            <a:endParaRPr lang="en-US" sz="2400" dirty="0" smtClean="0"/>
          </a:p>
          <a:p>
            <a:pPr lvl="2">
              <a:buFont typeface="Wingdings" panose="05000000000000000000" pitchFamily="2" charset="2"/>
              <a:buChar char="ü"/>
            </a:pPr>
            <a:r>
              <a:rPr lang="en-US" sz="2400" dirty="0" smtClean="0"/>
              <a:t>    Gold limited to jewelry and payment in foreign trade</a:t>
            </a:r>
          </a:p>
          <a:p>
            <a:pPr lvl="2">
              <a:buFont typeface="Wingdings" panose="05000000000000000000" pitchFamily="2" charset="2"/>
              <a:buChar char="q"/>
            </a:pPr>
            <a:endParaRPr lang="en-US" sz="2400" dirty="0"/>
          </a:p>
        </p:txBody>
      </p:sp>
    </p:spTree>
    <p:extLst>
      <p:ext uri="{BB962C8B-B14F-4D97-AF65-F5344CB8AC3E}">
        <p14:creationId xmlns:p14="http://schemas.microsoft.com/office/powerpoint/2010/main" val="698988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1175</TotalTime>
  <Words>3345</Words>
  <Application>Microsoft Office PowerPoint</Application>
  <PresentationFormat>Widescreen</PresentationFormat>
  <Paragraphs>558</Paragraphs>
  <Slides>68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68</vt:i4>
      </vt:variant>
    </vt:vector>
  </HeadingPairs>
  <TitlesOfParts>
    <vt:vector size="73" baseType="lpstr">
      <vt:lpstr>Arial</vt:lpstr>
      <vt:lpstr>Calibri</vt:lpstr>
      <vt:lpstr>Calibri Light</vt:lpstr>
      <vt:lpstr>Wingdings</vt:lpstr>
      <vt:lpstr>Office Theme</vt:lpstr>
      <vt:lpstr>MONEY SYSTEMS &amp; ROMAN HISTORY</vt:lpstr>
      <vt:lpstr>LET’S REVIEW THE THEMES OF THIS BOOK</vt:lpstr>
      <vt:lpstr>ANCIENT ROMAN TIMELINE</vt:lpstr>
      <vt:lpstr>PowerPoint Presentation</vt:lpstr>
      <vt:lpstr>PowerPoint Presentation</vt:lpstr>
      <vt:lpstr>PowerPoint Presentation</vt:lpstr>
      <vt:lpstr>BEFORE KING NUMA…</vt:lpstr>
      <vt:lpstr>KING NUMA’S Monetary Decision! Monetize Bronze – NOT Gold or Silver</vt:lpstr>
      <vt:lpstr>KING NUMA’S Monetary Decision! Monetize Bronze – NOT Gold or Silver</vt:lpstr>
      <vt:lpstr>PowerPoint Presentation</vt:lpstr>
      <vt:lpstr>KING SERVIUS TULLIUS Commodity Bronze Money</vt:lpstr>
      <vt:lpstr>KING SERVIUS TULLIUS Bronze Monetized by First Census</vt:lpstr>
      <vt:lpstr>PowerPoint Presentation</vt:lpstr>
      <vt:lpstr>ROMAN REPUBLIC 509 BC–27 BC</vt:lpstr>
      <vt:lpstr>PowerPoint Presentation</vt:lpstr>
      <vt:lpstr>PowerPoint Presentation</vt:lpstr>
      <vt:lpstr>PowerPoint Presentation</vt:lpstr>
      <vt:lpstr>PowerPoint Presentation</vt:lpstr>
      <vt:lpstr>PowerPoint Presentation</vt:lpstr>
      <vt:lpstr>338 – 266 BC UNIFICATION OF ITALIAN PENINSULA INTO A COMMONWEALTH</vt:lpstr>
      <vt:lpstr>338 – 266 BC UNIFICATION OF ITALIAN PENINSULA INTO A COMMONWEALTH</vt:lpstr>
      <vt:lpstr>MONEY SYSTEM, BC 385-207 BRONZE NOMISMA:  Fiat Money – Valued by Law</vt:lpstr>
      <vt:lpstr>PowerPoint Presentation</vt:lpstr>
      <vt:lpstr>OVERVIEW: BC 385-207 BRONZE NOMISMA</vt:lpstr>
      <vt:lpstr>PowerPoint Presentation</vt:lpstr>
      <vt:lpstr>DEL MAR’S SUPPORT FOR EXISTENCE OF A REPUBLIC FIAT MONEY</vt:lpstr>
      <vt:lpstr>MONOPOLY, RESTRICTED EMISSION, AND OVERVALUATION OF BRONZE PIECES</vt:lpstr>
      <vt:lpstr>ABSENCE OF COMPLAINTS ABOUT REPEATED REDUCTIONS</vt:lpstr>
      <vt:lpstr>Unrestricted private coinage of silver and gold (by gentes?)</vt:lpstr>
      <vt:lpstr>Monopoly of copper mines by the state.</vt:lpstr>
      <vt:lpstr>Restrictions upon commerce in copper.</vt:lpstr>
      <vt:lpstr>Variety of qualities of copper employed in fabricating the pieces.</vt:lpstr>
      <vt:lpstr>Lack of uniformity in the weights of the pieces.</vt:lpstr>
      <vt:lpstr>Abundance and cheapness of copper metal.</vt:lpstr>
      <vt:lpstr>Plentifulness of copper implements  and utensils.</vt:lpstr>
      <vt:lpstr>Inferiority of copper for commodity money.</vt:lpstr>
      <vt:lpstr>Amplitude of gold and silver supplies.</vt:lpstr>
      <vt:lpstr>Preposterous relation of copper to silver.</vt:lpstr>
      <vt:lpstr>Difficulty in accounting for the subsequent operations of Caligula, reign AD 37-41.</vt:lpstr>
      <vt:lpstr>Incredibility of prices and sums mentioned in ancient authors.</vt:lpstr>
      <vt:lpstr>The example of other states.</vt:lpstr>
      <vt:lpstr>The advice of publicists.</vt:lpstr>
      <vt:lpstr>Extreme danger of a commodity system at this period.</vt:lpstr>
      <vt:lpstr>Allusions to a numerical system in the Corpus Juris Civilis</vt:lpstr>
      <vt:lpstr>The terminology of money.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201 – 27 BC LATER ROMAN REPUBLIC:   The Rise of Latifundia – Money liquidity converted to permanent land holdings</vt:lpstr>
      <vt:lpstr>PowerPoint Presentation</vt:lpstr>
      <vt:lpstr>EASTERN CULTS – DESTRUCTION OF ROMAN ETHOS</vt:lpstr>
      <vt:lpstr>PowerPoint Presentation</vt:lpstr>
      <vt:lpstr>PowerPoint Presentation</vt:lpstr>
      <vt:lpstr>PRECIOUS METALS DRAIN TO THE EAST</vt:lpstr>
      <vt:lpstr>PowerPoint Presentation</vt:lpstr>
      <vt:lpstr>CONSTANTINE THE GREAT MOVE CAPITAL TO BYZANTIUM, RENAMED CONSTANTINOPLE</vt:lpstr>
      <vt:lpstr>PowerPoint Presentation</vt:lpstr>
      <vt:lpstr>PowerPoint Presentation</vt:lpstr>
      <vt:lpstr>ANCIENT ROMAN TIMELINE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Peters</dc:creator>
  <cp:lastModifiedBy>Sue Peters</cp:lastModifiedBy>
  <cp:revision>259</cp:revision>
  <dcterms:created xsi:type="dcterms:W3CDTF">2013-10-23T18:44:57Z</dcterms:created>
  <dcterms:modified xsi:type="dcterms:W3CDTF">2013-10-27T18:02:58Z</dcterms:modified>
</cp:coreProperties>
</file>