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4" r:id="rId5"/>
    <p:sldId id="263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6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27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4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2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43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3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8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10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30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27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8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74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DE128-9952-4977-9261-359918AAAEAE}" type="datetimeFigureOut">
              <a:rPr lang="en-US" smtClean="0"/>
              <a:t>10/13/2013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06663-DE69-4334-93D5-B2EFFB9E3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3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3437"/>
            <a:ext cx="9144000" cy="2936526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dirty="0" smtClean="0"/>
              <a:t>TIMELINE:</a:t>
            </a:r>
            <a:br>
              <a:rPr lang="en-US" dirty="0" smtClean="0"/>
            </a:br>
            <a:r>
              <a:rPr lang="en-US" sz="4000" dirty="0" smtClean="0"/>
              <a:t>THE IRON AGE &amp;</a:t>
            </a:r>
            <a:br>
              <a:rPr lang="en-US" sz="4000" dirty="0" smtClean="0"/>
            </a:br>
            <a:r>
              <a:rPr lang="en-US" sz="4000" dirty="0" smtClean="0"/>
              <a:t>GREEK CIVILIZATION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 FEW OF THE SIGNIFICANT 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2700" b="1" dirty="0" smtClean="0"/>
              <a:t>    3,500     to     1,400 BC	</a:t>
            </a:r>
            <a:r>
              <a:rPr lang="en-US" sz="2700" b="1" u="sng" dirty="0" smtClean="0"/>
              <a:t>BRONZE AGE</a:t>
            </a:r>
            <a:br>
              <a:rPr lang="en-US" sz="2700" b="1" u="sng" dirty="0" smtClean="0"/>
            </a:br>
            <a:r>
              <a:rPr lang="en-US" sz="2700" b="1" u="sng" dirty="0" smtClean="0"/>
              <a:t/>
            </a:r>
            <a:br>
              <a:rPr lang="en-US" sz="2700" b="1" u="sng" dirty="0" smtClean="0"/>
            </a:br>
            <a:r>
              <a:rPr lang="en-US" sz="2700" b="1" u="sng" dirty="0"/>
              <a:t/>
            </a:r>
            <a:br>
              <a:rPr lang="en-US" sz="2700" b="1" u="sng" dirty="0"/>
            </a:br>
            <a:r>
              <a:rPr lang="en-US" sz="2700" b="1" dirty="0"/>
              <a:t> </a:t>
            </a:r>
            <a:r>
              <a:rPr lang="en-US" sz="2700" b="1" dirty="0" smtClean="0"/>
              <a:t>   1,400     to        300 AD    </a:t>
            </a:r>
            <a:r>
              <a:rPr lang="en-US" sz="2700" b="1" u="sng" dirty="0" smtClean="0"/>
              <a:t>IRON AGE   </a:t>
            </a:r>
            <a:br>
              <a:rPr lang="en-US" sz="2700" b="1" u="sng" dirty="0" smtClean="0"/>
            </a:br>
            <a:endParaRPr lang="en-US" sz="7300" b="1" u="sng" dirty="0"/>
          </a:p>
        </p:txBody>
      </p:sp>
      <p:sp>
        <p:nvSpPr>
          <p:cNvPr id="3" name="Down Arrow 2"/>
          <p:cNvSpPr/>
          <p:nvPr/>
        </p:nvSpPr>
        <p:spPr>
          <a:xfrm>
            <a:off x="3973859" y="4163255"/>
            <a:ext cx="484632" cy="17416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3973859" y="1595808"/>
            <a:ext cx="484632" cy="557939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67236" y="1434636"/>
            <a:ext cx="18167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u="sng" dirty="0" smtClean="0">
                <a:solidFill>
                  <a:schemeClr val="accent2">
                    <a:lumMod val="50000"/>
                  </a:schemeClr>
                </a:solidFill>
              </a:rPr>
              <a:t>CITY CIVILIZATIONS</a:t>
            </a:r>
            <a:endParaRPr lang="en-US" sz="16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102" name="Picture 6" descr="http://ts3.mm.bing.net/th?id=H.4593451518527626&amp;pid=15.1&amp;H=145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952" y="783868"/>
            <a:ext cx="2428068" cy="220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16976" y="460703"/>
            <a:ext cx="19816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TIMELINE</a:t>
            </a:r>
            <a:endParaRPr lang="en-US" sz="3600" dirty="0"/>
          </a:p>
        </p:txBody>
      </p:sp>
      <p:pic>
        <p:nvPicPr>
          <p:cNvPr id="1026" name="Picture 2" descr="http://ts4.mm.bing.net/th?id=H.4760216519052487&amp;pid=15.1&amp;H=120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350" y="4384856"/>
            <a:ext cx="3044943" cy="2283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630981" y="3761597"/>
            <a:ext cx="1992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GREEK CITY STATES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8" name="Picture 4" descr="http://ts3.mm.bing.net/th?id=H.4799820425268478&amp;pid=15.1&amp;H=151&amp;W=16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634" y="4384856"/>
            <a:ext cx="2440694" cy="2303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78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89" y="0"/>
            <a:ext cx="11933694" cy="1193369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1194 – 1184 BC (1250 BC ?)</a:t>
            </a:r>
            <a:br>
              <a:rPr lang="en-US" dirty="0" smtClean="0"/>
            </a:br>
            <a:r>
              <a:rPr lang="en-US" dirty="0" smtClean="0"/>
              <a:t>TROJAN WAR – A MYTH?</a:t>
            </a:r>
            <a:endParaRPr lang="en-US" sz="31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42247" y="42987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2050" name="Picture 2" descr="https://upload.wikimedia.org/wikipedia/en/thumb/5/58/Triumph_of_Achilles_in_Corfu_Achilleion.jpg/220px-Triumph_of_Achilles_in_Corfu_Achille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05" y="1501451"/>
            <a:ext cx="5153464" cy="229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stanford.edu/%7Eplomio/BurningofTro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305" y="3990975"/>
            <a:ext cx="37719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79390" y="4485926"/>
            <a:ext cx="5920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Kingdom </a:t>
            </a:r>
            <a:r>
              <a:rPr lang="en-US" sz="2800" dirty="0"/>
              <a:t>of Troy </a:t>
            </a:r>
            <a:r>
              <a:rPr lang="en-US" sz="2800" dirty="0" smtClean="0"/>
              <a:t>versus Greek Alliance</a:t>
            </a:r>
            <a:endParaRPr lang="en-US" sz="2800" dirty="0"/>
          </a:p>
        </p:txBody>
      </p:sp>
      <p:pic>
        <p:nvPicPr>
          <p:cNvPr id="2056" name="Picture 8" descr="http://globerove.com/wp-content/uploads/2010/03/the-ancient-city-of-troy-250x2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2904" y="1501450"/>
            <a:ext cx="3672506" cy="2938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74368" y="4987574"/>
            <a:ext cx="4940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 850 BC:  HOMER is author of ILIAD and ODYSSEY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7245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274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THREE PERIODS OF GREEK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2746"/>
            <a:ext cx="12192000" cy="604525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799 – 500 BC     ARCHAIC</a:t>
            </a:r>
          </a:p>
          <a:p>
            <a:pPr lvl="2"/>
            <a:r>
              <a:rPr lang="en-US" sz="3200" dirty="0" smtClean="0"/>
              <a:t>Greek City States develop and colonize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510 – 323 BC   CLASSICAL</a:t>
            </a:r>
          </a:p>
          <a:p>
            <a:pPr lvl="2"/>
            <a:r>
              <a:rPr lang="en-US" sz="2800" dirty="0" smtClean="0"/>
              <a:t>Golden Age – Pericles, Aristotle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323 –   31 BC     HELLENISTIC</a:t>
            </a:r>
          </a:p>
          <a:p>
            <a:pPr lvl="2"/>
            <a:r>
              <a:rPr lang="en-US" sz="3200" dirty="0" smtClean="0"/>
              <a:t>Spreading of Greek culture</a:t>
            </a:r>
            <a:r>
              <a:rPr lang="en-US" sz="1800" dirty="0"/>
              <a:t>	</a:t>
            </a:r>
            <a:endParaRPr lang="en-US" sz="18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991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274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ARCHAIC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2746"/>
            <a:ext cx="12192000" cy="604525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799 – 500 BC     ARCHAIC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949" y="1576509"/>
            <a:ext cx="110192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Greek </a:t>
            </a:r>
            <a:r>
              <a:rPr lang="en-US" sz="2000" dirty="0"/>
              <a:t>city-states </a:t>
            </a:r>
            <a:r>
              <a:rPr lang="en-US" sz="2000" dirty="0" smtClean="0"/>
              <a:t>spread.  Each city-state was independent.</a:t>
            </a:r>
          </a:p>
          <a:p>
            <a:endParaRPr lang="en-US" sz="2000" dirty="0"/>
          </a:p>
          <a:p>
            <a:r>
              <a:rPr lang="en-US" sz="2000" dirty="0" smtClean="0"/>
              <a:t>Economics based on farming: land basis </a:t>
            </a:r>
            <a:r>
              <a:rPr lang="en-US" sz="2000" smtClean="0"/>
              <a:t>of wealth.</a:t>
            </a:r>
            <a:endParaRPr lang="en-US" dirty="0"/>
          </a:p>
        </p:txBody>
      </p:sp>
      <p:pic>
        <p:nvPicPr>
          <p:cNvPr id="2050" name="Picture 2" descr="http://ts1.mm.bing.net/th?id=H.4704089881117228&amp;pid=15.1&amp;H=129&amp;W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234" y="3369233"/>
            <a:ext cx="4107051" cy="331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4949" y="2889969"/>
            <a:ext cx="498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Ruled by </a:t>
            </a:r>
            <a:r>
              <a:rPr lang="en-US" dirty="0" smtClean="0"/>
              <a:t>wealthy aristocrats </a:t>
            </a:r>
            <a:r>
              <a:rPr lang="en-US" dirty="0" smtClean="0"/>
              <a:t>and then by autocrats.</a:t>
            </a:r>
            <a:endParaRPr lang="en-US" dirty="0"/>
          </a:p>
        </p:txBody>
      </p:sp>
      <p:pic>
        <p:nvPicPr>
          <p:cNvPr id="19" name="Picture 2" descr="http://ts3.mm.bing.net/th?id=H.4995550645454646&amp;pid=15.1&amp;H=119&amp;W=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332" y="4423175"/>
            <a:ext cx="2199644" cy="1635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s://upload.wikimedia.org/wikipedia/commons/thumb/5/57/Lycurgus.jpg/150px-Lycurgu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51" y="4423174"/>
            <a:ext cx="1294983" cy="1726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 descr="https://upload.wikimedia.org/wikipedia/en/thumb/8/8b/Solon2.jpg/170px-Solon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5210" y="4423174"/>
            <a:ext cx="1130309" cy="1728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3268850" y="6143508"/>
            <a:ext cx="11861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LYCURGUS</a:t>
            </a:r>
          </a:p>
          <a:p>
            <a:r>
              <a:rPr lang="en-US" dirty="0" smtClean="0"/>
              <a:t>OF SPARTA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41948" y="6081247"/>
            <a:ext cx="12342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SOLON</a:t>
            </a:r>
          </a:p>
          <a:p>
            <a:r>
              <a:rPr lang="en-US" dirty="0" smtClean="0"/>
              <a:t>OF ATHENS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4949" y="3583355"/>
            <a:ext cx="3853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Money reforms in Sparta and in Athens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61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274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CLASSICAL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2746"/>
            <a:ext cx="12192000" cy="604525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510 – 323 BC   CLASSICAL</a:t>
            </a:r>
          </a:p>
          <a:p>
            <a:pPr lvl="1"/>
            <a:r>
              <a:rPr lang="en-US" sz="1400" dirty="0"/>
              <a:t>508 BC – ATHENS CONSTITUTION MADE DEMOCRATIC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400" dirty="0"/>
              <a:t>CITIZENSHIP EXTENDED TO ALIEN MANUFACTURING AND TRADING FOLK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400" dirty="0"/>
              <a:t>10,000 CITIZENS IN ASSEMBLY, HEADED BY COUNCIL OF 500 CITIZENS CHOSEN AT RANDOM</a:t>
            </a:r>
          </a:p>
          <a:p>
            <a:pPr marL="457200" lvl="1" indent="0">
              <a:buNone/>
            </a:pPr>
            <a:r>
              <a:rPr lang="en-US" sz="1800" dirty="0" smtClean="0"/>
              <a:t>						</a:t>
            </a:r>
            <a:r>
              <a:rPr lang="en-US" sz="1800" u="sng" dirty="0" smtClean="0"/>
              <a:t>GRECO-PERSIAN </a:t>
            </a:r>
            <a:r>
              <a:rPr lang="en-US" sz="1800" u="sng" dirty="0"/>
              <a:t>WARS</a:t>
            </a:r>
            <a:r>
              <a:rPr lang="en-US" sz="1800" dirty="0"/>
              <a:t>      </a:t>
            </a:r>
            <a:r>
              <a:rPr lang="en-US" sz="1800" dirty="0" smtClean="0"/>
              <a:t>           499 </a:t>
            </a:r>
            <a:r>
              <a:rPr lang="en-US" sz="1800" dirty="0"/>
              <a:t>– 449 BC</a:t>
            </a:r>
          </a:p>
          <a:p>
            <a:pPr lvl="1"/>
            <a:r>
              <a:rPr lang="en-US" sz="1800" dirty="0"/>
              <a:t>GOLDEN AGE OF GREECE  480 – 404 BC</a:t>
            </a:r>
          </a:p>
          <a:p>
            <a:pPr lvl="1"/>
            <a:r>
              <a:rPr lang="en-US" sz="1800" dirty="0"/>
              <a:t>AGE OF PERICLES               461 – 429 BC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1400" dirty="0"/>
              <a:t>EMERGENCE OF WIDER DEMOCRACY</a:t>
            </a:r>
          </a:p>
          <a:p>
            <a:pPr marL="457200" lvl="1" indent="0">
              <a:buNone/>
            </a:pPr>
            <a:r>
              <a:rPr lang="en-US" sz="1800" dirty="0" smtClean="0"/>
              <a:t>						</a:t>
            </a:r>
            <a:r>
              <a:rPr lang="en-US" sz="1800" u="sng" dirty="0" smtClean="0"/>
              <a:t>FIRST </a:t>
            </a:r>
            <a:r>
              <a:rPr lang="en-US" sz="1800" u="sng" dirty="0"/>
              <a:t>PELOPONNESIAN WAR</a:t>
            </a:r>
            <a:r>
              <a:rPr lang="en-US" sz="1800" dirty="0"/>
              <a:t> </a:t>
            </a:r>
            <a:r>
              <a:rPr lang="en-US" sz="1800" dirty="0" smtClean="0"/>
              <a:t>       </a:t>
            </a:r>
            <a:r>
              <a:rPr lang="en-US" sz="1800" dirty="0"/>
              <a:t>460 – 446 BC    (ATHENS VS. SPARTA)</a:t>
            </a:r>
          </a:p>
          <a:p>
            <a:pPr lvl="1"/>
            <a:r>
              <a:rPr lang="en-US" sz="1800" dirty="0"/>
              <a:t>PEACE                                   </a:t>
            </a:r>
            <a:r>
              <a:rPr lang="en-US" sz="1800" dirty="0" smtClean="0"/>
              <a:t>445 </a:t>
            </a:r>
            <a:r>
              <a:rPr lang="en-US" sz="1800" dirty="0"/>
              <a:t>– 431 BC</a:t>
            </a:r>
          </a:p>
          <a:p>
            <a:pPr marL="457200" lvl="1" indent="0">
              <a:buNone/>
            </a:pPr>
            <a:r>
              <a:rPr lang="en-US" sz="1800" dirty="0" smtClean="0"/>
              <a:t>						</a:t>
            </a:r>
            <a:r>
              <a:rPr lang="en-US" sz="1800" u="sng" dirty="0" smtClean="0"/>
              <a:t>SECOND </a:t>
            </a:r>
            <a:r>
              <a:rPr lang="en-US" sz="1800" u="sng" dirty="0"/>
              <a:t>PELOPONNESIAN WAR</a:t>
            </a:r>
            <a:r>
              <a:rPr lang="en-US" sz="1800" dirty="0"/>
              <a:t>  </a:t>
            </a:r>
            <a:r>
              <a:rPr lang="en-US" sz="1800" dirty="0" smtClean="0"/>
              <a:t> </a:t>
            </a:r>
            <a:r>
              <a:rPr lang="en-US" sz="1800" dirty="0"/>
              <a:t>431 – 404 BC    (ATHENS VS. SPARTA)</a:t>
            </a:r>
          </a:p>
          <a:p>
            <a:pPr lvl="1"/>
            <a:r>
              <a:rPr lang="en-US" sz="1800" dirty="0" smtClean="0"/>
              <a:t>ALEXANDER </a:t>
            </a:r>
            <a:r>
              <a:rPr lang="en-US" sz="1800" dirty="0"/>
              <a:t>THE GREAT </a:t>
            </a:r>
            <a:r>
              <a:rPr lang="en-US" sz="1800" dirty="0" smtClean="0"/>
              <a:t>    </a:t>
            </a:r>
            <a:r>
              <a:rPr lang="en-US" sz="1800" dirty="0"/>
              <a:t>336 – 323 BC</a:t>
            </a:r>
            <a:endParaRPr lang="en-US" dirty="0"/>
          </a:p>
        </p:txBody>
      </p:sp>
      <p:pic>
        <p:nvPicPr>
          <p:cNvPr id="3080" name="Picture 8" descr="Athens, Greece, view of the Classical Greek Acropolis (5th century B.C.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38" y="4511400"/>
            <a:ext cx="2113961" cy="211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https://upload.wikimedia.org/wikipedia/commons/thumb/1/12/Ekklesiasterion.jpg/350px-Ekklesiaster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157" y="4511400"/>
            <a:ext cx="3154536" cy="2100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https://upload.wikimedia.org/wikipedia/commons/thumb/9/98/Sanzio_01_Plato_Aristotle.jpg/220px-Sanzio_01_Plato_Aristotl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2944" y="4511400"/>
            <a:ext cx="1519993" cy="198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53651" y="6494939"/>
            <a:ext cx="229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PLATO AND ARISTOTLE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7046" y="6550497"/>
            <a:ext cx="1668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ACROPOLIS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218178" y="6550497"/>
            <a:ext cx="18778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PUBLIC ASSEMBLY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9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12746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en-US" dirty="0" smtClean="0"/>
              <a:t>HELLENISTIC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2746"/>
            <a:ext cx="12192000" cy="604525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323 –   31 BC     HELLENISTIC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32897" y="1522244"/>
            <a:ext cx="894911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Greek culture was spread by the breakup of Alexander the Great’s empire into 3 kingdoms: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Seleucid:      Babylonia, Persia, Central Turkey,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Pergamon</a:t>
            </a:r>
            <a:r>
              <a:rPr lang="en-US" dirty="0" smtClean="0"/>
              <a:t>:  city in Asia Minor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Ptolemaic:   Egypt</a:t>
            </a:r>
            <a:endParaRPr lang="en-US" dirty="0"/>
          </a:p>
        </p:txBody>
      </p:sp>
      <p:pic>
        <p:nvPicPr>
          <p:cNvPr id="3086" name="Picture 14" descr="https://upload.wikimedia.org/wikipedia/commons/thumb/2/2c/Seleucid-Empire_200bc.jpg/300px-Seleucid-Empire_200b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74" y="3334729"/>
            <a:ext cx="4591243" cy="264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Pergamon - 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508" y="3334728"/>
            <a:ext cx="1985712" cy="264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https://upload.wikimedia.org/wikipedia/commons/thumb/6/64/Sphinx_Alexandria.jpg/260px-Sphinx_Alexandri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8811" y="3334727"/>
            <a:ext cx="3530154" cy="264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17356" y="6050841"/>
            <a:ext cx="1859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SELEUCID EMPIRE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624209" y="6097007"/>
            <a:ext cx="13735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PERGAMON,</a:t>
            </a:r>
          </a:p>
          <a:p>
            <a:r>
              <a:rPr lang="en-US" dirty="0" smtClean="0"/>
              <a:t>ASIA MINOR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183103" y="6025046"/>
            <a:ext cx="1281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PTOLEMAIC</a:t>
            </a:r>
          </a:p>
          <a:p>
            <a:r>
              <a:rPr lang="en-US" dirty="0" smtClean="0"/>
              <a:t>EGYPT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4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222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TIMELINE: THE IRON AGE &amp; GREEK CIVILIZATION </vt:lpstr>
      <vt:lpstr>    3,500     to     1,400 BC BRONZE AGE       1,400     to        300 AD    IRON AGE    </vt:lpstr>
      <vt:lpstr>1194 – 1184 BC (1250 BC ?) TROJAN WAR – A MYTH?</vt:lpstr>
      <vt:lpstr>THREE PERIODS OF GREEK HISTORY</vt:lpstr>
      <vt:lpstr>ARCHAIC PERIOD</vt:lpstr>
      <vt:lpstr>CLASSICAL PERIOD</vt:lpstr>
      <vt:lpstr>HELLENISTIC PERIOD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Peters</dc:creator>
  <cp:lastModifiedBy>Sue Peters</cp:lastModifiedBy>
  <cp:revision>56</cp:revision>
  <dcterms:created xsi:type="dcterms:W3CDTF">2013-10-08T20:28:52Z</dcterms:created>
  <dcterms:modified xsi:type="dcterms:W3CDTF">2013-10-13T14:28:10Z</dcterms:modified>
</cp:coreProperties>
</file>