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78" r:id="rId9"/>
    <p:sldId id="279" r:id="rId10"/>
    <p:sldId id="265" r:id="rId11"/>
    <p:sldId id="283" r:id="rId12"/>
    <p:sldId id="266" r:id="rId13"/>
    <p:sldId id="267" r:id="rId14"/>
    <p:sldId id="269" r:id="rId15"/>
    <p:sldId id="272" r:id="rId16"/>
    <p:sldId id="273" r:id="rId17"/>
    <p:sldId id="274" r:id="rId18"/>
    <p:sldId id="275" r:id="rId19"/>
    <p:sldId id="276" r:id="rId20"/>
    <p:sldId id="281" r:id="rId21"/>
    <p:sldId id="277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  <a:srgbClr val="99FF99"/>
    <a:srgbClr val="66FF33"/>
    <a:srgbClr val="06C0FA"/>
    <a:srgbClr val="CCCC00"/>
    <a:srgbClr val="FAA2E9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52" autoAdjust="0"/>
    <p:restoredTop sz="94660"/>
  </p:normalViewPr>
  <p:slideViewPr>
    <p:cSldViewPr snapToGrid="0">
      <p:cViewPr varScale="1">
        <p:scale>
          <a:sx n="61" d="100"/>
          <a:sy n="61" d="100"/>
        </p:scale>
        <p:origin x="72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CF0AC-49F7-408D-9229-7B4F9A8DB685}" type="datetimeFigureOut">
              <a:rPr lang="en-US" smtClean="0"/>
              <a:t>9/28/2013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21EEB-E999-418B-81B1-EB96D41FB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051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CF0AC-49F7-408D-9229-7B4F9A8DB685}" type="datetimeFigureOut">
              <a:rPr lang="en-US" smtClean="0"/>
              <a:t>9/28/2013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21EEB-E999-418B-81B1-EB96D41FB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742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CF0AC-49F7-408D-9229-7B4F9A8DB685}" type="datetimeFigureOut">
              <a:rPr lang="en-US" smtClean="0"/>
              <a:t>9/28/2013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21EEB-E999-418B-81B1-EB96D41FB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360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CF0AC-49F7-408D-9229-7B4F9A8DB685}" type="datetimeFigureOut">
              <a:rPr lang="en-US" smtClean="0"/>
              <a:t>9/28/2013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21EEB-E999-418B-81B1-EB96D41FB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864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CF0AC-49F7-408D-9229-7B4F9A8DB685}" type="datetimeFigureOut">
              <a:rPr lang="en-US" smtClean="0"/>
              <a:t>9/28/2013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21EEB-E999-418B-81B1-EB96D41FB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180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CF0AC-49F7-408D-9229-7B4F9A8DB685}" type="datetimeFigureOut">
              <a:rPr lang="en-US" smtClean="0"/>
              <a:t>9/28/2013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21EEB-E999-418B-81B1-EB96D41FB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286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CF0AC-49F7-408D-9229-7B4F9A8DB685}" type="datetimeFigureOut">
              <a:rPr lang="en-US" smtClean="0"/>
              <a:t>9/28/2013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21EEB-E999-418B-81B1-EB96D41FB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092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CF0AC-49F7-408D-9229-7B4F9A8DB685}" type="datetimeFigureOut">
              <a:rPr lang="en-US" smtClean="0"/>
              <a:t>9/28/2013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21EEB-E999-418B-81B1-EB96D41FB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673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CF0AC-49F7-408D-9229-7B4F9A8DB685}" type="datetimeFigureOut">
              <a:rPr lang="en-US" smtClean="0"/>
              <a:t>9/28/2013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21EEB-E999-418B-81B1-EB96D41FB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758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CF0AC-49F7-408D-9229-7B4F9A8DB685}" type="datetimeFigureOut">
              <a:rPr lang="en-US" smtClean="0"/>
              <a:t>9/28/2013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21EEB-E999-418B-81B1-EB96D41FB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176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CF0AC-49F7-408D-9229-7B4F9A8DB685}" type="datetimeFigureOut">
              <a:rPr lang="en-US" smtClean="0"/>
              <a:t>9/28/2013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21EEB-E999-418B-81B1-EB96D41FB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601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5CF0AC-49F7-408D-9229-7B4F9A8DB685}" type="datetimeFigureOut">
              <a:rPr lang="en-US" smtClean="0"/>
              <a:t>9/28/2013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A21EEB-E999-418B-81B1-EB96D41FB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497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jpeg"/><Relationship Id="rId2" Type="http://schemas.openxmlformats.org/officeDocument/2006/relationships/image" Target="../media/image3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2.jpeg"/><Relationship Id="rId4" Type="http://schemas.openxmlformats.org/officeDocument/2006/relationships/image" Target="../media/image41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jpeg"/><Relationship Id="rId2" Type="http://schemas.openxmlformats.org/officeDocument/2006/relationships/image" Target="../media/image3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3.png"/><Relationship Id="rId5" Type="http://schemas.openxmlformats.org/officeDocument/2006/relationships/image" Target="../media/image42.jpeg"/><Relationship Id="rId4" Type="http://schemas.openxmlformats.org/officeDocument/2006/relationships/image" Target="../media/image41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jpeg"/><Relationship Id="rId2" Type="http://schemas.openxmlformats.org/officeDocument/2006/relationships/image" Target="../media/image3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2.jpeg"/><Relationship Id="rId4" Type="http://schemas.openxmlformats.org/officeDocument/2006/relationships/image" Target="../media/image41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image" Target="../media/image4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4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jpeg"/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7.jpeg"/><Relationship Id="rId4" Type="http://schemas.openxmlformats.org/officeDocument/2006/relationships/image" Target="../media/image46.jpe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House_Committee_on_Financial_Services" TargetMode="External"/><Relationship Id="rId3" Type="http://schemas.openxmlformats.org/officeDocument/2006/relationships/hyperlink" Target="https://en.wikipedia.org/wiki/United_States_House_of_Representatives" TargetMode="External"/><Relationship Id="rId7" Type="http://schemas.openxmlformats.org/officeDocument/2006/relationships/hyperlink" Target="https://en.wikipedia.org/wiki/Ohio" TargetMode="External"/><Relationship Id="rId2" Type="http://schemas.openxmlformats.org/officeDocument/2006/relationships/image" Target="../media/image48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Democratic_Party_(United_States)" TargetMode="External"/><Relationship Id="rId5" Type="http://schemas.openxmlformats.org/officeDocument/2006/relationships/hyperlink" Target="https://en.wikipedia.org/wiki/Dennis_Kucinich" TargetMode="External"/><Relationship Id="rId10" Type="http://schemas.openxmlformats.org/officeDocument/2006/relationships/image" Target="../media/image50.jpeg"/><Relationship Id="rId4" Type="http://schemas.openxmlformats.org/officeDocument/2006/relationships/hyperlink" Target="http://kucinich.house.gov/theneedact/" TargetMode="External"/><Relationship Id="rId9" Type="http://schemas.openxmlformats.org/officeDocument/2006/relationships/image" Target="../media/image4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jpeg"/><Relationship Id="rId2" Type="http://schemas.openxmlformats.org/officeDocument/2006/relationships/image" Target="../media/image5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4.jpeg"/><Relationship Id="rId4" Type="http://schemas.openxmlformats.org/officeDocument/2006/relationships/image" Target="../media/image53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image" Target="../media/image10.jpeg"/><Relationship Id="rId7" Type="http://schemas.openxmlformats.org/officeDocument/2006/relationships/image" Target="../media/image14.jpeg"/><Relationship Id="rId12" Type="http://schemas.openxmlformats.org/officeDocument/2006/relationships/image" Target="../media/image19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eg"/><Relationship Id="rId11" Type="http://schemas.openxmlformats.org/officeDocument/2006/relationships/image" Target="../media/image18.jpeg"/><Relationship Id="rId5" Type="http://schemas.openxmlformats.org/officeDocument/2006/relationships/image" Target="../media/image12.jpeg"/><Relationship Id="rId10" Type="http://schemas.openxmlformats.org/officeDocument/2006/relationships/image" Target="../media/image17.jpeg"/><Relationship Id="rId4" Type="http://schemas.openxmlformats.org/officeDocument/2006/relationships/image" Target="../media/image11.jpeg"/><Relationship Id="rId9" Type="http://schemas.openxmlformats.org/officeDocument/2006/relationships/image" Target="../media/image16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jpeg"/><Relationship Id="rId3" Type="http://schemas.openxmlformats.org/officeDocument/2006/relationships/image" Target="../media/image21.jpeg"/><Relationship Id="rId7" Type="http://schemas.openxmlformats.org/officeDocument/2006/relationships/image" Target="../media/image25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4.jpeg"/><Relationship Id="rId5" Type="http://schemas.openxmlformats.org/officeDocument/2006/relationships/image" Target="../media/image23.jpeg"/><Relationship Id="rId4" Type="http://schemas.openxmlformats.org/officeDocument/2006/relationships/image" Target="../media/image22.jpeg"/><Relationship Id="rId9" Type="http://schemas.openxmlformats.org/officeDocument/2006/relationships/image" Target="../media/image2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7" Type="http://schemas.openxmlformats.org/officeDocument/2006/relationships/image" Target="../media/image26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5.jpeg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712922"/>
            <a:ext cx="9144000" cy="2771257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The Lost Science of Money</a:t>
            </a:r>
            <a:br>
              <a:rPr lang="en-US" b="1" dirty="0" smtClean="0"/>
            </a:br>
            <a:r>
              <a:rPr lang="en-US" dirty="0" smtClean="0"/>
              <a:t>		</a:t>
            </a:r>
            <a:r>
              <a:rPr lang="en-US" sz="3600" dirty="0" smtClean="0"/>
              <a:t>by Stephen A. </a:t>
            </a:r>
            <a:r>
              <a:rPr lang="en-US" sz="3600" dirty="0" err="1" smtClean="0"/>
              <a:t>Zarlenga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846787"/>
            <a:ext cx="9144000" cy="2002220"/>
          </a:xfrm>
          <a:solidFill>
            <a:srgbClr val="FFC000"/>
          </a:solidFill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sz="3600" b="1" dirty="0" smtClean="0"/>
              <a:t>The Mythology of Money –</a:t>
            </a:r>
          </a:p>
          <a:p>
            <a:r>
              <a:rPr lang="en-US" sz="3600" b="1" dirty="0" smtClean="0"/>
              <a:t>the Story of Power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5274752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1325563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en-US" sz="3600" dirty="0" smtClean="0"/>
              <a:t>THE ECONOMICS PROFESSION</a:t>
            </a:r>
            <a:br>
              <a:rPr lang="en-US" sz="3600" dirty="0" smtClean="0"/>
            </a:br>
            <a:r>
              <a:rPr lang="en-US" sz="3600" dirty="0" smtClean="0"/>
              <a:t>EITHER IGNORES OR  MISDEFINES MONEY</a:t>
            </a:r>
            <a:br>
              <a:rPr lang="en-US" sz="3600" dirty="0" smtClean="0"/>
            </a:br>
            <a:r>
              <a:rPr lang="en-US" sz="3600" dirty="0" smtClean="0"/>
              <a:t>…using theoretical and logical reasoning…ignoring empirical data</a:t>
            </a:r>
            <a:endParaRPr lang="en-US" sz="36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44298" y="1819275"/>
            <a:ext cx="8053388" cy="503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560891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err="1"/>
              <a:t>Mr</a:t>
            </a:r>
            <a:r>
              <a:rPr lang="en-US" dirty="0"/>
              <a:t> </a:t>
            </a:r>
            <a:r>
              <a:rPr lang="en-US" dirty="0" smtClean="0"/>
              <a:t> Graham Towers, </a:t>
            </a:r>
            <a:r>
              <a:rPr lang="en-CA" dirty="0"/>
              <a:t>Governor of the Central Bank of Canada (from 1934 to 1955), before the Canadian Government's Committee on Banking and Commerce, in </a:t>
            </a:r>
            <a:r>
              <a:rPr lang="en-CA" dirty="0" smtClean="0"/>
              <a:t>1939: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CA" dirty="0" smtClean="0"/>
              <a:t>Question by Gerald </a:t>
            </a:r>
            <a:r>
              <a:rPr lang="en-CA" dirty="0" err="1" smtClean="0"/>
              <a:t>McGeer</a:t>
            </a:r>
            <a:r>
              <a:rPr lang="en-CA" dirty="0" smtClean="0"/>
              <a:t>:</a:t>
            </a:r>
          </a:p>
          <a:p>
            <a:pPr marL="0" indent="0">
              <a:buNone/>
            </a:pPr>
            <a:r>
              <a:rPr lang="en-CA" dirty="0"/>
              <a:t> </a:t>
            </a:r>
            <a:r>
              <a:rPr lang="en-CA" dirty="0" smtClean="0"/>
              <a:t>        </a:t>
            </a:r>
            <a:r>
              <a:rPr lang="en-CA" dirty="0"/>
              <a:t>Will you tell me why a government with power to create money, should give that power away to a private monopoly, and then borrow </a:t>
            </a:r>
            <a:r>
              <a:rPr lang="en-CA" dirty="0" smtClean="0"/>
              <a:t>at interest that </a:t>
            </a:r>
            <a:r>
              <a:rPr lang="en-CA" dirty="0"/>
              <a:t>which parliament can create itself</a:t>
            </a:r>
            <a:r>
              <a:rPr lang="en-CA" dirty="0" smtClean="0"/>
              <a:t>, </a:t>
            </a:r>
            <a:r>
              <a:rPr lang="en-CA" dirty="0"/>
              <a:t>to the point of national bankruptcy? </a:t>
            </a:r>
            <a:endParaRPr lang="en-US" dirty="0"/>
          </a:p>
          <a:p>
            <a:r>
              <a:rPr lang="en-CA" b="1" dirty="0"/>
              <a:t>Mr. Towers: </a:t>
            </a:r>
            <a:endParaRPr lang="en-CA" b="1" dirty="0" smtClean="0"/>
          </a:p>
          <a:p>
            <a:pPr marL="0" indent="0">
              <a:buNone/>
            </a:pPr>
            <a:r>
              <a:rPr lang="en-CA" b="1" dirty="0"/>
              <a:t> </a:t>
            </a:r>
            <a:r>
              <a:rPr lang="en-CA" b="1" dirty="0" smtClean="0"/>
              <a:t>        If </a:t>
            </a:r>
            <a:r>
              <a:rPr lang="en-CA" b="1" dirty="0"/>
              <a:t>parliament wants to change the form of operating the banking system, then certainly that is within the power of parliament. </a:t>
            </a:r>
            <a:r>
              <a:rPr lang="en-CA" dirty="0"/>
              <a:t>(p. 394) 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THE ECONOMICS PROFESSION</a:t>
            </a:r>
            <a:br>
              <a:rPr lang="en-US" sz="3600" dirty="0" smtClean="0"/>
            </a:br>
            <a:r>
              <a:rPr lang="en-US" sz="3600" dirty="0" smtClean="0"/>
              <a:t>WILL NOT TEACH </a:t>
            </a:r>
            <a:r>
              <a:rPr lang="en-US" sz="3600" dirty="0" smtClean="0"/>
              <a:t>THE SCIENCE OF MONEY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9424409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THE ECONOMICS PROFESSION</a:t>
            </a:r>
            <a:br>
              <a:rPr lang="en-US" dirty="0" smtClean="0"/>
            </a:br>
            <a:r>
              <a:rPr lang="en-US" sz="3100" dirty="0" smtClean="0"/>
              <a:t>“DOES NOT TAKE THE TROUBLE TO STUDY THE HISTORY OF MONEY”</a:t>
            </a:r>
            <a:br>
              <a:rPr lang="en-US" sz="3100" dirty="0" smtClean="0"/>
            </a:br>
            <a:r>
              <a:rPr lang="en-US" sz="2800" dirty="0" smtClean="0"/>
              <a:t>Alexander Del Mar, 19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century monetary historian</a:t>
            </a:r>
            <a:endParaRPr lang="en-US" sz="28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762458"/>
            <a:ext cx="3548619" cy="5095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4551445" y="3226739"/>
            <a:ext cx="4244975" cy="3047481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8961046" y="4150314"/>
            <a:ext cx="2826415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Colonial </a:t>
            </a:r>
          </a:p>
          <a:p>
            <a:pPr algn="ct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Bills of Credit</a:t>
            </a:r>
          </a:p>
        </p:txBody>
      </p:sp>
    </p:spTree>
    <p:extLst>
      <p:ext uri="{BB962C8B-B14F-4D97-AF65-F5344CB8AC3E}">
        <p14:creationId xmlns:p14="http://schemas.microsoft.com/office/powerpoint/2010/main" val="23814598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pPr algn="ctr"/>
            <a:r>
              <a:rPr lang="en-US" dirty="0" smtClean="0"/>
              <a:t>MONETARY HISTORY HAS BEEN CENSORED</a:t>
            </a:r>
            <a:endParaRPr lang="en-US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-1" y="2245666"/>
            <a:ext cx="12192000" cy="178510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</a:rPr>
              <a:t>The intellectual faculties however are not of themselves sufficient to produce external action;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</a:rPr>
              <a:t>they require the aid of physical force, the direction and combination of which are wholly at the disposal of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sng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</a:rPr>
              <a:t>MONEY, THAT MIGHTY SPRING BY WHICH THE TOTAL FORCE OF HUMAN ENERGIES IS SET IN MOTION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effectLst/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</a:rPr>
              <a:t>Augustus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effectLst/>
                <a:latin typeface="Arial" panose="020B0604020202020204" pitchFamily="34" charset="0"/>
              </a:rPr>
              <a:t>Boeckh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</a:rPr>
              <a:t> (Translated) </a:t>
            </a:r>
            <a:r>
              <a:rPr kumimoji="0" lang="en-US" sz="1400" b="0" i="1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</a:rPr>
              <a:t>The Public</a:t>
            </a:r>
            <a:br>
              <a:rPr kumimoji="0" lang="en-US" sz="1400" b="0" i="1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</a:rPr>
            </a:br>
            <a:r>
              <a:rPr kumimoji="0" lang="en-US" sz="1400" b="0" i="1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</a:rPr>
              <a:t>Economy of Athens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</a:rPr>
              <a:t>, p. 7, Book I, London, 1828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</a:rPr>
              <a:t>.</a:t>
            </a:r>
            <a:endParaRPr kumimoji="0" lang="en-US" sz="2400" b="0" i="0" u="none" strike="noStrike" cap="none" normalizeH="0" baseline="0" dirty="0" smtClean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pic>
        <p:nvPicPr>
          <p:cNvPr id="1027" name="Picture 3" descr="http://ts4.mm.bing.net/th?id=H.4694507788634491&amp;pid=15.1&amp;H=160&amp;W=15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5798" y="4890180"/>
            <a:ext cx="1890201" cy="1961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http://ts3.mm.bing.net/th?id=H.4668214013395102&amp;pid=15.1&amp;H=130&amp;W=16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2071" y="4990457"/>
            <a:ext cx="2182435" cy="17782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http://ts1.mm.bing.net/th?id=H.4627965880960420&amp;pid=15.1&amp;H=160&amp;W=11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7480" y="4585748"/>
            <a:ext cx="1611232" cy="2272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http://ts2.mm.bing.net/th?id=H.4575988157385853&amp;pid=15.1&amp;H=111&amp;W=16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6588" y="4990457"/>
            <a:ext cx="2273138" cy="1572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88730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pPr algn="ctr"/>
            <a:r>
              <a:rPr lang="en-US" dirty="0" smtClean="0"/>
              <a:t>MONETARY HISTORY HAS BEEN CENSORED</a:t>
            </a:r>
            <a:endParaRPr lang="en-US" dirty="0"/>
          </a:p>
        </p:txBody>
      </p:sp>
      <p:pic>
        <p:nvPicPr>
          <p:cNvPr id="1027" name="Picture 3" descr="http://ts4.mm.bing.net/th?id=H.4694507788634491&amp;pid=15.1&amp;H=160&amp;W=15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5798" y="4890180"/>
            <a:ext cx="1890201" cy="1961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http://ts3.mm.bing.net/th?id=H.4668214013395102&amp;pid=15.1&amp;H=130&amp;W=16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2071" y="4990457"/>
            <a:ext cx="2182435" cy="17782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http://ts1.mm.bing.net/th?id=H.4627965880960420&amp;pid=15.1&amp;H=160&amp;W=11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7480" y="4585748"/>
            <a:ext cx="1611232" cy="2272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http://ts2.mm.bing.net/th?id=H.4575988157385853&amp;pid=15.1&amp;H=111&amp;W=16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6588" y="4990457"/>
            <a:ext cx="2273138" cy="1572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Users\Sue\Documents\a CLASS SKYPE LOST SCIENCE\C INTRODUCTION\WHERE IS MONEY HISTORY.PNG"/>
          <p:cNvPicPr>
            <a:picLocks noGrp="1" noChangeAspect="1" noChangeArrowheads="1"/>
          </p:cNvPicPr>
          <p:nvPr>
            <p:ph idx="1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7288" y="2241793"/>
            <a:ext cx="7702658" cy="1792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1441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pPr algn="ctr"/>
            <a:r>
              <a:rPr lang="en-US" dirty="0" smtClean="0"/>
              <a:t>MONETARY HISTORY HAS BEEN CENSORED</a:t>
            </a:r>
            <a:endParaRPr lang="en-US" dirty="0"/>
          </a:p>
        </p:txBody>
      </p:sp>
      <p:pic>
        <p:nvPicPr>
          <p:cNvPr id="1027" name="Picture 3" descr="http://ts4.mm.bing.net/th?id=H.4694507788634491&amp;pid=15.1&amp;H=160&amp;W=15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2481" y="5447116"/>
            <a:ext cx="1353518" cy="1404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http://ts3.mm.bing.net/th?id=H.4668214013395102&amp;pid=15.1&amp;H=130&amp;W=16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8755" y="5427755"/>
            <a:ext cx="1645751" cy="1340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http://ts1.mm.bing.net/th?id=H.4627965880960420&amp;pid=15.1&amp;H=160&amp;W=11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78332" y="5306180"/>
            <a:ext cx="1100380" cy="1551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http://ts2.mm.bing.net/th?id=H.4575988157385853&amp;pid=15.1&amp;H=111&amp;W=16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6806" y="5461049"/>
            <a:ext cx="1592919" cy="11020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76474"/>
            <a:ext cx="10515600" cy="2311024"/>
          </a:xfrm>
          <a:solidFill>
            <a:srgbClr val="FFFF99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“In </a:t>
            </a:r>
            <a:r>
              <a:rPr lang="en-US" dirty="0"/>
              <a:t>all the writings of these great and practical scholars, the </a:t>
            </a:r>
            <a:r>
              <a:rPr lang="en-US" dirty="0" smtClean="0"/>
              <a:t>workings </a:t>
            </a:r>
            <a:r>
              <a:rPr lang="en-US" dirty="0"/>
              <a:t>of that mighty engine </a:t>
            </a:r>
            <a:r>
              <a:rPr lang="en-US" dirty="0" smtClean="0"/>
              <a:t>which </a:t>
            </a:r>
            <a:r>
              <a:rPr lang="en-US" dirty="0"/>
              <a:t>injects the unit of exchange </a:t>
            </a:r>
            <a:r>
              <a:rPr lang="en-US" dirty="0" smtClean="0"/>
              <a:t>amongst </a:t>
            </a:r>
            <a:r>
              <a:rPr lang="en-US" dirty="0"/>
              <a:t>the peoples, and without which no civilization as we know </a:t>
            </a:r>
            <a:r>
              <a:rPr lang="en-US" dirty="0" smtClean="0"/>
              <a:t>it </a:t>
            </a:r>
            <a:r>
              <a:rPr lang="en-US" dirty="0"/>
              <a:t>can come to be, is only indicated by a profound silence</a:t>
            </a:r>
            <a:r>
              <a:rPr lang="en-US" dirty="0" smtClean="0"/>
              <a:t>.” </a:t>
            </a:r>
          </a:p>
          <a:p>
            <a:pPr marL="0" indent="0" algn="ctr">
              <a:buNone/>
            </a:pPr>
            <a:r>
              <a:rPr lang="en-US" dirty="0" smtClean="0"/>
              <a:t>David </a:t>
            </a:r>
            <a:r>
              <a:rPr lang="en-US" dirty="0" err="1" smtClean="0"/>
              <a:t>Astle</a:t>
            </a:r>
            <a:r>
              <a:rPr lang="en-US" dirty="0" smtClean="0"/>
              <a:t>, THE BABYLONIAN WOE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5664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MONETARY HISTORY HAS BEEN MISINTERPRETED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55836"/>
            <a:ext cx="10515600" cy="2311024"/>
          </a:xfrm>
          <a:solidFill>
            <a:srgbClr val="FFFF99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“By the money price of goods it is to be observed, I understand always, the </a:t>
            </a:r>
            <a:r>
              <a:rPr lang="en-US" u="sng" dirty="0" smtClean="0"/>
              <a:t>quantity of pure gold or silver </a:t>
            </a:r>
            <a:r>
              <a:rPr lang="en-US" dirty="0" smtClean="0"/>
              <a:t>for which they are sold, without any regard to denomination of the coin.”</a:t>
            </a:r>
          </a:p>
          <a:p>
            <a:pPr marL="0" indent="0" algn="ctr">
              <a:buNone/>
            </a:pPr>
            <a:r>
              <a:rPr lang="en-US" dirty="0" smtClean="0"/>
              <a:t>Adam Smith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3074" name="Picture 2" descr="http://ts3.mm.bing.net/th?id=H.4549608470677174&amp;pid=15.1&amp;H=90&amp;W=16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039" y="4921554"/>
            <a:ext cx="2293158" cy="1289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ts3.mm.bing.net/th?id=H.4761655309764266&amp;pid=15.1&amp;H=120&amp;W=16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4755" y="4921554"/>
            <a:ext cx="2370648" cy="1773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50055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3993" y="0"/>
            <a:ext cx="10515600" cy="1325563"/>
          </a:xfrm>
          <a:solidFill>
            <a:srgbClr val="FFC000"/>
          </a:solidFill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MONETARY HISTORY HAS BEEN MISINTERPRETED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949" y="1503406"/>
            <a:ext cx="11329262" cy="573368"/>
          </a:xfrm>
          <a:solidFill>
            <a:srgbClr val="FFFF99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/>
              <a:t>History and thought shows money’s essence to be an abstract legal power…</a:t>
            </a:r>
            <a:endParaRPr lang="en-US" dirty="0"/>
          </a:p>
        </p:txBody>
      </p:sp>
      <p:pic>
        <p:nvPicPr>
          <p:cNvPr id="3076" name="Picture 4" descr="http://ts3.mm.bing.net/th?id=H.4761655309764266&amp;pid=15.1&amp;H=120&amp;W=16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2339" y="5147716"/>
            <a:ext cx="2898182" cy="17102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6" name="Picture 2" descr="http://ts2.mm.bing.net/th?id=H.4674115295971853&amp;pid=15.1&amp;H=160&amp;W=14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140239"/>
            <a:ext cx="3293390" cy="1664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://ts2.mm.bing.net/th?id=H.4519294635475421&amp;pid=15.1&amp;H=66&amp;W=16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9736" y="5134944"/>
            <a:ext cx="4131040" cy="17040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464949" y="3924514"/>
            <a:ext cx="11329262" cy="1159530"/>
          </a:xfrm>
          <a:prstGeom prst="rect">
            <a:avLst/>
          </a:prstGeom>
          <a:solidFill>
            <a:srgbClr val="FFFF99"/>
          </a:solidFill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…but economists still argue whether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it should be a commodity like gold;    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dirty="0" smtClean="0"/>
              <a:t>                                                                              or a credit issued by private banks.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97461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3993" y="0"/>
            <a:ext cx="10515600" cy="1325563"/>
          </a:xfrm>
          <a:solidFill>
            <a:srgbClr val="FFC000"/>
          </a:solidFill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MONETARY HISTORY HAS BEEN MISINTERPRETED</a:t>
            </a:r>
            <a:endParaRPr lang="en-US" sz="4000" dirty="0"/>
          </a:p>
        </p:txBody>
      </p:sp>
      <p:pic>
        <p:nvPicPr>
          <p:cNvPr id="6148" name="Picture 4" descr="http://ts2.mm.bing.net/th?id=H.4519294635475421&amp;pid=15.1&amp;H=66&amp;W=16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176" y="3414281"/>
            <a:ext cx="2512017" cy="1250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ontent Placeholder 2"/>
          <p:cNvSpPr txBox="1">
            <a:spLocks/>
          </p:cNvSpPr>
          <p:nvPr/>
        </p:nvSpPr>
        <p:spPr>
          <a:xfrm>
            <a:off x="293176" y="1599671"/>
            <a:ext cx="11329262" cy="1482696"/>
          </a:xfrm>
          <a:prstGeom prst="rect">
            <a:avLst/>
          </a:prstGeom>
          <a:solidFill>
            <a:srgbClr val="FFFF99"/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en-US" dirty="0" smtClean="0"/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dirty="0" smtClean="0"/>
              <a:t>Economists promote the myths and disregard its bad effects on the people.</a:t>
            </a:r>
            <a:endParaRPr lang="en-US" dirty="0"/>
          </a:p>
        </p:txBody>
      </p:sp>
      <p:pic>
        <p:nvPicPr>
          <p:cNvPr id="7170" name="Picture 2" descr="http://ts3.mm.bing.net/th?id=H.4584582427967538&amp;pid=15.1&amp;H=117&amp;W=16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4255" y="3414281"/>
            <a:ext cx="2295033" cy="1529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93175" y="4756428"/>
            <a:ext cx="25120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PRIVATE BANK CREDIT</a:t>
            </a:r>
          </a:p>
          <a:p>
            <a:r>
              <a:rPr lang="en-US" sz="2000" dirty="0" smtClean="0"/>
              <a:t>‘USED AS MONEY’</a:t>
            </a:r>
            <a:endParaRPr lang="en-US" sz="2000" dirty="0"/>
          </a:p>
        </p:txBody>
      </p:sp>
      <p:pic>
        <p:nvPicPr>
          <p:cNvPr id="7174" name="Picture 6" descr="http://ts4.mm.bing.net/th?id=H.4883662444626611&amp;pid=15.1&amp;H=101&amp;W=16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7807" y="4039636"/>
            <a:ext cx="3332136" cy="2103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http://ts1.mm.bing.net/th?id=H.4859928454430892&amp;pid=15.1&amp;H=106&amp;W=16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2556" y="4499869"/>
            <a:ext cx="3559444" cy="2358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ight Arrow 5"/>
          <p:cNvSpPr/>
          <p:nvPr/>
        </p:nvSpPr>
        <p:spPr>
          <a:xfrm>
            <a:off x="2977251" y="3797320"/>
            <a:ext cx="978408" cy="484632"/>
          </a:xfrm>
          <a:prstGeom prst="rightArrow">
            <a:avLst/>
          </a:prstGeom>
          <a:solidFill>
            <a:srgbClr val="99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3744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en-US" dirty="0" smtClean="0"/>
              <a:t>PURPOSE OF BOOK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522009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Study important principles of the science of money,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derived from the history of money systems.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Propose American monetary reforms.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7225" y="3553869"/>
            <a:ext cx="2836594" cy="4694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Continental Currency</a:t>
            </a: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353" y="3952067"/>
            <a:ext cx="2670339" cy="25518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7493581"/>
              </p:ext>
            </p:extLst>
          </p:nvPr>
        </p:nvGraphicFramePr>
        <p:xfrm>
          <a:off x="6965722" y="3921611"/>
          <a:ext cx="4869874" cy="2560320"/>
        </p:xfrm>
        <a:graphic>
          <a:graphicData uri="http://schemas.openxmlformats.org/drawingml/2006/table">
            <a:tbl>
              <a:tblPr/>
              <a:tblGrid>
                <a:gridCol w="2434937"/>
                <a:gridCol w="2434937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dirty="0">
                          <a:effectLst/>
                        </a:rPr>
                        <a:t>Colloquial acronym(s)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>
                          <a:effectLst/>
                        </a:rPr>
                        <a:t>NEED Act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>
                          <a:effectLst/>
                        </a:rPr>
                        <a:t>Nickname(s)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>
                          <a:effectLst/>
                        </a:rPr>
                        <a:t>House Bill 2990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r>
                        <a:rPr lang="en-US"/>
                        <a:t>Legislative history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 gridSpan="2">
                  <a:txBody>
                    <a:bodyPr/>
                    <a:lstStyle/>
                    <a:p>
                      <a:pPr algn="l">
                        <a:buFont typeface="Arial" panose="020B0604020202020204" pitchFamily="34" charset="0"/>
                        <a:buChar char="•"/>
                      </a:pPr>
                      <a:r>
                        <a:rPr lang="en-US" b="1" dirty="0">
                          <a:effectLst/>
                        </a:rPr>
                        <a:t>Introduced in the </a:t>
                      </a:r>
                      <a:r>
                        <a:rPr lang="en-US" b="1" dirty="0">
                          <a:effectLst/>
                          <a:hlinkClick r:id="rId3" tooltip="United States House of Representatives"/>
                        </a:rPr>
                        <a:t>House of Representatives</a:t>
                      </a:r>
                      <a:r>
                        <a:rPr lang="en-US" b="1" dirty="0">
                          <a:effectLst/>
                        </a:rPr>
                        <a:t> as</a:t>
                      </a:r>
                      <a:r>
                        <a:rPr lang="en-US" dirty="0">
                          <a:effectLst/>
                        </a:rPr>
                        <a:t> </a:t>
                      </a:r>
                      <a:r>
                        <a:rPr lang="en-US" dirty="0">
                          <a:effectLst/>
                          <a:hlinkClick r:id="rId4"/>
                        </a:rPr>
                        <a:t>H.R. 2990</a:t>
                      </a:r>
                      <a:r>
                        <a:rPr lang="en-US" dirty="0">
                          <a:effectLst/>
                        </a:rPr>
                        <a:t> </a:t>
                      </a:r>
                      <a:r>
                        <a:rPr lang="en-US" b="1" dirty="0">
                          <a:effectLst/>
                        </a:rPr>
                        <a:t>by</a:t>
                      </a:r>
                      <a:r>
                        <a:rPr lang="en-US" dirty="0">
                          <a:effectLst/>
                        </a:rPr>
                        <a:t> </a:t>
                      </a:r>
                      <a:r>
                        <a:rPr lang="en-US" dirty="0">
                          <a:effectLst/>
                          <a:hlinkClick r:id="rId5" tooltip="Dennis Kucinich"/>
                        </a:rPr>
                        <a:t>Dennis Kucinich</a:t>
                      </a:r>
                      <a:r>
                        <a:rPr lang="en-US" dirty="0">
                          <a:effectLst/>
                        </a:rPr>
                        <a:t> (</a:t>
                      </a:r>
                      <a:r>
                        <a:rPr lang="en-US" dirty="0">
                          <a:effectLst/>
                          <a:hlinkClick r:id="rId6" tooltip="Democratic Party (United States)"/>
                        </a:rPr>
                        <a:t>D</a:t>
                      </a:r>
                      <a:r>
                        <a:rPr lang="en-US" dirty="0">
                          <a:effectLst/>
                        </a:rPr>
                        <a:t>-</a:t>
                      </a:r>
                      <a:r>
                        <a:rPr lang="en-US" dirty="0">
                          <a:effectLst/>
                          <a:hlinkClick r:id="rId7" tooltip="Ohio"/>
                        </a:rPr>
                        <a:t>OH</a:t>
                      </a:r>
                      <a:r>
                        <a:rPr lang="en-US" dirty="0">
                          <a:effectLst/>
                        </a:rPr>
                        <a:t>) </a:t>
                      </a:r>
                      <a:r>
                        <a:rPr lang="en-US" b="1" dirty="0">
                          <a:effectLst/>
                        </a:rPr>
                        <a:t>on</a:t>
                      </a:r>
                      <a:r>
                        <a:rPr lang="en-US" dirty="0">
                          <a:effectLst/>
                        </a:rPr>
                        <a:t> September 21, 2011</a:t>
                      </a:r>
                    </a:p>
                    <a:p>
                      <a:pPr algn="l">
                        <a:buFont typeface="Arial" panose="020B0604020202020204" pitchFamily="34" charset="0"/>
                        <a:buChar char="•"/>
                      </a:pPr>
                      <a:r>
                        <a:rPr lang="en-US" b="1" dirty="0">
                          <a:effectLst/>
                        </a:rPr>
                        <a:t>Committee consideration by:</a:t>
                      </a:r>
                      <a:r>
                        <a:rPr lang="en-US" dirty="0">
                          <a:effectLst/>
                        </a:rPr>
                        <a:t> </a:t>
                      </a:r>
                      <a:r>
                        <a:rPr lang="en-US" dirty="0">
                          <a:effectLst/>
                          <a:hlinkClick r:id="rId8" tooltip="House Committee on Financial Services"/>
                        </a:rPr>
                        <a:t>House Committee on Financial Services</a:t>
                      </a:r>
                      <a:endParaRPr lang="en-US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ight Arrow 6"/>
          <p:cNvSpPr/>
          <p:nvPr/>
        </p:nvSpPr>
        <p:spPr>
          <a:xfrm>
            <a:off x="5249917" y="4987066"/>
            <a:ext cx="1384729" cy="484632"/>
          </a:xfrm>
          <a:prstGeom prst="rightArrow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Great Seal of the United States.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05889" y="3056973"/>
            <a:ext cx="1333500" cy="1333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ts2.mm.bing.net/th?id=H.4685810478287145&amp;pid=15.1&amp;H=160&amp;W=122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6947" y="3952067"/>
            <a:ext cx="1931894" cy="2529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78980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6" name="Picture 12" descr="http://ts2.mm.bing.net/th?id=H.4641336101176025&amp;pid=15.1&amp;H=96&amp;W=16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7214" y="2981053"/>
            <a:ext cx="6439295" cy="38635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ts1.mm.bing.net/th?id=H.4542255520876568&amp;pid=15.1&amp;H=80&amp;W=16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2199" y="233687"/>
            <a:ext cx="2376492" cy="1188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ts3.mm.bing.net/th?id=H.5034540323111126&amp;pid=15.1&amp;H=120&amp;W=16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4229" y="233687"/>
            <a:ext cx="1943871" cy="1454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ts2.mm.bing.net/th?id=H.4984482486354745&amp;pid=15.1&amp;H=120&amp;W=16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4645" y="167341"/>
            <a:ext cx="1781321" cy="1332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 rot="20139804">
            <a:off x="2698058" y="2208945"/>
            <a:ext cx="622846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The Mythology of Money</a:t>
            </a:r>
          </a:p>
          <a:p>
            <a:pPr algn="ctr"/>
            <a:r>
              <a:rPr lang="en-US" sz="4400" b="1" dirty="0" smtClean="0"/>
              <a:t>WHAT IS MONEY?</a:t>
            </a:r>
            <a:endParaRPr lang="en-US" sz="4400" dirty="0"/>
          </a:p>
        </p:txBody>
      </p:sp>
      <p:pic>
        <p:nvPicPr>
          <p:cNvPr id="1038" name="Picture 14" descr="http://ts4.mm.bing.net/th?id=H.4553431014376103&amp;pid=15.1&amp;H=120&amp;W=16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932" y="4532294"/>
            <a:ext cx="1991428" cy="1490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http://ts4.mm.bing.net/th?id=H.4529593941165243&amp;pid=15.1&amp;H=160&amp;W=160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856" y="262465"/>
            <a:ext cx="1425819" cy="14258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http://ts3.mm.bing.net/th?id=H.4910488799742186&amp;pid=15.1&amp;H=160&amp;W=12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932" y="2089264"/>
            <a:ext cx="2138227" cy="16859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http://ts2.mm.bing.net/th?id=H.4909432265638037&amp;pid=15.1&amp;H=160&amp;W=14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0293" y="167341"/>
            <a:ext cx="2342409" cy="2684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49769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654862" cy="1325563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en-US" dirty="0" smtClean="0"/>
              <a:t>THE SCIENCE OF MONEY:</a:t>
            </a:r>
            <a:br>
              <a:rPr lang="en-US" dirty="0" smtClean="0"/>
            </a:br>
            <a:r>
              <a:rPr lang="en-US" sz="3200" u="sng" dirty="0" smtClean="0"/>
              <a:t>Principles and Laws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654862" cy="4764361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600" dirty="0"/>
              <a:t>Aristotle </a:t>
            </a:r>
            <a:r>
              <a:rPr lang="en-US" sz="2600" dirty="0" smtClean="0"/>
              <a:t>– money has </a:t>
            </a:r>
            <a:r>
              <a:rPr lang="en-US" sz="2600" dirty="0"/>
              <a:t>value due to law, and not to nature.   </a:t>
            </a:r>
            <a:endParaRPr lang="en-US" sz="26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600" dirty="0" smtClean="0"/>
              <a:t>Money is distinguished by its Mark of Authority - issued, circulated, and made payable for debts, services, fines, taxes, and commodities, by Law.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en-US" sz="2600" dirty="0" smtClean="0"/>
              <a:t>The volume determines the value of each piece.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2600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00" dirty="0" smtClean="0"/>
              <a:t>        </a:t>
            </a:r>
            <a:r>
              <a:rPr lang="en-US" sz="1900" dirty="0" smtClean="0"/>
              <a:t>Today the law omits a limit on money’s volume.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900" dirty="0"/>
              <a:t> </a:t>
            </a:r>
            <a:r>
              <a:rPr lang="en-US" sz="1900" dirty="0" smtClean="0"/>
              <a:t>          Money as a measure of value is thus impaired.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900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00" dirty="0" smtClean="0"/>
              <a:t>        </a:t>
            </a:r>
            <a:r>
              <a:rPr lang="en-US" sz="1900" dirty="0" smtClean="0"/>
              <a:t>When </a:t>
            </a:r>
            <a:r>
              <a:rPr lang="en-US" sz="1900" dirty="0"/>
              <a:t>Aristotle wrote, the volume of money was limited by law in </a:t>
            </a:r>
            <a:r>
              <a:rPr lang="en-US" sz="1900" dirty="0" smtClean="0"/>
              <a:t>several of </a:t>
            </a:r>
            <a:r>
              <a:rPr lang="en-US" sz="1900" dirty="0"/>
              <a:t>the Greek </a:t>
            </a:r>
            <a:r>
              <a:rPr lang="en-US" sz="1900" dirty="0" smtClean="0"/>
              <a:t>States.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900" dirty="0"/>
              <a:t> </a:t>
            </a:r>
            <a:r>
              <a:rPr lang="en-US" sz="1900" dirty="0" smtClean="0"/>
              <a:t>          In </a:t>
            </a:r>
            <a:r>
              <a:rPr lang="en-US" sz="1900" dirty="0"/>
              <a:t>each was a definite and precise measure of value.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900" dirty="0" smtClean="0"/>
          </a:p>
        </p:txBody>
      </p:sp>
    </p:spTree>
    <p:extLst>
      <p:ext uri="{BB962C8B-B14F-4D97-AF65-F5344CB8AC3E}">
        <p14:creationId xmlns:p14="http://schemas.microsoft.com/office/powerpoint/2010/main" val="37299273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ts2.mm.bing.net/th?id=H.4742727384237017&amp;pid=15.1&amp;H=160&amp;W=14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4568" y="805721"/>
            <a:ext cx="1537190" cy="17567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153102" y="805721"/>
            <a:ext cx="8529145" cy="1569660"/>
          </a:xfrm>
          <a:prstGeom prst="rect">
            <a:avLst/>
          </a:prstGeom>
          <a:solidFill>
            <a:srgbClr val="99FF99"/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Sometimes primary importance of other factors, occasionally even of chance,</a:t>
            </a:r>
          </a:p>
          <a:p>
            <a:r>
              <a:rPr lang="en-US" sz="3200" dirty="0" smtClean="0"/>
              <a:t>determines the unfolding course of human events.</a:t>
            </a:r>
            <a:endParaRPr lang="en-US" dirty="0"/>
          </a:p>
        </p:txBody>
      </p:sp>
      <p:pic>
        <p:nvPicPr>
          <p:cNvPr id="2052" name="Picture 4" descr="http://ts2.mm.bing.net/th?id=H.4758756176038585&amp;pid=15.1&amp;H=95&amp;W=16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0236" y="3287274"/>
            <a:ext cx="2827557" cy="1678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ts3.mm.bing.net/th?id=H.4668832491307030&amp;pid=15.1&amp;H=108&amp;W=16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5158" y="3594538"/>
            <a:ext cx="3094655" cy="2301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://ts1.mm.bing.net/th?id=H.4824250157041320&amp;pid=15.1&amp;H=122&amp;W=16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3497" y="4272455"/>
            <a:ext cx="3323992" cy="2249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3386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0" name="Picture 12" descr="http://ts2.mm.bing.net/th?id=H.4670941304456405&amp;pid=15.1&amp;H=109&amp;W=16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802" y="3583072"/>
            <a:ext cx="2273732" cy="15489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 rot="1652628">
            <a:off x="695314" y="3038868"/>
            <a:ext cx="946932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 smtClean="0"/>
              <a:t>MONEY is the Story of Power</a:t>
            </a:r>
            <a:endParaRPr lang="en-US" sz="6000" dirty="0"/>
          </a:p>
        </p:txBody>
      </p:sp>
      <p:pic>
        <p:nvPicPr>
          <p:cNvPr id="2052" name="Picture 4" descr="http://ts4.mm.bing.net/th?id=H.4788468791707699&amp;pid=15.1&amp;H=120&amp;W=16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7186" y="229187"/>
            <a:ext cx="2846093" cy="21297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http://ts1.mm.bing.net/th?id=H.4555393823147984&amp;pid=15.1&amp;H=160&amp;W=15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0425" y="241483"/>
            <a:ext cx="1763548" cy="1883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2" name="Picture 14" descr="http://ts2.mm.bing.net/th?id=H.4999970120927117&amp;pid=15.1&amp;H=160&amp;W=12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5829" y="4502484"/>
            <a:ext cx="1830262" cy="22621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4" name="Picture 16" descr="http://ts2.mm.bing.net/th?id=H.4565087550965761&amp;pid=15.1&amp;H=90&amp;W=16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9681" y="5606707"/>
            <a:ext cx="2061151" cy="1159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://ts4.mm.bing.net/th?id=H.5017738411050855&amp;pid=15.1&amp;H=120&amp;W=160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51830" y="2319719"/>
            <a:ext cx="2388210" cy="1787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Headquarters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5935" y="4106817"/>
            <a:ext cx="1962407" cy="1604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6" name="Picture 18" descr="http://ts1.mm.bing.net/th?id=H.4844140162318712&amp;pid=15.1&amp;H=106&amp;W=16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7806" y="1127532"/>
            <a:ext cx="1524000" cy="1009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8" name="Picture 20" descr="http://ts1.mm.bing.net/th?id=H.4744887755802668&amp;pid=15.1&amp;H=106&amp;W=160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9186" y="236030"/>
            <a:ext cx="1524000" cy="1009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0" name="Picture 22" descr="http://3.bp.blogspot.com/-Iffl_eG4Qgc/TbpVLNySbYI/AAAAAAAAAfo/lr7U_P2QTIY/s1600/Bankers.jpg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5323" y="1748778"/>
            <a:ext cx="2108649" cy="1396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2" name="Picture 24" descr="http://ts1.mm.bing.net/th?id=H.4924447453809568&amp;pid=15.1&amp;H=160&amp;W=128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920" y="2059071"/>
            <a:ext cx="1219200" cy="1524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4563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AA2E9"/>
          </a:solidFill>
        </p:spPr>
        <p:txBody>
          <a:bodyPr/>
          <a:lstStyle/>
          <a:p>
            <a:pPr algn="ctr"/>
            <a:r>
              <a:rPr lang="en-US" sz="2800" dirty="0" smtClean="0"/>
              <a:t>WHAT’S GONE WRONG?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OBSCENE CONCENTRATION OF WEALTH</a:t>
            </a:r>
            <a:endParaRPr lang="en-US" dirty="0"/>
          </a:p>
        </p:txBody>
      </p:sp>
      <p:pic>
        <p:nvPicPr>
          <p:cNvPr id="3074" name="Picture 2" descr="http://ts2.mm.bing.net/th?id=H.4923347932677845&amp;pid=15.1&amp;H=160&amp;W=1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37618"/>
            <a:ext cx="1824603" cy="2389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ts4.mm.bing.net/th?id=H.4616463950678819&amp;pid=15.1&amp;H=140&amp;W=16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2677" y="3032300"/>
            <a:ext cx="2056916" cy="17957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ts4.mm.bing.net/th?id=H.4962608241772983&amp;pid=15.1&amp;H=87&amp;W=16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4868" y="4080050"/>
            <a:ext cx="2792278" cy="15183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ts3.mm.bing.net/th?id=H.4558980109960594&amp;pid=15.1&amp;H=70&amp;W=16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63935" y="5270719"/>
            <a:ext cx="3628065" cy="1587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4" name="Picture 12" descr="http://ts1.mm.bing.net/th?id=H.4521665431274172&amp;pid=15.1&amp;H=45&amp;W=16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2039" y="5384040"/>
            <a:ext cx="2981895" cy="838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6" name="Picture 14" descr="http://ts4.mm.bing.net/th?id=H.4729146682772159&amp;pid=15.1&amp;H=36&amp;W=160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3010" y="5426902"/>
            <a:ext cx="3915135" cy="8809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http://ts1.mm.bing.net/th?id=H.5037340644083720&amp;pid=15.1&amp;H=113&amp;W=160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1984" y="5824857"/>
            <a:ext cx="1485900" cy="1047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8" name="Picture 16" descr="http://ts1.mm.bing.net/th?id=H.4761273049746360&amp;pid=15.1&amp;H=160&amp;W=16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7146" y="2257664"/>
            <a:ext cx="3000213" cy="3000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81778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2598987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2800" b="1" dirty="0" smtClean="0">
                <a:solidFill>
                  <a:srgbClr val="0070C0"/>
                </a:solidFill>
              </a:rPr>
              <a:t/>
            </a:r>
            <a:br>
              <a:rPr lang="en-US" sz="2800" b="1" dirty="0" smtClean="0">
                <a:solidFill>
                  <a:srgbClr val="0070C0"/>
                </a:solidFill>
              </a:rPr>
            </a:br>
            <a:r>
              <a:rPr lang="en-US" sz="2800" b="1" dirty="0" smtClean="0">
                <a:solidFill>
                  <a:srgbClr val="0070C0"/>
                </a:solidFill>
              </a:rPr>
              <a:t>W H A T   IS   T H E   R O </a:t>
            </a:r>
            <a:r>
              <a:rPr lang="en-US" sz="2800" b="1" dirty="0" err="1" smtClean="0">
                <a:solidFill>
                  <a:srgbClr val="0070C0"/>
                </a:solidFill>
              </a:rPr>
              <a:t>O</a:t>
            </a:r>
            <a:r>
              <a:rPr lang="en-US" sz="2800" b="1" dirty="0" smtClean="0">
                <a:solidFill>
                  <a:srgbClr val="0070C0"/>
                </a:solidFill>
              </a:rPr>
              <a:t> T   C A U S E? </a:t>
            </a:r>
            <a:br>
              <a:rPr lang="en-US" sz="2800" b="1" dirty="0" smtClean="0">
                <a:solidFill>
                  <a:srgbClr val="0070C0"/>
                </a:solidFill>
              </a:rPr>
            </a:br>
            <a:r>
              <a:rPr lang="en-US" sz="4900" b="1" u="sng" dirty="0" smtClean="0"/>
              <a:t>SECRET</a:t>
            </a:r>
            <a:r>
              <a:rPr lang="en-US" sz="3600" dirty="0" smtClean="0"/>
              <a:t> SYSTEM OF  </a:t>
            </a:r>
            <a:br>
              <a:rPr lang="en-US" sz="3600" dirty="0" smtClean="0"/>
            </a:br>
            <a:r>
              <a:rPr lang="en-US" sz="4900" b="1" u="sng" dirty="0" smtClean="0"/>
              <a:t>DEBT</a:t>
            </a:r>
            <a:r>
              <a:rPr lang="en-US" sz="3600" dirty="0" smtClean="0"/>
              <a:t> </a:t>
            </a:r>
            <a:r>
              <a:rPr lang="en-US" sz="3600" dirty="0" smtClean="0"/>
              <a:t>MONEY </a:t>
            </a:r>
            <a:r>
              <a:rPr lang="en-US" sz="3600" dirty="0" smtClean="0"/>
              <a:t>FROM </a:t>
            </a:r>
            <a:r>
              <a:rPr lang="en-US" sz="4800" b="1" dirty="0" smtClean="0"/>
              <a:t>PRIVATE</a:t>
            </a:r>
            <a:r>
              <a:rPr lang="en-US" sz="3600" dirty="0" smtClean="0"/>
              <a:t> </a:t>
            </a:r>
            <a:r>
              <a:rPr lang="en-US" sz="3600" dirty="0" smtClean="0"/>
              <a:t>BANKING</a:t>
            </a:r>
            <a:endParaRPr lang="en-US" sz="3600" dirty="0"/>
          </a:p>
        </p:txBody>
      </p:sp>
      <p:pic>
        <p:nvPicPr>
          <p:cNvPr id="3076" name="Picture 4" descr="http://ts4.mm.bing.net/th?id=H.4616463950678819&amp;pid=15.1&amp;H=140&amp;W=16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9041" y="2742363"/>
            <a:ext cx="2056916" cy="17957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ts4.mm.bing.net/th?id=H.4962608241772983&amp;pid=15.1&amp;H=87&amp;W=16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4698" y="4128981"/>
            <a:ext cx="2792278" cy="15183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ts3.mm.bing.net/th?id=H.4558980109960594&amp;pid=15.1&amp;H=70&amp;W=16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0085" y="4888133"/>
            <a:ext cx="3628065" cy="1587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4" name="Picture 12" descr="http://ts1.mm.bing.net/th?id=H.4521665431274172&amp;pid=15.1&amp;H=45&amp;W=16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1319" y="3290321"/>
            <a:ext cx="2981895" cy="838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6" name="Picture 14" descr="http://ts4.mm.bing.net/th?id=H.4729146682772159&amp;pid=15.1&amp;H=36&amp;W=16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6923" y="5790659"/>
            <a:ext cx="3915135" cy="8809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http://ts1.mm.bing.net/th?id=H.5037340644083720&amp;pid=15.1&amp;H=113&amp;W=160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3935" y="3840381"/>
            <a:ext cx="1485900" cy="1047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25698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 descr="http://www.ritholtz.com/blog/wp-content/uploads/2012/01/1912-federal-reser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9485"/>
            <a:ext cx="4388565" cy="6564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566378" y="4736268"/>
            <a:ext cx="76256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effectLst/>
              </a:rPr>
              <a:t>“Over time, whoever controls the money system, controls the nation.”</a:t>
            </a:r>
          </a:p>
          <a:p>
            <a:r>
              <a:rPr lang="en-US" sz="2000" dirty="0" smtClean="0">
                <a:effectLst/>
              </a:rPr>
              <a:t>            - </a:t>
            </a:r>
            <a:r>
              <a:rPr lang="en-US" sz="2000" i="1" dirty="0" smtClean="0">
                <a:effectLst/>
              </a:rPr>
              <a:t>Stephen </a:t>
            </a:r>
            <a:r>
              <a:rPr lang="en-US" sz="2000" i="1" dirty="0" err="1" smtClean="0">
                <a:effectLst/>
              </a:rPr>
              <a:t>Zarlenga</a:t>
            </a:r>
            <a:r>
              <a:rPr lang="en-US" sz="2000" i="1" dirty="0" smtClean="0">
                <a:effectLst/>
              </a:rPr>
              <a:t>, Director, American Monetary Institute</a:t>
            </a:r>
            <a:endParaRPr lang="en-US" sz="2000" dirty="0">
              <a:effectLst/>
            </a:endParaRPr>
          </a:p>
        </p:txBody>
      </p:sp>
      <p:pic>
        <p:nvPicPr>
          <p:cNvPr id="7174" name="Picture 6" descr="http://www.monetary.org/wp-content/uploads/2013/02/ami_pin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47928" y="5444154"/>
            <a:ext cx="1114425" cy="1143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256691" y="1233472"/>
            <a:ext cx="7935310" cy="2359795"/>
          </a:xfrm>
          <a:solidFill>
            <a:srgbClr val="06C0FA"/>
          </a:solidFill>
        </p:spPr>
        <p:txBody>
          <a:bodyPr>
            <a:normAutofit/>
          </a:bodyPr>
          <a:lstStyle/>
          <a:p>
            <a:r>
              <a:rPr lang="en-US" sz="3600" b="1" i="1" dirty="0" smtClean="0"/>
              <a:t>LOST SCIENCE OF MONEY   </a:t>
            </a:r>
            <a:r>
              <a:rPr lang="en-US" sz="3600" dirty="0" smtClean="0"/>
              <a:t>THESIS</a:t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100" u="sng" dirty="0" smtClean="0"/>
              <a:t>The primary importance of the monetary power.</a:t>
            </a:r>
            <a:r>
              <a:rPr lang="en-US" sz="2200" u="sng" dirty="0" smtClean="0"/>
              <a:t/>
            </a:r>
            <a:br>
              <a:rPr lang="en-US" sz="2200" u="sng" dirty="0" smtClean="0"/>
            </a:br>
            <a:endParaRPr lang="en-US" sz="3100" u="sng" dirty="0"/>
          </a:p>
        </p:txBody>
      </p:sp>
    </p:spTree>
    <p:extLst>
      <p:ext uri="{BB962C8B-B14F-4D97-AF65-F5344CB8AC3E}">
        <p14:creationId xmlns:p14="http://schemas.microsoft.com/office/powerpoint/2010/main" val="31748846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475" y="21474"/>
            <a:ext cx="11959526" cy="2106872"/>
          </a:xfrm>
          <a:solidFill>
            <a:srgbClr val="06C0FA"/>
          </a:solidFill>
        </p:spPr>
        <p:txBody>
          <a:bodyPr>
            <a:normAutofit/>
          </a:bodyPr>
          <a:lstStyle/>
          <a:p>
            <a:pPr algn="ctr"/>
            <a:r>
              <a:rPr lang="en-US" sz="3200" b="1" i="1" dirty="0" smtClean="0"/>
              <a:t>LOST SCIENCE OF MONEY   </a:t>
            </a:r>
            <a:r>
              <a:rPr lang="en-US" sz="3200" dirty="0" smtClean="0"/>
              <a:t>THESIS</a:t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u="sng" dirty="0" smtClean="0"/>
              <a:t>The nature of money has been purposely kept secret and confused.</a:t>
            </a:r>
            <a:br>
              <a:rPr lang="en-US" sz="3200" u="sng" dirty="0" smtClean="0"/>
            </a:br>
            <a:endParaRPr lang="en-US" sz="3600" dirty="0"/>
          </a:p>
        </p:txBody>
      </p:sp>
      <p:pic>
        <p:nvPicPr>
          <p:cNvPr id="6150" name="Picture 6" descr="http://ts4.mm.bing.net/th?id=H.5016986802061819&amp;pid=15.1&amp;H=160&amp;W=12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6577" y="3199730"/>
            <a:ext cx="3745423" cy="3666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141351" y="4432908"/>
            <a:ext cx="63052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“History can only be explained by introducing a power which they apparently do not recognize.”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Leon Tolstoy, </a:t>
            </a:r>
            <a:r>
              <a:rPr lang="en-US" b="1" i="1" dirty="0" smtClean="0"/>
              <a:t>WAR AND PEACE</a:t>
            </a:r>
            <a:endParaRPr lang="en-US" dirty="0"/>
          </a:p>
        </p:txBody>
      </p:sp>
      <p:pic>
        <p:nvPicPr>
          <p:cNvPr id="6152" name="Picture 8" descr="http://ts3.mm.bing.net/th?id=H.4521996157453778&amp;pid=15.1&amp;H=160&amp;W=1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475" y="3788109"/>
            <a:ext cx="1720312" cy="24899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48390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475" y="21473"/>
            <a:ext cx="11497070" cy="3178257"/>
          </a:xfrm>
          <a:solidFill>
            <a:srgbClr val="06C0FA"/>
          </a:solidFill>
        </p:spPr>
        <p:txBody>
          <a:bodyPr>
            <a:normAutofit/>
          </a:bodyPr>
          <a:lstStyle/>
          <a:p>
            <a:pPr algn="ctr"/>
            <a:r>
              <a:rPr lang="en-US" sz="3200" b="1" i="1" dirty="0" smtClean="0"/>
              <a:t>LOST SCIENCE OF MONEY   </a:t>
            </a:r>
            <a:r>
              <a:rPr lang="en-US" sz="3200" dirty="0" smtClean="0"/>
              <a:t>THESIS</a:t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u="sng" dirty="0" smtClean="0"/>
              <a:t>The battle </a:t>
            </a:r>
            <a:r>
              <a:rPr lang="en-US" sz="3200" u="sng" dirty="0"/>
              <a:t>to </a:t>
            </a:r>
            <a:r>
              <a:rPr lang="en-US" sz="3200" u="sng" dirty="0" smtClean="0"/>
              <a:t>control </a:t>
            </a:r>
            <a:r>
              <a:rPr lang="en-US" sz="3200" u="sng" dirty="0"/>
              <a:t>the Money </a:t>
            </a:r>
            <a:r>
              <a:rPr lang="en-US" sz="3200" u="sng" dirty="0" smtClean="0"/>
              <a:t>Power has </a:t>
            </a:r>
            <a:r>
              <a:rPr lang="en-US" sz="3200" u="sng" dirty="0"/>
              <a:t>raged for </a:t>
            </a:r>
            <a:r>
              <a:rPr lang="en-US" sz="3200" u="sng" dirty="0" smtClean="0"/>
              <a:t>millennia:</a:t>
            </a:r>
            <a:br>
              <a:rPr lang="en-US" sz="3200" u="sng" dirty="0" smtClean="0"/>
            </a:br>
            <a:r>
              <a:rPr lang="en-US" sz="3200" u="sng" dirty="0" smtClean="0"/>
              <a:t>public control   vs.   private control</a:t>
            </a:r>
            <a:br>
              <a:rPr lang="en-US" sz="3200" u="sng" dirty="0" smtClean="0"/>
            </a:br>
            <a:endParaRPr lang="en-US" sz="3200" u="sng" dirty="0"/>
          </a:p>
        </p:txBody>
      </p:sp>
      <p:pic>
        <p:nvPicPr>
          <p:cNvPr id="1026" name="Picture 2" descr="http://ts2.mm.bing.net/th?id=H.4773603900524345&amp;pid=15.1&amp;H=60&amp;W=16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9851" y="4281596"/>
            <a:ext cx="4558314" cy="17093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39479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475" y="21474"/>
            <a:ext cx="11497070" cy="2154168"/>
          </a:xfrm>
          <a:solidFill>
            <a:srgbClr val="06C0FA"/>
          </a:solidFill>
        </p:spPr>
        <p:txBody>
          <a:bodyPr>
            <a:normAutofit/>
          </a:bodyPr>
          <a:lstStyle/>
          <a:p>
            <a:pPr algn="ctr"/>
            <a:r>
              <a:rPr lang="en-US" sz="3200" b="1" i="1" dirty="0" smtClean="0"/>
              <a:t>LOST SCIENCE OF MONEY   </a:t>
            </a:r>
            <a:r>
              <a:rPr lang="en-US" sz="3200" dirty="0" smtClean="0"/>
              <a:t>THESIS</a:t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u="sng" dirty="0"/>
              <a:t>How a society defines money determines who controls it</a:t>
            </a:r>
            <a:r>
              <a:rPr lang="en-US" sz="3200" u="sng" dirty="0" smtClean="0"/>
              <a:t>.</a:t>
            </a:r>
            <a:br>
              <a:rPr lang="en-US" sz="3200" u="sng" dirty="0" smtClean="0"/>
            </a:br>
            <a:endParaRPr lang="en-US" sz="3200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1418896" y="2695904"/>
            <a:ext cx="969579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* Define </a:t>
            </a:r>
            <a:r>
              <a:rPr lang="en-US" sz="2800" dirty="0"/>
              <a:t>money as </a:t>
            </a:r>
            <a:r>
              <a:rPr lang="en-US" sz="2800" b="1" dirty="0">
                <a:solidFill>
                  <a:srgbClr val="0070C0"/>
                </a:solidFill>
              </a:rPr>
              <a:t>wealth</a:t>
            </a:r>
            <a:r>
              <a:rPr lang="en-US" sz="2800" dirty="0"/>
              <a:t>, and the wealthy will control. </a:t>
            </a:r>
            <a:br>
              <a:rPr lang="en-US" sz="2800" dirty="0"/>
            </a:br>
            <a:r>
              <a:rPr lang="en-US" sz="2800" dirty="0" smtClean="0"/>
              <a:t>* Define </a:t>
            </a:r>
            <a:r>
              <a:rPr lang="en-US" sz="2800" dirty="0"/>
              <a:t>it as </a:t>
            </a:r>
            <a:r>
              <a:rPr lang="en-US" sz="2800" b="1" dirty="0">
                <a:solidFill>
                  <a:srgbClr val="0070C0"/>
                </a:solidFill>
              </a:rPr>
              <a:t>credit</a:t>
            </a:r>
            <a:r>
              <a:rPr lang="en-US" sz="2800" dirty="0"/>
              <a:t>, the “lenders” will be in control.</a:t>
            </a:r>
            <a:br>
              <a:rPr lang="en-US" sz="2800" dirty="0"/>
            </a:br>
            <a:r>
              <a:rPr lang="en-US" sz="2800" dirty="0" smtClean="0"/>
              <a:t>* Define </a:t>
            </a:r>
            <a:r>
              <a:rPr lang="en-US" sz="2800" dirty="0"/>
              <a:t>it as Aristotle did - an </a:t>
            </a:r>
            <a:r>
              <a:rPr lang="en-US" sz="2800" b="1" dirty="0">
                <a:solidFill>
                  <a:srgbClr val="0070C0"/>
                </a:solidFill>
              </a:rPr>
              <a:t>abstract legal </a:t>
            </a:r>
            <a:r>
              <a:rPr lang="en-US" sz="2800" b="1" dirty="0" smtClean="0">
                <a:solidFill>
                  <a:srgbClr val="0070C0"/>
                </a:solidFill>
              </a:rPr>
              <a:t>power </a:t>
            </a:r>
            <a:r>
              <a:rPr lang="en-US" sz="2800" dirty="0" smtClean="0"/>
              <a:t>–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 </a:t>
            </a:r>
            <a:r>
              <a:rPr lang="en-US" sz="2800" dirty="0"/>
              <a:t>and government can control it to promote the general welfare.</a:t>
            </a:r>
          </a:p>
        </p:txBody>
      </p:sp>
      <p:pic>
        <p:nvPicPr>
          <p:cNvPr id="6" name="Picture 4" descr="http://ts3.mm.bing.net/th?id=H.4761655309764266&amp;pid=15.1&amp;H=120&amp;W=16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759" y="5040206"/>
            <a:ext cx="2222938" cy="1514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http://ts2.mm.bing.net/th?id=H.4519294635475421&amp;pid=15.1&amp;H=66&amp;W=16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1834" y="5032048"/>
            <a:ext cx="2516871" cy="15173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://ts2.mm.bing.net/th?id=H.4674115295971853&amp;pid=15.1&amp;H=160&amp;W=14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599" y="5032048"/>
            <a:ext cx="2632841" cy="1664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20861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703</TotalTime>
  <Words>671</Words>
  <Application>Microsoft Office PowerPoint</Application>
  <PresentationFormat>Widescreen</PresentationFormat>
  <Paragraphs>78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Times New Roman</vt:lpstr>
      <vt:lpstr>Office Theme</vt:lpstr>
      <vt:lpstr> The Lost Science of Money   by Stephen A. Zarlenga </vt:lpstr>
      <vt:lpstr>PowerPoint Presentation</vt:lpstr>
      <vt:lpstr>PowerPoint Presentation</vt:lpstr>
      <vt:lpstr>WHAT’S GONE WRONG?  OBSCENE CONCENTRATION OF WEALTH</vt:lpstr>
      <vt:lpstr> W H A T   IS   T H E   R O O T   C A U S E?  SECRET SYSTEM OF   DEBT MONEY FROM PRIVATE BANKING</vt:lpstr>
      <vt:lpstr>LOST SCIENCE OF MONEY   THESIS  The primary importance of the monetary power. </vt:lpstr>
      <vt:lpstr>LOST SCIENCE OF MONEY   THESIS  The nature of money has been purposely kept secret and confused. </vt:lpstr>
      <vt:lpstr>LOST SCIENCE OF MONEY   THESIS  The battle to control the Money Power has raged for millennia: public control   vs.   private control </vt:lpstr>
      <vt:lpstr>LOST SCIENCE OF MONEY   THESIS  How a society defines money determines who controls it. </vt:lpstr>
      <vt:lpstr>THE ECONOMICS PROFESSION EITHER IGNORES OR  MISDEFINES MONEY …using theoretical and logical reasoning…ignoring empirical data</vt:lpstr>
      <vt:lpstr>THE ECONOMICS PROFESSION WILL NOT TEACH THE SCIENCE OF MONEY</vt:lpstr>
      <vt:lpstr>THE ECONOMICS PROFESSION “DOES NOT TAKE THE TROUBLE TO STUDY THE HISTORY OF MONEY” Alexander Del Mar, 19th century monetary historian</vt:lpstr>
      <vt:lpstr>MONETARY HISTORY HAS BEEN CENSORED</vt:lpstr>
      <vt:lpstr>MONETARY HISTORY HAS BEEN CENSORED</vt:lpstr>
      <vt:lpstr>MONETARY HISTORY HAS BEEN CENSORED</vt:lpstr>
      <vt:lpstr>MONETARY HISTORY HAS BEEN MISINTERPRETED</vt:lpstr>
      <vt:lpstr>MONETARY HISTORY HAS BEEN MISINTERPRETED</vt:lpstr>
      <vt:lpstr>MONETARY HISTORY HAS BEEN MISINTERPRETED</vt:lpstr>
      <vt:lpstr>PURPOSE OF BOOK</vt:lpstr>
      <vt:lpstr>THE SCIENCE OF MONEY: Principles and Laws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Sue Peters</dc:creator>
  <cp:lastModifiedBy>Sue Peters</cp:lastModifiedBy>
  <cp:revision>98</cp:revision>
  <dcterms:created xsi:type="dcterms:W3CDTF">2013-09-25T16:45:31Z</dcterms:created>
  <dcterms:modified xsi:type="dcterms:W3CDTF">2013-09-28T21:28:21Z</dcterms:modified>
</cp:coreProperties>
</file>