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5" r:id="rId2"/>
    <p:sldId id="277" r:id="rId3"/>
    <p:sldId id="271" r:id="rId4"/>
    <p:sldId id="272" r:id="rId5"/>
    <p:sldId id="273" r:id="rId6"/>
    <p:sldId id="274" r:id="rId7"/>
    <p:sldId id="316" r:id="rId8"/>
    <p:sldId id="279" r:id="rId9"/>
    <p:sldId id="263" r:id="rId10"/>
    <p:sldId id="265" r:id="rId11"/>
    <p:sldId id="266" r:id="rId12"/>
    <p:sldId id="267" r:id="rId13"/>
    <p:sldId id="268" r:id="rId14"/>
    <p:sldId id="280" r:id="rId15"/>
    <p:sldId id="295" r:id="rId16"/>
    <p:sldId id="317" r:id="rId17"/>
    <p:sldId id="305" r:id="rId18"/>
    <p:sldId id="306" r:id="rId19"/>
    <p:sldId id="318" r:id="rId20"/>
    <p:sldId id="307" r:id="rId21"/>
    <p:sldId id="308" r:id="rId22"/>
    <p:sldId id="309" r:id="rId23"/>
    <p:sldId id="311" r:id="rId24"/>
    <p:sldId id="312" r:id="rId25"/>
    <p:sldId id="313" r:id="rId26"/>
    <p:sldId id="314" r:id="rId27"/>
    <p:sldId id="30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4AAAA"/>
    <a:srgbClr val="F9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8324" autoAdjust="0"/>
  </p:normalViewPr>
  <p:slideViewPr>
    <p:cSldViewPr snapToGrid="0">
      <p:cViewPr varScale="1">
        <p:scale>
          <a:sx n="61" d="100"/>
          <a:sy n="61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061C-A11D-4DE5-B687-CBEE68EB242F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DAC4-DA21-4C60-9895-8BA5F3B4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baseline="0" dirty="0" smtClean="0"/>
              <a:t>We need to define our terms so we all know what we are talking about.   People have a lot of different ideas of what money is.  This is the way we will define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8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0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3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45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4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5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98B818-EC62-4925-92D3-F4BB1DB5AAFF}" type="slidenum">
              <a:rPr lang="en-US" sz="1400" smtClean="0"/>
              <a:pPr>
                <a:spcBef>
                  <a:spcPct val="0"/>
                </a:spcBef>
              </a:pPr>
              <a:t>14</a:t>
            </a:fld>
            <a:endParaRPr lang="en-US" sz="1400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02362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68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90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98B818-EC62-4925-92D3-F4BB1DB5AAFF}" type="slidenum">
              <a:rPr lang="en-US" sz="1400" smtClean="0"/>
              <a:pPr>
                <a:spcBef>
                  <a:spcPct val="0"/>
                </a:spcBef>
              </a:pPr>
              <a:t>18</a:t>
            </a:fld>
            <a:endParaRPr lang="en-US" sz="1400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6288" y="4776788"/>
            <a:ext cx="6202362" cy="45100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119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CF2-A572-484E-8E57-8208F12484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679-BDAF-4394-A9ED-F7137B74E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5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34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24" y="340238"/>
            <a:ext cx="9143999" cy="58057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4800" dirty="0" smtClean="0"/>
              <a:t> commercial banks</a:t>
            </a:r>
            <a:endParaRPr lang="en-US" sz="4800" u="sng" dirty="0"/>
          </a:p>
          <a:p>
            <a:r>
              <a:rPr lang="en-US" sz="4800" dirty="0" smtClean="0"/>
              <a:t>create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bank credit</a:t>
            </a:r>
            <a:r>
              <a:rPr lang="en-US" sz="4800" dirty="0" smtClean="0"/>
              <a:t>…..</a:t>
            </a:r>
          </a:p>
          <a:p>
            <a:endParaRPr lang="en-US" sz="4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800" dirty="0" smtClean="0"/>
              <a:t>which functions as money</a:t>
            </a:r>
          </a:p>
          <a:p>
            <a:r>
              <a:rPr lang="en-US" sz="4800" u="sng" dirty="0" smtClean="0"/>
              <a:t>but </a:t>
            </a:r>
            <a:r>
              <a:rPr lang="en-US" sz="4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DEBT.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2" descr="http://ts2.mm.bing.net/th?id=H.4793644081152001&amp;pid=15.1&amp;H=160&amp;W=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370" y="3465820"/>
            <a:ext cx="2285585" cy="32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1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9"/>
    </mc:Choice>
    <mc:Fallback xmlns="">
      <p:transition spd="slow" advTm="1399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98500" y="559573"/>
            <a:ext cx="9865226" cy="1251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PRIVATE COMMERCIAL BANKS –</a:t>
            </a:r>
          </a:p>
          <a:p>
            <a:r>
              <a:rPr lang="en-US" sz="2600" dirty="0" smtClean="0"/>
              <a:t>Do </a:t>
            </a:r>
            <a:r>
              <a:rPr lang="en-US" sz="2600" u="sng" dirty="0" smtClean="0"/>
              <a:t>not</a:t>
            </a:r>
            <a:r>
              <a:rPr lang="en-US" sz="2600" dirty="0" smtClean="0"/>
              <a:t> lend your deposits to borrowers</a:t>
            </a:r>
            <a:endParaRPr lang="en-US" sz="2600" dirty="0"/>
          </a:p>
        </p:txBody>
      </p:sp>
      <p:pic>
        <p:nvPicPr>
          <p:cNvPr id="1030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3" y="2955262"/>
            <a:ext cx="2628685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11782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365689" y="6141357"/>
            <a:ext cx="4530848" cy="266301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1491" y="5411450"/>
            <a:ext cx="21370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u="sng" dirty="0" smtClean="0">
                <a:solidFill>
                  <a:srgbClr val="0000FF"/>
                </a:solidFill>
              </a:rPr>
              <a:t>NO</a:t>
            </a:r>
            <a:endParaRPr lang="en-US" sz="8800" b="1" u="sng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108" y="5859009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17529" y="5859008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70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783"/>
    </mc:Choice>
    <mc:Fallback xmlns="">
      <p:transition advTm="18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58190"/>
            <a:ext cx="12192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IT IS THE EXACT OPPOSITE 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897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 advTm="264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331042" y="5233737"/>
            <a:ext cx="2378243" cy="1465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77371"/>
            <a:ext cx="9127956" cy="20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A borrower signs a loan contract,</a:t>
            </a:r>
          </a:p>
          <a:p>
            <a:r>
              <a:rPr lang="en-US" sz="4000" dirty="0" smtClean="0"/>
              <a:t>and the </a:t>
            </a:r>
            <a:r>
              <a:rPr lang="en-US" sz="4000" b="1" dirty="0" smtClean="0"/>
              <a:t>BANK CREATES A DEPOSIT </a:t>
            </a:r>
          </a:p>
          <a:p>
            <a:r>
              <a:rPr lang="en-US" sz="4000" dirty="0" smtClean="0"/>
              <a:t>in the borrower’s account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05" y="5591564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3374" y="5552576"/>
            <a:ext cx="21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CREATE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35384" y="5683897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pic>
        <p:nvPicPr>
          <p:cNvPr id="9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29" y="2636670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" y="2780150"/>
            <a:ext cx="3050651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0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83"/>
    </mc:Choice>
    <mc:Fallback xmlns="">
      <p:transition spd="slow" advTm="3248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lnSpc>
                <a:spcPct val="96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90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03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54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77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17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2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1245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96017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10789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25561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0209BA7A-0A85-44A9-8F80-C87E2F30BB6B}" type="slidenum">
              <a:rPr lang="en-US" sz="1270">
                <a:latin typeface="Times New Roman" panose="02020603050405020304" pitchFamily="18" charset="0"/>
              </a:rPr>
              <a:pPr>
                <a:spcAft>
                  <a:spcPct val="0"/>
                </a:spcAft>
              </a:pPr>
              <a:t>14</a:t>
            </a:fld>
            <a:endParaRPr lang="en-US" sz="1270">
              <a:latin typeface="Times New Roman" panose="02020603050405020304" pitchFamily="18" charset="0"/>
            </a:endParaRPr>
          </a:p>
        </p:txBody>
      </p:sp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4499"/>
            <a:ext cx="2312382" cy="94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769316" y="-1102"/>
            <a:ext cx="3920753" cy="62214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29393" rIns="0" bIns="0" anchor="ctr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92000"/>
              </a:lnSpc>
            </a:pPr>
            <a:r>
              <a:rPr lang="en-US" sz="2903" dirty="0" smtClean="0"/>
              <a:t>OUR MONEY SUPPLY</a:t>
            </a:r>
            <a:endParaRPr lang="en-US" sz="2903" dirty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23541" y="884271"/>
            <a:ext cx="2667633" cy="3033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lIns="81646" tIns="40823" rIns="81646" bIns="40823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sz="2000" dirty="0" smtClean="0"/>
              <a:t>3% COIN AND BILLS</a:t>
            </a:r>
            <a:endParaRPr lang="en-US" sz="2000" dirty="0"/>
          </a:p>
        </p:txBody>
      </p:sp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041" y="2378383"/>
            <a:ext cx="7810500" cy="4479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 descr="http://ts1.explicit.bing.net/th?id=H.4763287331671344&amp;pid=15.1&amp;H=11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" y="1959277"/>
            <a:ext cx="1077533" cy="75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542" y="2714237"/>
            <a:ext cx="435795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MINTED BY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SPENT BY GOVERNMENT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41" y="4985284"/>
            <a:ext cx="435795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PRINTED BY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NOT SPENT BY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ISSUED BY PRIVATE FEDERAL RESERVE BANKS to member banks</a:t>
            </a:r>
            <a:endParaRPr 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05041" y="835572"/>
            <a:ext cx="7786959" cy="15428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81646" tIns="40823" rIns="81646" bIns="40823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sz="2000" dirty="0" smtClean="0"/>
              <a:t>97% CHECKING DEPOSITS -- </a:t>
            </a:r>
            <a:r>
              <a:rPr lang="en-US" sz="1800" dirty="0" smtClean="0"/>
              <a:t>BOOKKEEPING ENTRIES ONLY</a:t>
            </a:r>
          </a:p>
          <a:p>
            <a:pPr eaLnBrk="1">
              <a:spcAft>
                <a:spcPct val="0"/>
              </a:spcAft>
            </a:pPr>
            <a:r>
              <a:rPr lang="en-US" sz="1800" dirty="0" smtClean="0"/>
              <a:t>   </a:t>
            </a:r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CREATED WHEN A PRIVATE BANK MAKES A LOAN TO A BORROWER</a:t>
            </a:r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REPAID WITH INTEREST </a:t>
            </a:r>
          </a:p>
          <a:p>
            <a:pPr marL="342900" indent="-342900" eaLnBrk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smtClean="0"/>
              <a:t>DISAPPEARS </a:t>
            </a:r>
            <a:r>
              <a:rPr lang="en-US" sz="1600" dirty="0" smtClean="0"/>
              <a:t>WHEN THE LOAN </a:t>
            </a:r>
            <a:r>
              <a:rPr lang="en-US" sz="1600" smtClean="0"/>
              <a:t>IS REPAID; THE INTEREST REMAINS WITH THE PRIVATE BANK</a:t>
            </a:r>
            <a:r>
              <a:rPr lang="en-US" sz="200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0011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THIS BANK CREDIT (DEBT-MONEY) SYSTEM</a:t>
            </a:r>
            <a:br>
              <a:rPr lang="en-US" sz="2800" b="1" dirty="0" smtClean="0"/>
            </a:br>
            <a:r>
              <a:rPr lang="en-US" sz="2800" b="1" dirty="0" smtClean="0"/>
              <a:t>WAS IMPLMENTED BY THE 1913 FEDERAL RESERVE LAW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600" y="1690688"/>
            <a:ext cx="10590784" cy="50276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YORK FEDERAL RESERVE BANK:</a:t>
            </a:r>
          </a:p>
          <a:p>
            <a:pPr marL="0" indent="0">
              <a:buNone/>
            </a:pPr>
            <a:r>
              <a:rPr lang="en-US" sz="1800" dirty="0" smtClean="0"/>
              <a:t>OWNED BY ITS MEMBER BANKS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COMMERCIAL BANKS:</a:t>
            </a:r>
          </a:p>
          <a:p>
            <a:pPr marL="0" indent="0">
              <a:buNone/>
            </a:pPr>
            <a:r>
              <a:rPr lang="en-US" sz="1600" dirty="0" smtClean="0"/>
              <a:t>OWNERS OF NY FED BANK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853434" y="2626518"/>
            <a:ext cx="4000500" cy="1018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YORK FEDERAL RESERVE BANK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5611368" y="34671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75685" y="4673600"/>
            <a:ext cx="18669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OF</a:t>
            </a:r>
          </a:p>
          <a:p>
            <a:pPr algn="ctr"/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334760" y="4660900"/>
            <a:ext cx="17484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CITIGROUP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783574" y="4673600"/>
            <a:ext cx="20774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J.P.MORGAN</a:t>
            </a:r>
          </a:p>
          <a:p>
            <a:pPr algn="ctr"/>
            <a:r>
              <a:rPr lang="en-US" dirty="0" smtClean="0"/>
              <a:t>CHASE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270635" y="5588000"/>
            <a:ext cx="18916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DEUTSCHE BANK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27100" y="4660900"/>
            <a:ext cx="1778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GOLDMAN SACHS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530600" y="5654135"/>
            <a:ext cx="1495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HSBC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317233" y="5575300"/>
            <a:ext cx="15497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UBS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017000" y="5588000"/>
            <a:ext cx="15772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1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6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00" y="1714500"/>
            <a:ext cx="91440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pPr marL="742950" indent="-742950" algn="l">
              <a:buAutoNum type="arabicPeriod" startAt="3"/>
            </a:pPr>
            <a:r>
              <a:rPr lang="en-US" sz="4000" b="1" dirty="0" smtClean="0"/>
              <a:t>WHAT </a:t>
            </a:r>
            <a:r>
              <a:rPr lang="en-US" sz="4000" b="1" dirty="0"/>
              <a:t>ARE THE EFFECTS OF </a:t>
            </a:r>
            <a:r>
              <a:rPr lang="en-US" sz="4000" b="1" dirty="0" smtClean="0"/>
              <a:t>THE</a:t>
            </a:r>
          </a:p>
          <a:p>
            <a:pPr algn="l"/>
            <a:r>
              <a:rPr lang="en-US" sz="4000" b="1" dirty="0" smtClean="0"/>
              <a:t>       </a:t>
            </a:r>
            <a:r>
              <a:rPr lang="en-US" sz="4000" b="1" dirty="0"/>
              <a:t>CURRENT MONETARY SYSTEM</a:t>
            </a:r>
            <a:r>
              <a:rPr lang="en-US" sz="4000" b="1" dirty="0" smtClean="0"/>
              <a:t>?</a:t>
            </a:r>
          </a:p>
          <a:p>
            <a:pPr algn="l"/>
            <a:endParaRPr lang="en-US" sz="4000" b="1" dirty="0"/>
          </a:p>
          <a:p>
            <a:pPr marL="457200" indent="-457200" algn="l">
              <a:buAutoNum type="arabicPlain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51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lnSpc>
                <a:spcPct val="96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90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03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54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77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217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2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1245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96017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110789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25561" indent="-207386" defTabSz="414772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 sz="1814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</a:pPr>
            <a:fld id="{0209BA7A-0A85-44A9-8F80-C87E2F30BB6B}" type="slidenum">
              <a:rPr lang="en-US" sz="1270">
                <a:latin typeface="Times New Roman" panose="02020603050405020304" pitchFamily="18" charset="0"/>
              </a:rPr>
              <a:pPr>
                <a:spcAft>
                  <a:spcPct val="0"/>
                </a:spcAft>
              </a:pPr>
              <a:t>18</a:t>
            </a:fld>
            <a:endParaRPr lang="en-US" sz="1270">
              <a:latin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0498" y="1154519"/>
            <a:ext cx="6959601" cy="55004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lIns="81646" tIns="40823" rIns="81646" bIns="40823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endParaRPr lang="en-US" sz="2000" dirty="0"/>
          </a:p>
          <a:p>
            <a:pPr eaLnBrk="1">
              <a:spcAft>
                <a:spcPct val="0"/>
              </a:spcAft>
            </a:pPr>
            <a:r>
              <a:rPr lang="en-US" sz="2000" dirty="0" smtClean="0"/>
              <a:t>WHEN BANKS MAKE A LOT OF LOANS  -</a:t>
            </a:r>
          </a:p>
          <a:p>
            <a:pPr eaLnBrk="1">
              <a:spcAft>
                <a:spcPct val="0"/>
              </a:spcAft>
            </a:pPr>
            <a:r>
              <a:rPr lang="en-US" sz="2000" dirty="0"/>
              <a:t>	</a:t>
            </a:r>
            <a:r>
              <a:rPr lang="en-US" sz="2000" dirty="0" smtClean="0"/>
              <a:t>	“THE MORTGAGE BUBBLE”</a:t>
            </a:r>
          </a:p>
          <a:p>
            <a:pPr eaLnBrk="1">
              <a:spcAft>
                <a:spcPct val="0"/>
              </a:spcAft>
            </a:pPr>
            <a:r>
              <a:rPr lang="en-US" sz="2000" dirty="0"/>
              <a:t> </a:t>
            </a:r>
            <a:r>
              <a:rPr lang="en-US" sz="2000" dirty="0" smtClean="0"/>
              <a:t>      “THE STOCK MARKET BUBBLE”</a:t>
            </a:r>
          </a:p>
          <a:p>
            <a:pPr eaLnBrk="1">
              <a:spcAft>
                <a:spcPct val="0"/>
              </a:spcAft>
            </a:pPr>
            <a:endParaRPr lang="en-US" sz="2000" dirty="0"/>
          </a:p>
          <a:p>
            <a:pPr eaLnBrk="1">
              <a:spcAft>
                <a:spcPct val="0"/>
              </a:spcAft>
            </a:pPr>
            <a:r>
              <a:rPr lang="en-US" sz="2000" dirty="0" smtClean="0"/>
              <a:t>      asset prices rise…..</a:t>
            </a:r>
          </a:p>
          <a:p>
            <a:pPr eaLnBrk="1">
              <a:spcAft>
                <a:spcPct val="0"/>
              </a:spcAft>
            </a:pPr>
            <a:r>
              <a:rPr lang="en-US" sz="2000" dirty="0" smtClean="0"/>
              <a:t>		people go into debt easily…..</a:t>
            </a:r>
            <a:endParaRPr lang="en-US" sz="2000" dirty="0"/>
          </a:p>
          <a:p>
            <a:pPr eaLnBrk="1">
              <a:spcAft>
                <a:spcPct val="0"/>
              </a:spcAft>
            </a:pPr>
            <a:endParaRPr lang="en-US" sz="2000" dirty="0" smtClean="0"/>
          </a:p>
          <a:p>
            <a:pPr eaLnBrk="1">
              <a:spcAft>
                <a:spcPct val="0"/>
              </a:spcAft>
            </a:pPr>
            <a:endParaRPr lang="en-US" sz="2000" dirty="0"/>
          </a:p>
          <a:p>
            <a:pPr eaLnBrk="1">
              <a:spcAft>
                <a:spcPct val="0"/>
              </a:spcAft>
            </a:pPr>
            <a:r>
              <a:rPr lang="en-US" sz="2000" dirty="0" smtClean="0"/>
              <a:t>WHEN BANKS STOP GIVING LOANS –</a:t>
            </a:r>
          </a:p>
          <a:p>
            <a:pPr eaLnBrk="1">
              <a:spcAft>
                <a:spcPct val="0"/>
              </a:spcAft>
            </a:pPr>
            <a:r>
              <a:rPr lang="en-US" sz="2000" dirty="0"/>
              <a:t>	</a:t>
            </a:r>
            <a:r>
              <a:rPr lang="en-US" sz="2000" dirty="0" smtClean="0"/>
              <a:t>	“THE RECESSION”</a:t>
            </a:r>
          </a:p>
          <a:p>
            <a:pPr eaLnBrk="1">
              <a:spcAft>
                <a:spcPct val="0"/>
              </a:spcAft>
            </a:pPr>
            <a:r>
              <a:rPr lang="en-US" sz="2000" dirty="0"/>
              <a:t>	</a:t>
            </a:r>
            <a:r>
              <a:rPr lang="en-US" sz="2000" dirty="0" smtClean="0"/>
              <a:t>	“THE DEPRESSION”</a:t>
            </a:r>
          </a:p>
          <a:p>
            <a:pPr eaLnBrk="1">
              <a:spcAft>
                <a:spcPct val="0"/>
              </a:spcAft>
            </a:pPr>
            <a:endParaRPr lang="en-US" sz="2000" dirty="0"/>
          </a:p>
          <a:p>
            <a:pPr eaLnBrk="1">
              <a:spcAft>
                <a:spcPct val="0"/>
              </a:spcAft>
            </a:pPr>
            <a:r>
              <a:rPr lang="en-US" sz="2000" b="1" dirty="0" smtClean="0"/>
              <a:t>		</a:t>
            </a:r>
            <a:r>
              <a:rPr lang="en-US" sz="2000" dirty="0" smtClean="0"/>
              <a:t>unemployment….</a:t>
            </a:r>
          </a:p>
          <a:p>
            <a:pPr eaLnBrk="1">
              <a:spcAft>
                <a:spcPct val="0"/>
              </a:spcAft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dirty="0" smtClean="0"/>
              <a:t>poverty…</a:t>
            </a:r>
          </a:p>
          <a:p>
            <a:pPr eaLnBrk="1">
              <a:spcAft>
                <a:spcPct val="0"/>
              </a:spcAft>
            </a:pP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foreclosure</a:t>
            </a:r>
          </a:p>
          <a:p>
            <a:pPr eaLnBrk="1">
              <a:spcAft>
                <a:spcPct val="0"/>
              </a:spcAft>
            </a:pP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bankruptcies</a:t>
            </a:r>
          </a:p>
          <a:p>
            <a:pPr eaLnBrk="1">
              <a:spcAft>
                <a:spcPct val="0"/>
              </a:spcAft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dirty="0" smtClean="0"/>
              <a:t>banks acquire assets</a:t>
            </a:r>
            <a:endParaRPr lang="en-US" sz="2000" b="1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947625" y="106768"/>
            <a:ext cx="4947895" cy="74302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29393" rIns="0" bIns="0" anchor="ctr"/>
          <a:lstStyle>
            <a:lvl1pPr>
              <a:lnSpc>
                <a:spcPct val="96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6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6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6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6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6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92000"/>
              </a:lnSpc>
            </a:pPr>
            <a:r>
              <a:rPr lang="en-US" sz="1600" dirty="0" smtClean="0"/>
              <a:t>  </a:t>
            </a:r>
            <a:r>
              <a:rPr lang="en-US" sz="1800" b="1" dirty="0" smtClean="0"/>
              <a:t>OUR MONEY SUPPLY:  97% BANK CREDIT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06768"/>
            <a:ext cx="5872505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LET’S THINK ABOUT THIS</a:t>
            </a:r>
            <a:endParaRPr lang="en-US" sz="4400" dirty="0"/>
          </a:p>
        </p:txBody>
      </p:sp>
      <p:pic>
        <p:nvPicPr>
          <p:cNvPr id="3" name="Picture 2" descr="http://ts3.mm.bing.net/th?id=H.5027835816052050&amp;pid=15.1&amp;H=15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4"/>
            <a:ext cx="10668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4.mm.bing.net/th?id=H.4725921115734643&amp;pid=15.1&amp;H=106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540" y="1153470"/>
            <a:ext cx="3360135" cy="222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ts1.mm.bing.net/th?id=H.5059343719334676&amp;pid=15.1&amp;H=11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540" y="4010536"/>
            <a:ext cx="3677634" cy="252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86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514" y="302792"/>
            <a:ext cx="10628586" cy="1715923"/>
          </a:xfrm>
          <a:solidFill>
            <a:srgbClr val="F3CDF3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     BOOM &amp; BUST CYCLE CONCENTRATES WEALTH</a:t>
            </a:r>
            <a:endParaRPr lang="en-US" sz="4000" dirty="0"/>
          </a:p>
        </p:txBody>
      </p:sp>
      <p:pic>
        <p:nvPicPr>
          <p:cNvPr id="2050" name="Picture 2" descr="http://ts1.mm.bing.net/th?id=H.4524478509878140&amp;pid=15.1&amp;H=160&amp;W=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069" y="2318195"/>
            <a:ext cx="2333469" cy="25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s1.mm.bing.net/th?id=H.4997942779841176&amp;pid=15.1&amp;H=10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306" y="2318195"/>
            <a:ext cx="3111716" cy="25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3.mm.bing.net/th?id=H.4910810788332014&amp;pid=15.1&amp;H=124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0300">
            <a:off x="2412430" y="4295274"/>
            <a:ext cx="2642228" cy="204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6526" y="2447888"/>
            <a:ext cx="462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“THE BUST”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HOMELESSNESS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UNEMPLOYMENT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</a:t>
            </a:r>
            <a:r>
              <a:rPr lang="en-US" sz="2800" dirty="0" smtClean="0"/>
              <a:t>BANKRUPTCIES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FORECLOSURES</a:t>
            </a:r>
            <a:endParaRPr lang="en-US" sz="2800" dirty="0"/>
          </a:p>
        </p:txBody>
      </p:sp>
      <p:pic>
        <p:nvPicPr>
          <p:cNvPr id="1026" name="Picture 2" descr="http://ts3.mm.bing.net/th?id=H.5023983229142826&amp;pid=15.1&amp;H=97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813" y="4824349"/>
            <a:ext cx="3261497" cy="197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84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2"/>
    </mc:Choice>
    <mc:Fallback>
      <p:transition spd="slow" advTm="1500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00" y="1714500"/>
            <a:ext cx="91440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4000" b="1" dirty="0" smtClean="0"/>
              <a:t>I     WHAT IS MONEY?</a:t>
            </a:r>
            <a:endParaRPr lang="en-US" sz="3600" dirty="0" smtClean="0"/>
          </a:p>
          <a:p>
            <a:pPr marL="457200" indent="-457200" algn="l">
              <a:buAutoNum type="arabicPlain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327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957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33CC"/>
                </a:solidFill>
              </a:rPr>
              <a:t>THERE IS NO STABILITY</a:t>
            </a:r>
            <a:br>
              <a:rPr lang="en-US" b="1" u="sng" dirty="0" smtClean="0">
                <a:solidFill>
                  <a:srgbClr val="0033CC"/>
                </a:solidFill>
              </a:rPr>
            </a:br>
            <a:r>
              <a:rPr lang="en-US" b="1" u="sng" dirty="0" smtClean="0">
                <a:solidFill>
                  <a:srgbClr val="0033CC"/>
                </a:solidFill>
              </a:rPr>
              <a:t>TO OUR ECONOMY</a:t>
            </a:r>
            <a:br>
              <a:rPr lang="en-US" b="1" u="sng" dirty="0" smtClean="0">
                <a:solidFill>
                  <a:srgbClr val="0033CC"/>
                </a:solidFill>
              </a:rPr>
            </a:br>
            <a:r>
              <a:rPr lang="en-US" b="1" u="sng" dirty="0">
                <a:solidFill>
                  <a:srgbClr val="0033CC"/>
                </a:solidFill>
              </a:rPr>
              <a:t/>
            </a:r>
            <a:br>
              <a:rPr lang="en-US" b="1" u="sng" dirty="0">
                <a:solidFill>
                  <a:srgbClr val="0033CC"/>
                </a:solidFill>
              </a:rPr>
            </a:br>
            <a:r>
              <a:rPr lang="en-US" b="1" u="sng" dirty="0" smtClean="0">
                <a:solidFill>
                  <a:srgbClr val="0033CC"/>
                </a:solidFill>
              </a:rPr>
              <a:t>CAUSES GRIEF, FEAR, POVERTY,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03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8957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33CC"/>
                </a:solidFill>
              </a:rPr>
              <a:t>INTEREST concentrates wealth. </a:t>
            </a:r>
            <a:br>
              <a:rPr lang="en-US" b="1" u="sng" dirty="0" smtClean="0">
                <a:solidFill>
                  <a:srgbClr val="0033CC"/>
                </a:solidFill>
              </a:rPr>
            </a:br>
            <a:r>
              <a:rPr lang="en-US" b="1" u="sng" dirty="0">
                <a:solidFill>
                  <a:srgbClr val="0033CC"/>
                </a:solidFill>
              </a:rPr>
              <a:t/>
            </a:r>
            <a:br>
              <a:rPr lang="en-US" b="1" u="sng" dirty="0">
                <a:solidFill>
                  <a:srgbClr val="0033CC"/>
                </a:solidFill>
              </a:rPr>
            </a:br>
            <a:r>
              <a:rPr lang="en-US" b="1" u="sng" dirty="0" smtClean="0">
                <a:solidFill>
                  <a:srgbClr val="0033CC"/>
                </a:solidFill>
              </a:rPr>
              <a:t>Has done so since the first civilization in the Near East.</a:t>
            </a:r>
            <a:br>
              <a:rPr lang="en-US" b="1" u="sng" dirty="0" smtClean="0">
                <a:solidFill>
                  <a:srgbClr val="0033CC"/>
                </a:solidFill>
              </a:rPr>
            </a:br>
            <a:r>
              <a:rPr lang="en-US" b="1" u="sng" dirty="0">
                <a:solidFill>
                  <a:srgbClr val="0033CC"/>
                </a:solidFill>
              </a:rPr>
              <a:t/>
            </a:r>
            <a:br>
              <a:rPr lang="en-US" b="1" u="sng" dirty="0">
                <a:solidFill>
                  <a:srgbClr val="0033CC"/>
                </a:solidFill>
              </a:rPr>
            </a:br>
            <a:r>
              <a:rPr lang="en-US" b="1" u="sng" dirty="0" smtClean="0">
                <a:solidFill>
                  <a:srgbClr val="0033CC"/>
                </a:solidFill>
              </a:rPr>
              <a:t>Interest creates debt slaves.</a:t>
            </a:r>
            <a:br>
              <a:rPr lang="en-US" b="1" u="sng" dirty="0" smtClean="0">
                <a:solidFill>
                  <a:srgbClr val="0033CC"/>
                </a:solidFill>
              </a:rPr>
            </a:br>
            <a:r>
              <a:rPr lang="en-US" b="1" u="sng" dirty="0">
                <a:solidFill>
                  <a:srgbClr val="0033CC"/>
                </a:solidFill>
              </a:rPr>
              <a:t/>
            </a:r>
            <a:br>
              <a:rPr lang="en-US" b="1" u="sng" dirty="0">
                <a:solidFill>
                  <a:srgbClr val="0033C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0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717675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Why does our government borrow money,</a:t>
            </a:r>
            <a:br>
              <a:rPr lang="en-US" sz="4000" dirty="0" smtClean="0"/>
            </a:br>
            <a:r>
              <a:rPr lang="en-US" sz="4000" dirty="0" smtClean="0"/>
              <a:t>when it can create it constitutionally?</a:t>
            </a:r>
            <a:endParaRPr lang="en-US" sz="3200" u="sng" dirty="0"/>
          </a:p>
        </p:txBody>
      </p:sp>
      <p:pic>
        <p:nvPicPr>
          <p:cNvPr id="2050" name="Picture 2" descr="http://ts3.mm.bing.net/th?id=H.4531328995887178&amp;pid=15.1&amp;H=160&amp;W=1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6520"/>
            <a:ext cx="3184525" cy="3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030160"/>
            <a:ext cx="43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16.7 TRILLION  $ DEBT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8069" y="2815346"/>
            <a:ext cx="467942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INTEREST </a:t>
            </a:r>
            <a:r>
              <a:rPr lang="en-US" sz="2800" b="1" dirty="0" smtClean="0">
                <a:solidFill>
                  <a:srgbClr val="FF0000"/>
                </a:solidFill>
              </a:rPr>
              <a:t>PAID </a:t>
            </a:r>
            <a:r>
              <a:rPr lang="en-US" sz="2800" b="1" dirty="0" smtClean="0">
                <a:solidFill>
                  <a:srgbClr val="FF0000"/>
                </a:solidFill>
              </a:rPr>
              <a:t>ON DEBT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(hundreds of billions per year)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The major owners of the debt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are the Federal Reserve Banks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and their</a:t>
            </a:r>
            <a:r>
              <a:rPr lang="en-US" sz="2800" b="1" dirty="0" smtClean="0">
                <a:solidFill>
                  <a:srgbClr val="FF0000"/>
                </a:solidFill>
              </a:rPr>
              <a:t> private owners, the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ommercial banks.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4" name="Picture 6" descr="http://ts1.mm.bing.net/th?id=H.5008736027673132&amp;pid=15.1&amp;H=158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004" y="2928516"/>
            <a:ext cx="3312996" cy="328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Left Arrow 9"/>
          <p:cNvSpPr/>
          <p:nvPr/>
        </p:nvSpPr>
        <p:spPr>
          <a:xfrm rot="10800000">
            <a:off x="4452173" y="2401415"/>
            <a:ext cx="1755581" cy="36209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563100" y="2501900"/>
            <a:ext cx="2197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BANKERS, 1%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150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2"/>
    </mc:Choice>
    <mc:Fallback>
      <p:transition spd="slow" advTm="1500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12364698">
            <a:off x="7353190" y="4674619"/>
            <a:ext cx="2149321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19882102">
            <a:off x="2193168" y="4733028"/>
            <a:ext cx="2519593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8910236">
            <a:off x="7253085" y="2858858"/>
            <a:ext cx="2564604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996258">
            <a:off x="2406769" y="3131808"/>
            <a:ext cx="2050356" cy="47233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4434297" y="3070214"/>
            <a:ext cx="2899271" cy="17499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PRIVATE</a:t>
            </a:r>
          </a:p>
          <a:p>
            <a:pPr algn="ctr"/>
            <a:r>
              <a:rPr lang="en-US" sz="2800" dirty="0" smtClean="0"/>
              <a:t>BANKS</a:t>
            </a:r>
            <a:endParaRPr lang="en-US" sz="2800" dirty="0"/>
          </a:p>
        </p:txBody>
      </p:sp>
      <p:sp>
        <p:nvSpPr>
          <p:cNvPr id="11" name="Flowchart: Process 10"/>
          <p:cNvSpPr/>
          <p:nvPr/>
        </p:nvSpPr>
        <p:spPr>
          <a:xfrm>
            <a:off x="9805868" y="4824543"/>
            <a:ext cx="1536953" cy="997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</a:p>
          <a:p>
            <a:pPr algn="ctr"/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780361" y="2041799"/>
            <a:ext cx="1497724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689405" y="4801120"/>
            <a:ext cx="1387366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9813704" y="2038253"/>
            <a:ext cx="1536951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959204">
            <a:off x="2477960" y="2288018"/>
            <a:ext cx="1833662" cy="9541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MORTGAGE, CC, STUDENT, ETC. </a:t>
            </a:r>
            <a:r>
              <a:rPr lang="en-US" sz="2400" dirty="0" smtClean="0"/>
              <a:t>INTEREST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19684889">
            <a:off x="7376949" y="2246820"/>
            <a:ext cx="2175068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 BUSINESS LOAN </a:t>
            </a:r>
            <a:r>
              <a:rPr lang="en-US" sz="2400" dirty="0" smtClean="0"/>
              <a:t>INTEREST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rot="1616501">
            <a:off x="7909698" y="4145313"/>
            <a:ext cx="1964421" cy="80021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CORPORATE LOAN </a:t>
            </a:r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 rot="19889971">
            <a:off x="2233287" y="4212246"/>
            <a:ext cx="1605952" cy="800219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FEDERAL  DEBT</a:t>
            </a:r>
          </a:p>
          <a:p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27221" y="152859"/>
            <a:ext cx="10515600" cy="1140191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u="sng" dirty="0" smtClean="0"/>
              <a:t>INTEREST CONCENTRATES WEALTH………..</a:t>
            </a:r>
          </a:p>
        </p:txBody>
      </p:sp>
    </p:spTree>
    <p:extLst>
      <p:ext uri="{BB962C8B-B14F-4D97-AF65-F5344CB8AC3E}">
        <p14:creationId xmlns:p14="http://schemas.microsoft.com/office/powerpoint/2010/main" val="19039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68"/>
    </mc:Choice>
    <mc:Fallback>
      <p:transition spd="slow" advTm="21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0" grpId="0" animBg="1"/>
      <p:bldP spid="20" grpId="0" animBg="1"/>
      <p:bldP spid="9" grpId="0" animBg="1"/>
      <p:bldP spid="5" grpId="0" animBg="1"/>
      <p:bldP spid="13" grpId="0" animBg="1"/>
      <p:bldP spid="16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10800000" flipH="1" flipV="1">
            <a:off x="2861626" y="3156657"/>
            <a:ext cx="2360079" cy="10924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LOANS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564752" y="2793826"/>
            <a:ext cx="2296874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GOLDMAN, CITIBANK, MORGAN CHASE, BOA, ETC.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6116777" y="2522199"/>
            <a:ext cx="2222304" cy="17397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HEDGE FUNDS</a:t>
            </a:r>
            <a:endParaRPr lang="en-US" sz="2800" dirty="0"/>
          </a:p>
        </p:txBody>
      </p:sp>
      <p:sp>
        <p:nvSpPr>
          <p:cNvPr id="42" name="Oval 41"/>
          <p:cNvSpPr/>
          <p:nvPr/>
        </p:nvSpPr>
        <p:spPr>
          <a:xfrm>
            <a:off x="8755572" y="2086532"/>
            <a:ext cx="2865585" cy="170989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DERIVATIVES</a:t>
            </a:r>
          </a:p>
          <a:p>
            <a:pPr algn="ctr"/>
            <a:r>
              <a:rPr lang="en-US" sz="2800" dirty="0" smtClean="0"/>
              <a:t>TRADERS</a:t>
            </a:r>
          </a:p>
        </p:txBody>
      </p:sp>
      <p:sp>
        <p:nvSpPr>
          <p:cNvPr id="43" name="Oval 42"/>
          <p:cNvSpPr/>
          <p:nvPr/>
        </p:nvSpPr>
        <p:spPr>
          <a:xfrm>
            <a:off x="5146185" y="4657662"/>
            <a:ext cx="3045530" cy="16142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CURRENCY</a:t>
            </a:r>
          </a:p>
          <a:p>
            <a:pPr algn="ctr"/>
            <a:r>
              <a:rPr lang="en-US" sz="2800" dirty="0" smtClean="0"/>
              <a:t>TRADERS</a:t>
            </a:r>
            <a:endParaRPr lang="en-US" sz="2800" dirty="0"/>
          </a:p>
        </p:txBody>
      </p:sp>
      <p:sp>
        <p:nvSpPr>
          <p:cNvPr id="44" name="Oval 43"/>
          <p:cNvSpPr/>
          <p:nvPr/>
        </p:nvSpPr>
        <p:spPr>
          <a:xfrm>
            <a:off x="8755572" y="4249085"/>
            <a:ext cx="2594223" cy="1758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BOND MARKET</a:t>
            </a:r>
            <a:endParaRPr lang="en-US" sz="28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64752" y="124355"/>
            <a:ext cx="10515600" cy="1447676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BANKS’ </a:t>
            </a:r>
            <a:r>
              <a:rPr lang="en-US" sz="4000" b="1" dirty="0" smtClean="0">
                <a:solidFill>
                  <a:srgbClr val="0000FF"/>
                </a:solidFill>
              </a:rPr>
              <a:t>DECIDE WHO GETS MONEY (LOANS)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CONCENTRATES POWER</a:t>
            </a:r>
          </a:p>
        </p:txBody>
      </p:sp>
    </p:spTree>
    <p:extLst>
      <p:ext uri="{BB962C8B-B14F-4D97-AF65-F5344CB8AC3E}">
        <p14:creationId xmlns:p14="http://schemas.microsoft.com/office/powerpoint/2010/main" val="3372550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 animBg="1"/>
      <p:bldP spid="40" grpId="0" animBg="1"/>
      <p:bldP spid="42" grpId="0" animBg="1"/>
      <p:bldP spid="43" grpId="0" animBg="1"/>
      <p:bldP spid="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 rot="582327">
            <a:off x="2951793" y="2467375"/>
            <a:ext cx="3385142" cy="25076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GIVE LOANS TO 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15553" y="2209504"/>
            <a:ext cx="3000680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TOO BIG</a:t>
            </a:r>
          </a:p>
          <a:p>
            <a:pPr algn="ctr"/>
            <a:r>
              <a:rPr lang="en-US" sz="2400" dirty="0" smtClean="0"/>
              <a:t>TO FAIL BANKS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7695927" y="4904436"/>
            <a:ext cx="222230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WRITING LAWS</a:t>
            </a:r>
            <a:endParaRPr lang="en-US" sz="2400" dirty="0"/>
          </a:p>
        </p:txBody>
      </p:sp>
      <p:sp>
        <p:nvSpPr>
          <p:cNvPr id="48" name="Oval 47"/>
          <p:cNvSpPr/>
          <p:nvPr/>
        </p:nvSpPr>
        <p:spPr>
          <a:xfrm>
            <a:off x="4800504" y="5128404"/>
            <a:ext cx="222230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PACS</a:t>
            </a:r>
            <a:endParaRPr lang="en-US" sz="36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96900" y="0"/>
            <a:ext cx="11193588" cy="1430508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CONCENTRATION OF WEALTH…..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LEADS TO CONCENTRATION OF POWER</a:t>
            </a:r>
          </a:p>
        </p:txBody>
      </p:sp>
      <p:sp>
        <p:nvSpPr>
          <p:cNvPr id="19" name="Oval 18"/>
          <p:cNvSpPr/>
          <p:nvPr/>
        </p:nvSpPr>
        <p:spPr>
          <a:xfrm>
            <a:off x="6857728" y="3183388"/>
            <a:ext cx="380574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MEDIA</a:t>
            </a:r>
          </a:p>
          <a:p>
            <a:pPr algn="ctr"/>
            <a:r>
              <a:rPr lang="en-US" sz="2400" dirty="0" smtClean="0"/>
              <a:t>CONCENTRATION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3776548" y="5699998"/>
            <a:ext cx="222230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LOBBYISTS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5911656" y="1638773"/>
            <a:ext cx="2516085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ECONOMICS</a:t>
            </a:r>
          </a:p>
          <a:p>
            <a:pPr algn="ctr"/>
            <a:r>
              <a:rPr lang="en-US" sz="2400" dirty="0" smtClean="0"/>
              <a:t>TEACHING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5473623" y="5699998"/>
            <a:ext cx="222230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ELECTIONS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8673357" y="1638773"/>
            <a:ext cx="2516085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HISTORY</a:t>
            </a:r>
          </a:p>
          <a:p>
            <a:pPr algn="ctr"/>
            <a:r>
              <a:rPr lang="en-US" sz="2400" dirty="0" smtClean="0"/>
              <a:t>TEACHING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8166100" y="5620495"/>
            <a:ext cx="3818072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COURTS</a:t>
            </a:r>
          </a:p>
          <a:p>
            <a:pPr algn="ctr"/>
            <a:r>
              <a:rPr lang="en-US" sz="2400" dirty="0" smtClean="0"/>
              <a:t>(CITIZENS’ UNITED)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15553" y="4755133"/>
            <a:ext cx="2222304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BIG</a:t>
            </a:r>
          </a:p>
          <a:p>
            <a:pPr algn="ctr"/>
            <a:r>
              <a:rPr lang="en-US" sz="2400" dirty="0" smtClean="0"/>
              <a:t>PHARMA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449120" y="5592360"/>
            <a:ext cx="2461856" cy="9745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MONSANTO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261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" grpId="0" animBg="1"/>
      <p:bldP spid="8" grpId="0" animBg="1"/>
      <p:bldP spid="48" grpId="0" animBg="1"/>
      <p:bldP spid="19" grpId="0" animBg="1"/>
      <p:bldP spid="13" grpId="0" animBg="1"/>
      <p:bldP spid="14" grpId="0" animBg="1"/>
      <p:bldP spid="15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7600" y="105611"/>
            <a:ext cx="10131257" cy="1839911"/>
          </a:xfrm>
          <a:solidFill>
            <a:srgbClr val="F3CDF3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/>
              <a:t>     </a:t>
            </a:r>
            <a:br>
              <a:rPr lang="en-US" sz="2700" b="1" dirty="0" smtClean="0"/>
            </a:br>
            <a:r>
              <a:rPr lang="en-US" sz="2700" b="1" dirty="0" smtClean="0"/>
              <a:t> </a:t>
            </a:r>
            <a:r>
              <a:rPr lang="en-US" sz="3200" b="1" dirty="0" smtClean="0"/>
              <a:t>PRIVATELY-ISSUED</a:t>
            </a:r>
            <a:br>
              <a:rPr lang="en-US" sz="3200" b="1" dirty="0" smtClean="0"/>
            </a:br>
            <a:r>
              <a:rPr lang="en-US" sz="3200" b="1" dirty="0" smtClean="0"/>
              <a:t>DEBT-</a:t>
            </a:r>
            <a:r>
              <a:rPr lang="en-US" sz="3200" b="1" dirty="0" smtClean="0"/>
              <a:t>MONEY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KEEPS EVERYONE IN DEBT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pic>
        <p:nvPicPr>
          <p:cNvPr id="2" name="Picture 2" descr="http://i.huffpost.com/gen/1080005/thumbs/s-STUDENT-DEBT-FEDERAL-RESERVE-large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" y="2246311"/>
            <a:ext cx="3201244" cy="195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970422" y="2246311"/>
          <a:ext cx="6434888" cy="376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134"/>
                <a:gridCol w="2827754"/>
              </a:tblGrid>
              <a:tr h="482152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STUDENT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DEBT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   1.0  TRILLION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CREDIT CARD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.8  TRILLION</a:t>
                      </a:r>
                      <a:endParaRPr lang="en-US" sz="2400" dirty="0"/>
                    </a:p>
                  </a:txBody>
                  <a:tcPr/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MORTGAGE DEBT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$ 13.0  TRILLION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CORPORATE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</a:t>
                      </a:r>
                      <a:r>
                        <a:rPr lang="en-US" sz="2400" baseline="0" dirty="0" smtClean="0"/>
                        <a:t> 8.7  TRILLION</a:t>
                      </a:r>
                      <a:endParaRPr lang="en-US" sz="2400" dirty="0"/>
                    </a:p>
                  </a:txBody>
                  <a:tcPr/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STATE, LOCAL GOVT DEBT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3.0  TRILLION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GOVT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$ 16.4 TRILLION</a:t>
                      </a:r>
                      <a:endParaRPr lang="en-US" sz="2400" dirty="0"/>
                    </a:p>
                  </a:txBody>
                  <a:tcPr/>
                </a:tc>
              </a:tr>
              <a:tr h="867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TOTAL PRIVATE, CORP,</a:t>
                      </a:r>
                    </a:p>
                    <a:p>
                      <a:r>
                        <a:rPr lang="en-US" sz="2400" dirty="0" smtClean="0"/>
                        <a:t>          GOVERNMENT DEBT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$ 42.9  TRILLION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76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714500"/>
            <a:ext cx="107569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4400" b="1" dirty="0" smtClean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98156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s4.mm.bing.net/th?id=H.4817940811351415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7172"/>
            <a:ext cx="2668816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92101"/>
            <a:ext cx="10236200" cy="127000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MONEY IS UNIQUE –</a:t>
            </a:r>
            <a:br>
              <a:rPr lang="en-US" sz="4000" dirty="0" smtClean="0"/>
            </a:br>
            <a:r>
              <a:rPr lang="en-US" sz="2800" dirty="0" smtClean="0"/>
              <a:t>It has the power of life and death over each and every person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5494" y="3292161"/>
            <a:ext cx="6930190" cy="25272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D3FEA0"/>
                </a:solidFill>
              </a14:hiddenFill>
            </a:ext>
          </a:extLst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ESSENTIAL</a:t>
            </a:r>
            <a:r>
              <a:rPr lang="en-US" sz="2400" b="1" dirty="0" smtClean="0"/>
              <a:t>  </a:t>
            </a:r>
            <a:r>
              <a:rPr lang="en-US" sz="2400" dirty="0" smtClean="0"/>
              <a:t>FOR SOCIETY TO EXIST AND FUNCTION</a:t>
            </a:r>
            <a:endParaRPr lang="en-US" sz="1800" dirty="0"/>
          </a:p>
          <a:p>
            <a:pPr>
              <a:spcBef>
                <a:spcPct val="0"/>
              </a:spcBef>
            </a:pPr>
            <a:endParaRPr lang="en-US" sz="1800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A HUMAN INVENTION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b="1" u="sng" dirty="0" smtClean="0"/>
          </a:p>
          <a:p>
            <a:pPr>
              <a:spcBef>
                <a:spcPct val="0"/>
              </a:spcBef>
            </a:pPr>
            <a:r>
              <a:rPr lang="en-US" sz="2400" b="1" u="sng" dirty="0" smtClean="0"/>
              <a:t>EXISTS IN LAW</a:t>
            </a:r>
            <a:endParaRPr lang="en-US" sz="1800" dirty="0"/>
          </a:p>
        </p:txBody>
      </p:sp>
      <p:pic>
        <p:nvPicPr>
          <p:cNvPr id="44042" name="Picture 10" descr="Classroom_training : The audience listens to the acting in a conference hall. Focus is under the man on the front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5" y="1625598"/>
            <a:ext cx="2860675" cy="184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2.mm.bing.net/th?id=H.4961259544315853&amp;pid=15.1&amp;H=10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3438"/>
            <a:ext cx="2685370" cy="17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3.mm.bing.net/th?id=H.4617567715985102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324" y="4310657"/>
            <a:ext cx="2860675" cy="214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12100" cy="6381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/>
              <a:t>MONEY CAN BE DEFINED BY ITS FUNCTIONS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3" y="1181101"/>
            <a:ext cx="7570076" cy="52512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#1 </a:t>
            </a:r>
            <a:r>
              <a:rPr lang="en-US" b="1" dirty="0" smtClean="0"/>
              <a:t>Means of exchange – </a:t>
            </a:r>
            <a:r>
              <a:rPr lang="en-US" u="sng" dirty="0" smtClean="0"/>
              <a:t>a ticket</a:t>
            </a:r>
            <a:r>
              <a:rPr lang="en-US" dirty="0" smtClean="0"/>
              <a:t>.  </a:t>
            </a:r>
            <a:r>
              <a:rPr lang="en-US" u="sng" dirty="0" smtClean="0"/>
              <a:t>Not wealth</a:t>
            </a:r>
            <a:r>
              <a:rPr lang="en-US" dirty="0" smtClean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#2 </a:t>
            </a:r>
            <a:r>
              <a:rPr lang="en-US" b="1" dirty="0" smtClean="0"/>
              <a:t>Unit of value 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z="2400" dirty="0" smtClean="0"/>
              <a:t>RULE: QUANTITY MUST BE CONTROLLED.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/>
              <a:t>#</a:t>
            </a:r>
            <a:r>
              <a:rPr lang="en-US" sz="2400" b="1" dirty="0" smtClean="0"/>
              <a:t>3  </a:t>
            </a:r>
            <a:r>
              <a:rPr lang="en-US" b="1" dirty="0" smtClean="0"/>
              <a:t>Store of value –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denominated by law &amp; stamped by sovereign authority</a:t>
            </a:r>
            <a:br>
              <a:rPr lang="en-US" sz="2400" dirty="0"/>
            </a:br>
            <a:endParaRPr 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#4  A means of payment –</a:t>
            </a:r>
          </a:p>
          <a:p>
            <a:pPr>
              <a:spcBef>
                <a:spcPct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legal power to pay debts -- public and private</a:t>
            </a:r>
          </a:p>
        </p:txBody>
      </p:sp>
      <p:pic>
        <p:nvPicPr>
          <p:cNvPr id="4" name="Picture 23" descr="k115306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11" y="365125"/>
            <a:ext cx="2476500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2.mm.bing.net/th?id=H.4803329306460265&amp;pid=15.1&amp;H=68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287" y="3783724"/>
            <a:ext cx="3292147" cy="12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s2.mm.bing.net/th?id=H.4624731763247301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95" y="2355377"/>
            <a:ext cx="1747893" cy="125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4.mm.bing.net/th?id=H.4509089775944063&amp;pid=15.1&amp;H=120&amp;W=1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185" y="5384580"/>
            <a:ext cx="14001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4.mm.bing.net/th?id=H.4662338476116163&amp;pid=15.1&amp;H=160&amp;W=16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88" y="5073582"/>
            <a:ext cx="1720743" cy="172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1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/>
              <a:t>WHAT MONEY IS </a:t>
            </a:r>
            <a:r>
              <a:rPr lang="en-US" sz="5400" b="1" u="sng" dirty="0" smtClean="0"/>
              <a:t>NOT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927807"/>
            <a:ext cx="10515600" cy="4414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</a:rPr>
              <a:t>MONEY </a:t>
            </a:r>
            <a:r>
              <a:rPr lang="en-US" b="1" dirty="0">
                <a:solidFill>
                  <a:srgbClr val="FF3300"/>
                </a:solidFill>
              </a:rPr>
              <a:t>IS </a:t>
            </a:r>
            <a:r>
              <a:rPr lang="en-US" sz="3500" b="1" dirty="0">
                <a:solidFill>
                  <a:srgbClr val="FF3300"/>
                </a:solidFill>
              </a:rPr>
              <a:t>NOT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WEALTH -- </a:t>
            </a:r>
            <a:r>
              <a:rPr lang="en-US" sz="3500" b="1" dirty="0" smtClean="0">
                <a:solidFill>
                  <a:srgbClr val="FF3300"/>
                </a:solidFill>
              </a:rPr>
              <a:t>NOT</a:t>
            </a:r>
            <a:r>
              <a:rPr lang="en-US" b="1" dirty="0" smtClean="0">
                <a:solidFill>
                  <a:srgbClr val="FF3300"/>
                </a:solidFill>
              </a:rPr>
              <a:t> A COMMODITY.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</a:t>
            </a: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MONEY </a:t>
            </a:r>
            <a:r>
              <a:rPr lang="en-US" b="1" dirty="0" smtClean="0">
                <a:solidFill>
                  <a:srgbClr val="FF3300"/>
                </a:solidFill>
              </a:rPr>
              <a:t>IS </a:t>
            </a:r>
            <a:r>
              <a:rPr lang="en-US" sz="3500" b="1" dirty="0" smtClean="0">
                <a:solidFill>
                  <a:srgbClr val="FF3300"/>
                </a:solidFill>
              </a:rPr>
              <a:t>NOT</a:t>
            </a:r>
            <a:r>
              <a:rPr lang="en-US" b="1" dirty="0" smtClean="0">
                <a:solidFill>
                  <a:srgbClr val="FF3300"/>
                </a:solidFill>
              </a:rPr>
              <a:t> BANK CREDIT:</a:t>
            </a:r>
          </a:p>
          <a:p>
            <a:pPr marL="0" indent="0"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3300"/>
                </a:solidFill>
              </a:rPr>
              <a:t>         WE PAY OUR DEBTS WITH MONEY.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    </a:t>
            </a:r>
            <a:r>
              <a:rPr lang="en-US" b="1" u="sng" dirty="0" smtClean="0">
                <a:solidFill>
                  <a:srgbClr val="FF3300"/>
                </a:solidFill>
              </a:rPr>
              <a:t>DEBT IS NOT MONEY.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        </a:t>
            </a:r>
            <a:r>
              <a:rPr lang="en-US" b="1" u="sng" dirty="0" smtClean="0">
                <a:solidFill>
                  <a:srgbClr val="FF3300"/>
                </a:solidFill>
              </a:rPr>
              <a:t>DEBT IS DESTRUCTIBLE; MONEY IS NOT.</a:t>
            </a:r>
          </a:p>
          <a:p>
            <a:pPr marL="0" indent="0">
              <a:buNone/>
            </a:pPr>
            <a:endParaRPr lang="en-US" b="1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3300"/>
                </a:solidFill>
              </a:rPr>
              <a:t/>
            </a:r>
            <a:br>
              <a:rPr lang="en-US" b="1" dirty="0">
                <a:solidFill>
                  <a:srgbClr val="FF3300"/>
                </a:solidFill>
              </a:rPr>
            </a:br>
            <a:endParaRPr lang="en-US" dirty="0"/>
          </a:p>
        </p:txBody>
      </p:sp>
      <p:pic>
        <p:nvPicPr>
          <p:cNvPr id="4" name="Picture 13" descr="Gold_bullion : 3d gold bricks pile isolated on 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48" y="1723231"/>
            <a:ext cx="20574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.huffpost.com/gen/1027079/thumbs/s-BANKS-DEBT-COLLECTORS-large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99" y="4096834"/>
            <a:ext cx="3539797" cy="244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u="sng" dirty="0" smtClean="0"/>
              <a:t>A SOCIETY DEFINES ITS MONEY IN THE LAW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3301"/>
            <a:ext cx="10765221" cy="386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</a:t>
            </a:r>
            <a:r>
              <a:rPr lang="en-US" dirty="0" smtClean="0"/>
              <a:t> </a:t>
            </a:r>
            <a:endParaRPr lang="en-US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/>
              <a:t>Edward Kellogg, 1861, </a:t>
            </a:r>
            <a:r>
              <a:rPr lang="en-US" b="1" u="sng" dirty="0" smtClean="0"/>
              <a:t>A New Monetary System</a:t>
            </a:r>
            <a:r>
              <a:rPr lang="en-US" b="1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b="1" dirty="0" smtClean="0"/>
              <a:t>   </a:t>
            </a:r>
            <a:r>
              <a:rPr lang="en-US" dirty="0" smtClean="0"/>
              <a:t>“</a:t>
            </a:r>
            <a:r>
              <a:rPr lang="en-US" b="1" u="sng" dirty="0" smtClean="0">
                <a:solidFill>
                  <a:srgbClr val="0000FF"/>
                </a:solidFill>
              </a:rPr>
              <a:t>The most important fundamental law in any nation</a:t>
            </a:r>
            <a:r>
              <a:rPr lang="en-US" dirty="0" smtClean="0"/>
              <a:t> is that which institutes money; for money governs the distribution of property, and thus affects in a thousand ways the relations of man to man.”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1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9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00" y="393700"/>
            <a:ext cx="10528300" cy="889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4700" y="1714500"/>
            <a:ext cx="9144000" cy="42291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457200" indent="-457200" algn="l">
              <a:buAutoNum type="arabicPlain" startAt="2"/>
            </a:pPr>
            <a:endParaRPr lang="en-US" sz="4000" b="1" dirty="0" smtClean="0"/>
          </a:p>
          <a:p>
            <a:pPr marL="457200" indent="-457200" algn="l">
              <a:buAutoNum type="arabicPlain" startAt="2"/>
            </a:pPr>
            <a:endParaRPr lang="en-US" sz="4000" b="1" dirty="0"/>
          </a:p>
          <a:p>
            <a:pPr marL="457200" indent="-457200" algn="l">
              <a:buAutoNum type="arabicPlain" startAt="2"/>
            </a:pPr>
            <a:endParaRPr lang="en-US" sz="4000" b="1" dirty="0" smtClean="0"/>
          </a:p>
          <a:p>
            <a:pPr marL="457200" indent="-457200" algn="l">
              <a:buAutoNum type="arabicPlain" startAt="2"/>
            </a:pPr>
            <a:r>
              <a:rPr lang="en-US" sz="4000" b="1" dirty="0" smtClean="0"/>
              <a:t>   WHAT DO WE USE FOR MONEY?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83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573" y="914401"/>
            <a:ext cx="10012900" cy="3838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WE HAVE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b="1" dirty="0" smtClean="0"/>
              <a:t>PRIVATELY ISSUED </a:t>
            </a:r>
            <a:r>
              <a:rPr lang="en-US" sz="5400" dirty="0" smtClean="0"/>
              <a:t>BANK CREDIT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23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656</Words>
  <Application>Microsoft Office PowerPoint</Application>
  <PresentationFormat>Widescreen</PresentationFormat>
  <Paragraphs>225</Paragraphs>
  <Slides>27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1</vt:lpstr>
      <vt:lpstr>  TOPICS</vt:lpstr>
      <vt:lpstr>MONEY IS UNIQUE – It has the power of life and death over each and every person</vt:lpstr>
      <vt:lpstr>MONEY CAN BE DEFINED BY ITS FUNCTIONS</vt:lpstr>
      <vt:lpstr>WHAT MONEY IS NOT</vt:lpstr>
      <vt:lpstr>  A SOCIETY DEFINES ITS MONEY IN THE LAW</vt:lpstr>
      <vt:lpstr>2</vt:lpstr>
      <vt:lpstr>  TOPICS</vt:lpstr>
      <vt:lpstr>WE HAVE  PRIVATELY ISSUED BANK CREDIT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BANK CREDIT (DEBT-MONEY) SYSTEM WAS IMPLMENTED BY THE 1913 FEDERAL RESERVE LAW</vt:lpstr>
      <vt:lpstr>3</vt:lpstr>
      <vt:lpstr>  TOPICS</vt:lpstr>
      <vt:lpstr>PowerPoint Presentation</vt:lpstr>
      <vt:lpstr>     BOOM &amp; BUST CYCLE CONCENTRATES WEALTH</vt:lpstr>
      <vt:lpstr>THERE IS NO STABILITY TO OUR ECONOMY  CAUSES GRIEF, FEAR, POVERTY, DEATH</vt:lpstr>
      <vt:lpstr>INTEREST concentrates wealth.   Has done so since the first civilization in the Near East.  Interest creates debt slaves.  </vt:lpstr>
      <vt:lpstr>Why does our government borrow money, when it can create it constitutionally?</vt:lpstr>
      <vt:lpstr>PowerPoint Presentation</vt:lpstr>
      <vt:lpstr>PowerPoint Presentation</vt:lpstr>
      <vt:lpstr>PowerPoint Presentation</vt:lpstr>
      <vt:lpstr>       PRIVATELY-ISSUED DEBT-MONEY  KEEPS EVERYONE IN DEBT</vt:lpstr>
      <vt:lpstr> 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216</cp:revision>
  <dcterms:created xsi:type="dcterms:W3CDTF">2013-08-07T22:12:29Z</dcterms:created>
  <dcterms:modified xsi:type="dcterms:W3CDTF">2013-10-17T13:44:03Z</dcterms:modified>
</cp:coreProperties>
</file>