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6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413D-1380-40B7-85A9-4C01C7F98015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67A8-29B9-4E8A-8C81-28FD06478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573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413D-1380-40B7-85A9-4C01C7F98015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67A8-29B9-4E8A-8C81-28FD06478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35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413D-1380-40B7-85A9-4C01C7F98015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67A8-29B9-4E8A-8C81-28FD06478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76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413D-1380-40B7-85A9-4C01C7F98015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67A8-29B9-4E8A-8C81-28FD06478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282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413D-1380-40B7-85A9-4C01C7F98015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67A8-29B9-4E8A-8C81-28FD06478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2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413D-1380-40B7-85A9-4C01C7F98015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67A8-29B9-4E8A-8C81-28FD06478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84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413D-1380-40B7-85A9-4C01C7F98015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67A8-29B9-4E8A-8C81-28FD06478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413D-1380-40B7-85A9-4C01C7F98015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67A8-29B9-4E8A-8C81-28FD06478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9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413D-1380-40B7-85A9-4C01C7F98015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67A8-29B9-4E8A-8C81-28FD06478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43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413D-1380-40B7-85A9-4C01C7F98015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67A8-29B9-4E8A-8C81-28FD06478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3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413D-1380-40B7-85A9-4C01C7F98015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C67A8-29B9-4E8A-8C81-28FD06478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44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5413D-1380-40B7-85A9-4C01C7F98015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C67A8-29B9-4E8A-8C81-28FD06478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06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smtClean="0"/>
              <a:t>BANKERS MONEY</a:t>
            </a:r>
            <a:br>
              <a:rPr lang="en-US" dirty="0" smtClean="0"/>
            </a:br>
            <a:r>
              <a:rPr lang="en-US" dirty="0" smtClean="0"/>
              <a:t>IS NOT CONCRETE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FFFF00"/>
          </a:solidFill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OUR BANKS STARTED IN THE MIDDLE 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011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MEDIEVAL BANKERS CREATED MONEY </a:t>
            </a:r>
            <a:br>
              <a:rPr lang="en-US" sz="3200" b="1" dirty="0" smtClean="0"/>
            </a:br>
            <a:r>
              <a:rPr lang="en-US" sz="3200" b="1" dirty="0" smtClean="0"/>
              <a:t>OUT OF THIN AIR</a:t>
            </a:r>
            <a:br>
              <a:rPr lang="en-US" sz="3200" b="1" dirty="0" smtClean="0"/>
            </a:br>
            <a:r>
              <a:rPr lang="en-US" sz="3200" b="1" dirty="0" smtClean="0"/>
              <a:t>FROM BOOKKEEPING ENTRIES</a:t>
            </a:r>
            <a:endParaRPr lang="en-US" sz="3200" b="1" dirty="0"/>
          </a:p>
        </p:txBody>
      </p:sp>
      <p:pic>
        <p:nvPicPr>
          <p:cNvPr id="1026" name="Picture 2" descr="http://paradoxplace.com/Perspectives/Italian%20Images/images/Misc-Pics/Banking-1300s-Style-BR75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663" y="1825625"/>
            <a:ext cx="551267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4006089" y="1534332"/>
            <a:ext cx="3712067" cy="330251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502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MEDIEVAL BANKERS CREATED MONEY </a:t>
            </a:r>
            <a:br>
              <a:rPr lang="en-US" sz="3200" b="1" dirty="0" smtClean="0"/>
            </a:br>
            <a:r>
              <a:rPr lang="en-US" sz="3200" b="1" dirty="0" smtClean="0"/>
              <a:t>OUT OF THIN AIR</a:t>
            </a:r>
            <a:br>
              <a:rPr lang="en-US" sz="3200" b="1" dirty="0" smtClean="0"/>
            </a:br>
            <a:r>
              <a:rPr lang="en-US" sz="3200" b="1" dirty="0" smtClean="0"/>
              <a:t>FROM BOOKKEEPING ENTRIES</a:t>
            </a:r>
            <a:endParaRPr lang="en-US" sz="3200" b="1" dirty="0"/>
          </a:p>
        </p:txBody>
      </p:sp>
      <p:pic>
        <p:nvPicPr>
          <p:cNvPr id="2050" name="Picture 2" descr="http://static.guim.co.uk/sys-images/Guardian/About/General/2009/6/21/1245612075001/The-Money-Lenders-00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705" y="1961717"/>
            <a:ext cx="6726264" cy="403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>
            <a:off x="5664409" y="1690688"/>
            <a:ext cx="1743781" cy="371822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5268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MEDIEVAL BANKERS CREATED MONEY </a:t>
            </a:r>
            <a:br>
              <a:rPr lang="en-US" sz="3200" b="1" dirty="0" smtClean="0"/>
            </a:br>
            <a:r>
              <a:rPr lang="en-US" sz="3200" b="1" dirty="0" smtClean="0"/>
              <a:t>OUT OF THIN AIR</a:t>
            </a:r>
            <a:br>
              <a:rPr lang="en-US" sz="3200" b="1" dirty="0" smtClean="0"/>
            </a:br>
            <a:r>
              <a:rPr lang="en-US" sz="3200" b="1" dirty="0" smtClean="0"/>
              <a:t>FROM BOOKKEEPING ENTRIES</a:t>
            </a:r>
            <a:endParaRPr lang="en-US" sz="3200" b="1" dirty="0"/>
          </a:p>
        </p:txBody>
      </p:sp>
      <p:pic>
        <p:nvPicPr>
          <p:cNvPr id="3074" name="Picture 2" descr="http://www.asn.am/cdp/images/bank-0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657" y="1867885"/>
            <a:ext cx="5269423" cy="4879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>
            <a:off x="4138047" y="1690688"/>
            <a:ext cx="3270144" cy="340825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078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MEDIEVAL BANKERS CREATED MONEY </a:t>
            </a:r>
            <a:br>
              <a:rPr lang="en-US" sz="3200" b="1" dirty="0" smtClean="0"/>
            </a:br>
            <a:r>
              <a:rPr lang="en-US" sz="3200" b="1" dirty="0" smtClean="0"/>
              <a:t>OUT OF THIN AIR</a:t>
            </a:r>
            <a:br>
              <a:rPr lang="en-US" sz="3200" b="1" dirty="0" smtClean="0"/>
            </a:br>
            <a:r>
              <a:rPr lang="en-US" sz="3200" b="1" dirty="0" smtClean="0"/>
              <a:t>FROM BOOKKEEPING ENTRIES</a:t>
            </a:r>
            <a:endParaRPr lang="en-US" sz="3200" b="1" dirty="0"/>
          </a:p>
        </p:txBody>
      </p:sp>
      <p:pic>
        <p:nvPicPr>
          <p:cNvPr id="4104" name="Picture 8" descr="http://www.nottingham.ac.uk/manuscriptsandspecialcollections/images-multimedia/researchguidance/accounting/dbl-ledger-07-4400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575" y="2219841"/>
            <a:ext cx="6245225" cy="4468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8432" y="2607464"/>
            <a:ext cx="514051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DOUBLE-ENTRY BOOKKEEPING WAS</a:t>
            </a:r>
          </a:p>
          <a:p>
            <a:r>
              <a:rPr lang="en-US" dirty="0" smtClean="0"/>
              <a:t>BROUGHT BACK FROM THE MOSLEMS</a:t>
            </a:r>
          </a:p>
          <a:p>
            <a:r>
              <a:rPr lang="en-US" dirty="0" smtClean="0"/>
              <a:t>BY THE KNIGHTS TEMPLARS</a:t>
            </a:r>
          </a:p>
          <a:p>
            <a:r>
              <a:rPr lang="en-US" dirty="0" smtClean="0"/>
              <a:t>AFTER THE FIRST CRUSADE -  1096–1099 AD.</a:t>
            </a:r>
          </a:p>
          <a:p>
            <a:endParaRPr lang="en-US" dirty="0"/>
          </a:p>
          <a:p>
            <a:r>
              <a:rPr lang="en-US" dirty="0" smtClean="0"/>
              <a:t>THE KNIGHTS TEMPLARS BECAME THE FIRST</a:t>
            </a:r>
          </a:p>
          <a:p>
            <a:r>
              <a:rPr lang="en-US" dirty="0" smtClean="0"/>
              <a:t>EUROPEAN MEDIEVAL BANKERS – 1118-1307 .</a:t>
            </a:r>
          </a:p>
          <a:p>
            <a:endParaRPr lang="en-US" dirty="0"/>
          </a:p>
          <a:p>
            <a:r>
              <a:rPr lang="en-US" dirty="0" smtClean="0"/>
              <a:t>IT WAS ADOPTED BY THE ITALIAN MERCHANT</a:t>
            </a:r>
          </a:p>
          <a:p>
            <a:r>
              <a:rPr lang="en-US" dirty="0" smtClean="0"/>
              <a:t>BANKERS AND THE LOCAL DOMESTIC BANKERS.</a:t>
            </a:r>
          </a:p>
          <a:p>
            <a:r>
              <a:rPr lang="en-US" dirty="0" smtClean="0"/>
              <a:t>BOTH INTERNATIONAL BANKERS &amp;</a:t>
            </a:r>
          </a:p>
          <a:p>
            <a:r>
              <a:rPr lang="en-US" dirty="0" smtClean="0"/>
              <a:t>LOCAL BANKERS CREATED MONEY</a:t>
            </a:r>
          </a:p>
          <a:p>
            <a:r>
              <a:rPr lang="en-US" dirty="0" smtClean="0"/>
              <a:t>OUT OF THIN AIR USING THESE ENTRIES ON PAPER.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237708" y="1690688"/>
            <a:ext cx="170483" cy="147096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349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395997" y="3353296"/>
            <a:ext cx="17000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29898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dirty="0" smtClean="0"/>
              <a:t>TODAY</a:t>
            </a:r>
            <a:endParaRPr lang="en-US" dirty="0"/>
          </a:p>
        </p:txBody>
      </p:sp>
      <p:pic>
        <p:nvPicPr>
          <p:cNvPr id="5124" name="Picture 4" descr="http://media.cnbc.com/i/CNBC/Sections/Small-Business-Section/_SLIDESHOWS/FinanceYourSmallBiz/11-ways-to-finance-start-up-bank-loa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2628"/>
            <a:ext cx="3225494" cy="2150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3225494" y="3607045"/>
            <a:ext cx="978408" cy="484632"/>
          </a:xfrm>
          <a:prstGeom prst="rightArrow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6" name="Picture 6" descr="http://www.flockbase.com/images/accounting/deposit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902" y="2402237"/>
            <a:ext cx="7073953" cy="432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30698" y="3353296"/>
            <a:ext cx="172617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69822" y="3353296"/>
            <a:ext cx="172617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LOAN PRINCIPAL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30698" y="3353296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$20,000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3866" y="4274988"/>
            <a:ext cx="411003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WHEN THE LOAN DOCUMENT IS SIGNED,</a:t>
            </a:r>
          </a:p>
          <a:p>
            <a:r>
              <a:rPr lang="en-US" dirty="0" smtClean="0"/>
              <a:t>THE BANK CREATES A DEPOSIT IN THE </a:t>
            </a:r>
          </a:p>
          <a:p>
            <a:r>
              <a:rPr lang="en-US" dirty="0" smtClean="0"/>
              <a:t>CHECKING ACCOUNT OF THE BORROWER.</a:t>
            </a:r>
          </a:p>
          <a:p>
            <a:r>
              <a:rPr lang="en-US" dirty="0" smtClean="0"/>
              <a:t>NEW BANK CREDIT.  NEW ‘MONEY’ IN</a:t>
            </a:r>
          </a:p>
          <a:p>
            <a:r>
              <a:rPr lang="en-US" dirty="0" smtClean="0"/>
              <a:t>OUR ECONOMY.   </a:t>
            </a:r>
          </a:p>
          <a:p>
            <a:endParaRPr lang="en-US" dirty="0"/>
          </a:p>
          <a:p>
            <a:r>
              <a:rPr lang="en-US" dirty="0" smtClean="0"/>
              <a:t>WHEN THE LOAN PRINCIPAL IS REPAID,</a:t>
            </a:r>
          </a:p>
          <a:p>
            <a:r>
              <a:rPr lang="en-US" dirty="0" smtClean="0"/>
              <a:t>OR DEFAULTS,</a:t>
            </a:r>
          </a:p>
          <a:p>
            <a:r>
              <a:rPr lang="en-US" dirty="0" smtClean="0"/>
              <a:t>THE ‘MONEY’ DISAPPEARS! 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3866" y="1342902"/>
            <a:ext cx="2578655" cy="646331"/>
          </a:xfrm>
          <a:prstGeom prst="rect">
            <a:avLst/>
          </a:prstGeom>
          <a:solidFill>
            <a:srgbClr val="00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MISS PAULA PACE GETS</a:t>
            </a:r>
          </a:p>
          <a:p>
            <a:r>
              <a:rPr lang="en-US" dirty="0" smtClean="0"/>
              <a:t>A LOAN FROM THE BANK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151285" y="4579948"/>
            <a:ext cx="3179187" cy="646331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CHECKING ACCOUNT OF</a:t>
            </a:r>
          </a:p>
          <a:p>
            <a:r>
              <a:rPr lang="en-US" dirty="0" smtClean="0"/>
              <a:t>MISS PAULA PACE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838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159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BANKERS MONEY IS NOT CONCRETE</vt:lpstr>
      <vt:lpstr>MEDIEVAL BANKERS CREATED MONEY  OUT OF THIN AIR FROM BOOKKEEPING ENTRIES</vt:lpstr>
      <vt:lpstr>MEDIEVAL BANKERS CREATED MONEY  OUT OF THIN AIR FROM BOOKKEEPING ENTRIES</vt:lpstr>
      <vt:lpstr>MEDIEVAL BANKERS CREATED MONEY  OUT OF THIN AIR FROM BOOKKEEPING ENTRIES</vt:lpstr>
      <vt:lpstr>MEDIEVAL BANKERS CREATED MONEY  OUT OF THIN AIR FROM BOOKKEEPING ENTRIES</vt:lpstr>
      <vt:lpstr>TODAY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Peters</dc:creator>
  <cp:lastModifiedBy>Sue Peters</cp:lastModifiedBy>
  <cp:revision>15</cp:revision>
  <dcterms:created xsi:type="dcterms:W3CDTF">2014-01-10T21:12:42Z</dcterms:created>
  <dcterms:modified xsi:type="dcterms:W3CDTF">2014-01-10T22:36:38Z</dcterms:modified>
</cp:coreProperties>
</file>